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69"/>
  </p:notesMasterIdLst>
  <p:sldIdLst>
    <p:sldId id="256" r:id="rId5"/>
    <p:sldId id="257" r:id="rId6"/>
    <p:sldId id="285" r:id="rId7"/>
    <p:sldId id="284" r:id="rId8"/>
    <p:sldId id="283" r:id="rId9"/>
    <p:sldId id="282" r:id="rId10"/>
    <p:sldId id="281" r:id="rId11"/>
    <p:sldId id="279" r:id="rId12"/>
    <p:sldId id="286" r:id="rId13"/>
    <p:sldId id="278" r:id="rId14"/>
    <p:sldId id="277" r:id="rId15"/>
    <p:sldId id="275" r:id="rId16"/>
    <p:sldId id="274" r:id="rId17"/>
    <p:sldId id="273" r:id="rId18"/>
    <p:sldId id="272" r:id="rId19"/>
    <p:sldId id="271" r:id="rId20"/>
    <p:sldId id="270" r:id="rId21"/>
    <p:sldId id="269" r:id="rId22"/>
    <p:sldId id="268" r:id="rId23"/>
    <p:sldId id="267" r:id="rId24"/>
    <p:sldId id="266" r:id="rId25"/>
    <p:sldId id="265" r:id="rId26"/>
    <p:sldId id="263" r:id="rId27"/>
    <p:sldId id="329" r:id="rId28"/>
    <p:sldId id="260" r:id="rId29"/>
    <p:sldId id="259" r:id="rId30"/>
    <p:sldId id="258" r:id="rId31"/>
    <p:sldId id="287" r:id="rId32"/>
    <p:sldId id="289" r:id="rId33"/>
    <p:sldId id="290" r:id="rId34"/>
    <p:sldId id="330" r:id="rId35"/>
    <p:sldId id="291" r:id="rId36"/>
    <p:sldId id="292" r:id="rId37"/>
    <p:sldId id="293" r:id="rId38"/>
    <p:sldId id="294" r:id="rId39"/>
    <p:sldId id="295" r:id="rId40"/>
    <p:sldId id="331" r:id="rId41"/>
    <p:sldId id="296" r:id="rId42"/>
    <p:sldId id="298" r:id="rId43"/>
    <p:sldId id="299" r:id="rId44"/>
    <p:sldId id="300"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3" r:id="rId63"/>
    <p:sldId id="350" r:id="rId64"/>
    <p:sldId id="351" r:id="rId65"/>
    <p:sldId id="352" r:id="rId66"/>
    <p:sldId id="354" r:id="rId67"/>
    <p:sldId id="356"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94659" autoAdjust="0"/>
  </p:normalViewPr>
  <p:slideViewPr>
    <p:cSldViewPr>
      <p:cViewPr varScale="1">
        <p:scale>
          <a:sx n="71" d="100"/>
          <a:sy n="71" d="100"/>
        </p:scale>
        <p:origin x="-1152"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wmf"/><Relationship Id="rId3" Type="http://schemas.openxmlformats.org/officeDocument/2006/relationships/image" Target="../media/image41.wmf"/><Relationship Id="rId7" Type="http://schemas.openxmlformats.org/officeDocument/2006/relationships/image" Target="../media/image45.wmf"/><Relationship Id="rId12" Type="http://schemas.openxmlformats.org/officeDocument/2006/relationships/image" Target="../media/image50.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11" Type="http://schemas.openxmlformats.org/officeDocument/2006/relationships/image" Target="../media/image49.wmf"/><Relationship Id="rId5" Type="http://schemas.openxmlformats.org/officeDocument/2006/relationships/image" Target="../media/image43.wmf"/><Relationship Id="rId15" Type="http://schemas.openxmlformats.org/officeDocument/2006/relationships/image" Target="../media/image53.wmf"/><Relationship Id="rId10" Type="http://schemas.openxmlformats.org/officeDocument/2006/relationships/image" Target="../media/image48.wmf"/><Relationship Id="rId4" Type="http://schemas.openxmlformats.org/officeDocument/2006/relationships/image" Target="../media/image42.wmf"/><Relationship Id="rId9" Type="http://schemas.openxmlformats.org/officeDocument/2006/relationships/image" Target="../media/image47.wmf"/><Relationship Id="rId14"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6.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5.wmf"/><Relationship Id="rId5" Type="http://schemas.openxmlformats.org/officeDocument/2006/relationships/image" Target="../media/image34.wmf"/><Relationship Id="rId4"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8.wmf"/><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wmf"/><Relationship Id="rId5" Type="http://schemas.openxmlformats.org/officeDocument/2006/relationships/image" Target="../media/image78.wmf"/><Relationship Id="rId10" Type="http://schemas.openxmlformats.org/officeDocument/2006/relationships/image" Target="../media/image83.wmf"/><Relationship Id="rId4" Type="http://schemas.openxmlformats.org/officeDocument/2006/relationships/image" Target="../media/image77.wmf"/><Relationship Id="rId9"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93.wmf"/><Relationship Id="rId3" Type="http://schemas.openxmlformats.org/officeDocument/2006/relationships/image" Target="../media/image76.wmf"/><Relationship Id="rId7" Type="http://schemas.openxmlformats.org/officeDocument/2006/relationships/image" Target="../media/image80.wmf"/><Relationship Id="rId12"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79.wmf"/><Relationship Id="rId11" Type="http://schemas.openxmlformats.org/officeDocument/2006/relationships/image" Target="../media/image84.wmf"/><Relationship Id="rId5" Type="http://schemas.openxmlformats.org/officeDocument/2006/relationships/image" Target="../media/image78.wmf"/><Relationship Id="rId15" Type="http://schemas.openxmlformats.org/officeDocument/2006/relationships/image" Target="../media/image95.wmf"/><Relationship Id="rId10" Type="http://schemas.openxmlformats.org/officeDocument/2006/relationships/image" Target="../media/image83.wmf"/><Relationship Id="rId4" Type="http://schemas.openxmlformats.org/officeDocument/2006/relationships/image" Target="../media/image77.wmf"/><Relationship Id="rId9" Type="http://schemas.openxmlformats.org/officeDocument/2006/relationships/image" Target="../media/image82.wmf"/><Relationship Id="rId14"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103.wmf"/><Relationship Id="rId4"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0563C7-091D-45A7-BC39-A4D0FF853CBE}" type="datetimeFigureOut">
              <a:rPr lang="zh-CN" altLang="en-US" smtClean="0"/>
              <a:t>2016/3/31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033CED-E8EB-402A-8069-B1AB9738A364}" type="slidenum">
              <a:rPr lang="zh-CN" altLang="en-US" smtClean="0"/>
              <a:t>‹#›</a:t>
            </a:fld>
            <a:endParaRPr lang="zh-CN" altLang="en-US"/>
          </a:p>
        </p:txBody>
      </p:sp>
    </p:spTree>
    <p:extLst>
      <p:ext uri="{BB962C8B-B14F-4D97-AF65-F5344CB8AC3E}">
        <p14:creationId xmlns:p14="http://schemas.microsoft.com/office/powerpoint/2010/main" val="173417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033CED-E8EB-402A-8069-B1AB9738A364}" type="slidenum">
              <a:rPr lang="zh-CN" altLang="en-US" smtClean="0"/>
              <a:t>38</a:t>
            </a:fld>
            <a:endParaRPr lang="zh-CN" altLang="en-US"/>
          </a:p>
        </p:txBody>
      </p:sp>
    </p:spTree>
    <p:extLst>
      <p:ext uri="{BB962C8B-B14F-4D97-AF65-F5344CB8AC3E}">
        <p14:creationId xmlns:p14="http://schemas.microsoft.com/office/powerpoint/2010/main" val="360060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257E74-440C-4AA6-A035-33AA89F24C03}"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295385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630178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56114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78732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76BE6A2-F1D9-48D3-9498-24E209D0740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55703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81F44EB-DBEF-4784-B06F-B4EF8E9DA45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58432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71046E3-CC6B-4EA9-9510-8779BDF16EF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74920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771CDABE-CC52-43E2-B0F3-BC28CCAAC4C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180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08E21505-36AF-4A8B-B9D2-611DFB0D962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25147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4D513DB3-EA1C-48EF-9B24-A04C52EFAC0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8555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3A4C2342-B543-44DF-9A9A-19375867F83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86099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74D9F8C-5D95-4B40-860F-FAE89CEC52D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6480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0073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387B6968-0860-4EE7-8D1C-0AC0E99800F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77111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018AF2C-2A06-4DF7-BDB4-FE03C319537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29642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4D573E4-1558-4331-A5BB-D763EAF336C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55194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1338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9504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7192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5043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6331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36436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8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818586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6508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6816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9652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7925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01608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9954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8521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4312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9317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373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109522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3455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7631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8264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543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2949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293230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374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42273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06217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t>2016/3/31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19111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t>2016/3/31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795011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defTabSz="762000">
              <a:defRPr sz="1400">
                <a:solidFill>
                  <a:schemeClr val="tx1"/>
                </a:solidFill>
              </a:defRPr>
            </a:lvl1pPr>
          </a:lstStyle>
          <a:p>
            <a:pPr eaLnBrk="0" fontAlgn="base" hangingPunct="0">
              <a:spcBef>
                <a:spcPct val="0"/>
              </a:spcBef>
              <a:spcAft>
                <a:spcPct val="0"/>
              </a:spcAft>
            </a:pPr>
            <a:endParaRPr kumimoji="1" lang="en-US" altLang="zh-CN" smtClean="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defTabSz="762000">
              <a:defRPr sz="1400">
                <a:solidFill>
                  <a:schemeClr val="tx1"/>
                </a:solidFill>
              </a:defRPr>
            </a:lvl1pPr>
          </a:lstStyle>
          <a:p>
            <a:pPr eaLnBrk="0" fontAlgn="base" hangingPunct="0">
              <a:spcBef>
                <a:spcPct val="0"/>
              </a:spcBef>
              <a:spcAft>
                <a:spcPct val="0"/>
              </a:spcAft>
            </a:pPr>
            <a:endParaRPr kumimoji="1" lang="en-US" altLang="zh-CN" smtClean="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defTabSz="762000">
              <a:defRPr sz="1400">
                <a:solidFill>
                  <a:schemeClr val="tx1"/>
                </a:solidFill>
              </a:defRPr>
            </a:lvl1pPr>
          </a:lstStyle>
          <a:p>
            <a:pPr eaLnBrk="0" fontAlgn="base" hangingPunct="0">
              <a:spcBef>
                <a:spcPct val="0"/>
              </a:spcBef>
              <a:spcAft>
                <a:spcPct val="0"/>
              </a:spcAft>
            </a:pPr>
            <a:fld id="{0D0C780D-855C-4B87-80F4-67AB223AC22B}" type="slidenum">
              <a:rPr kumimoji="1" lang="en-US" altLang="zh-CN" smtClean="0">
                <a:solidFill>
                  <a:srgbClr val="000000"/>
                </a:solidFill>
              </a:rPr>
              <a:pPr eaLnBrk="0" fontAlgn="base" hangingPunct="0">
                <a:spcBef>
                  <a:spcPct val="0"/>
                </a:spcBef>
                <a:spcAft>
                  <a:spcPct val="0"/>
                </a:spcAft>
              </a:pPr>
              <a:t>‹#›</a:t>
            </a:fld>
            <a:endParaRPr kumimoji="1" lang="en-US" altLang="zh-CN" smtClean="0">
              <a:solidFill>
                <a:srgbClr val="000000"/>
              </a:solidFill>
            </a:endParaRPr>
          </a:p>
        </p:txBody>
      </p:sp>
    </p:spTree>
    <p:extLst>
      <p:ext uri="{BB962C8B-B14F-4D97-AF65-F5344CB8AC3E}">
        <p14:creationId xmlns:p14="http://schemas.microsoft.com/office/powerpoint/2010/main" val="4022829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762000" rtl="0" eaLnBrk="0" fontAlgn="base" hangingPunct="0">
        <a:spcBef>
          <a:spcPct val="0"/>
        </a:spcBef>
        <a:spcAft>
          <a:spcPct val="0"/>
        </a:spcAft>
        <a:defRPr kumimoji="1" sz="4400">
          <a:solidFill>
            <a:schemeClr val="tx2"/>
          </a:solidFill>
          <a:latin typeface="+mj-lt"/>
          <a:ea typeface="+mj-ea"/>
          <a:cs typeface="+mj-cs"/>
        </a:defRPr>
      </a:lvl1pPr>
      <a:lvl2pPr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2pPr>
      <a:lvl3pPr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3pPr>
      <a:lvl4pPr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4pPr>
      <a:lvl5pPr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5pPr>
      <a:lvl6pPr marL="457200"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6pPr>
      <a:lvl7pPr marL="914400"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7pPr>
      <a:lvl8pPr marL="1371600"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8pPr>
      <a:lvl9pPr marL="1828800" algn="ctr" defTabSz="762000" rtl="0" eaLnBrk="0" fontAlgn="base" hangingPunct="0">
        <a:spcBef>
          <a:spcPct val="0"/>
        </a:spcBef>
        <a:spcAft>
          <a:spcPct val="0"/>
        </a:spcAft>
        <a:defRPr kumimoji="1" sz="4400">
          <a:solidFill>
            <a:schemeClr val="tx2"/>
          </a:solidFill>
          <a:latin typeface="Times New Roman" pitchFamily="18" charset="0"/>
          <a:ea typeface="宋体" charset="-122"/>
        </a:defRPr>
      </a:lvl9pPr>
    </p:titleStyle>
    <p:bodyStyle>
      <a:lvl1pPr marL="342900" indent="-342900" algn="l" defTabSz="762000"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defTabSz="762000" rtl="0" eaLnBrk="0" fontAlgn="base" hangingPunct="0">
        <a:spcBef>
          <a:spcPct val="20000"/>
        </a:spcBef>
        <a:spcAft>
          <a:spcPct val="0"/>
        </a:spcAft>
        <a:buChar char="–"/>
        <a:defRPr kumimoji="1" sz="2800">
          <a:solidFill>
            <a:schemeClr val="tx1"/>
          </a:solidFill>
          <a:latin typeface="+mn-lt"/>
          <a:ea typeface="+mn-ea"/>
        </a:defRPr>
      </a:lvl2pPr>
      <a:lvl3pPr marL="1143000" indent="-228600" algn="l" defTabSz="762000" rtl="0" eaLnBrk="0" fontAlgn="base" hangingPunct="0">
        <a:spcBef>
          <a:spcPct val="20000"/>
        </a:spcBef>
        <a:spcAft>
          <a:spcPct val="0"/>
        </a:spcAft>
        <a:buChar char="•"/>
        <a:defRPr kumimoji="1" sz="2400">
          <a:solidFill>
            <a:schemeClr val="tx1"/>
          </a:solidFill>
          <a:latin typeface="+mn-lt"/>
          <a:ea typeface="+mn-ea"/>
        </a:defRPr>
      </a:lvl3pPr>
      <a:lvl4pPr marL="1600200" indent="-228600" algn="l" defTabSz="762000" rtl="0" eaLnBrk="0" fontAlgn="base" hangingPunct="0">
        <a:spcBef>
          <a:spcPct val="20000"/>
        </a:spcBef>
        <a:spcAft>
          <a:spcPct val="0"/>
        </a:spcAft>
        <a:buChar char="–"/>
        <a:defRPr kumimoji="1" sz="2000">
          <a:solidFill>
            <a:schemeClr val="tx1"/>
          </a:solidFill>
          <a:latin typeface="+mn-lt"/>
          <a:ea typeface="+mn-ea"/>
        </a:defRPr>
      </a:lvl4pPr>
      <a:lvl5pPr marL="2057400" indent="-228600" algn="l" defTabSz="762000" rtl="0" eaLnBrk="0" fontAlgn="base" hangingPunct="0">
        <a:spcBef>
          <a:spcPct val="20000"/>
        </a:spcBef>
        <a:spcAft>
          <a:spcPct val="0"/>
        </a:spcAft>
        <a:buChar char="•"/>
        <a:defRPr kumimoji="1" sz="2000">
          <a:solidFill>
            <a:schemeClr val="tx1"/>
          </a:solidFill>
          <a:latin typeface="+mn-lt"/>
          <a:ea typeface="+mn-ea"/>
        </a:defRPr>
      </a:lvl5pPr>
      <a:lvl6pPr marL="2514600" indent="-228600" algn="l" defTabSz="762000" rtl="0" eaLnBrk="0" fontAlgn="base" hangingPunct="0">
        <a:spcBef>
          <a:spcPct val="20000"/>
        </a:spcBef>
        <a:spcAft>
          <a:spcPct val="0"/>
        </a:spcAft>
        <a:buChar char="•"/>
        <a:defRPr kumimoji="1" sz="2000">
          <a:solidFill>
            <a:schemeClr val="tx1"/>
          </a:solidFill>
          <a:latin typeface="+mn-lt"/>
          <a:ea typeface="+mn-ea"/>
        </a:defRPr>
      </a:lvl6pPr>
      <a:lvl7pPr marL="2971800" indent="-228600" algn="l" defTabSz="762000" rtl="0" eaLnBrk="0" fontAlgn="base" hangingPunct="0">
        <a:spcBef>
          <a:spcPct val="20000"/>
        </a:spcBef>
        <a:spcAft>
          <a:spcPct val="0"/>
        </a:spcAft>
        <a:buChar char="•"/>
        <a:defRPr kumimoji="1" sz="2000">
          <a:solidFill>
            <a:schemeClr val="tx1"/>
          </a:solidFill>
          <a:latin typeface="+mn-lt"/>
          <a:ea typeface="+mn-ea"/>
        </a:defRPr>
      </a:lvl7pPr>
      <a:lvl8pPr marL="3429000" indent="-228600" algn="l" defTabSz="762000" rtl="0" eaLnBrk="0" fontAlgn="base" hangingPunct="0">
        <a:spcBef>
          <a:spcPct val="20000"/>
        </a:spcBef>
        <a:spcAft>
          <a:spcPct val="0"/>
        </a:spcAft>
        <a:buChar char="•"/>
        <a:defRPr kumimoji="1" sz="2000">
          <a:solidFill>
            <a:schemeClr val="tx1"/>
          </a:solidFill>
          <a:latin typeface="+mn-lt"/>
          <a:ea typeface="+mn-ea"/>
        </a:defRPr>
      </a:lvl8pPr>
      <a:lvl9pPr marL="3886200" indent="-228600" algn="l" defTabSz="762000"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730883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2016/3/31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57572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6.bin"/><Relationship Id="rId18" Type="http://schemas.openxmlformats.org/officeDocument/2006/relationships/oleObject" Target="../embeddings/oleObject9.bin"/><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8.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0.wmf"/><Relationship Id="rId20" Type="http://schemas.openxmlformats.org/officeDocument/2006/relationships/image" Target="../media/image11.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24" Type="http://schemas.openxmlformats.org/officeDocument/2006/relationships/image" Target="../media/image13.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2.bin"/><Relationship Id="rId10" Type="http://schemas.openxmlformats.org/officeDocument/2006/relationships/image" Target="../media/image7.wmf"/><Relationship Id="rId19" Type="http://schemas.openxmlformats.org/officeDocument/2006/relationships/oleObject" Target="../embeddings/oleObject10.bin"/><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 Id="rId22" Type="http://schemas.openxmlformats.org/officeDocument/2006/relationships/image" Target="../media/image12.wmf"/></Relationships>
</file>

<file path=ppt/slides/_rels/slide1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14.bin"/><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7.wmf"/><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9.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6.wmf"/></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43.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28.wmf"/><Relationship Id="rId4" Type="http://schemas.openxmlformats.org/officeDocument/2006/relationships/oleObject" Target="../embeddings/oleObject24.bin"/><Relationship Id="rId9" Type="http://schemas.openxmlformats.org/officeDocument/2006/relationships/image" Target="../media/image30.wmf"/></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48.png"/><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31.wmf"/><Relationship Id="rId4" Type="http://schemas.openxmlformats.org/officeDocument/2006/relationships/oleObject" Target="../embeddings/oleObject27.bin"/><Relationship Id="rId9" Type="http://schemas.openxmlformats.org/officeDocument/2006/relationships/image" Target="../media/image3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8.wmf"/><Relationship Id="rId3" Type="http://schemas.openxmlformats.org/officeDocument/2006/relationships/image" Target="../media/image45.png"/><Relationship Id="rId7" Type="http://schemas.openxmlformats.org/officeDocument/2006/relationships/image" Target="../media/image35.wmf"/><Relationship Id="rId12"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6.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3.wmf"/><Relationship Id="rId18" Type="http://schemas.openxmlformats.org/officeDocument/2006/relationships/oleObject" Target="../embeddings/oleObject42.bin"/><Relationship Id="rId26" Type="http://schemas.openxmlformats.org/officeDocument/2006/relationships/oleObject" Target="../embeddings/oleObject46.bin"/><Relationship Id="rId3" Type="http://schemas.openxmlformats.org/officeDocument/2006/relationships/image" Target="../media/image53.png"/><Relationship Id="rId21" Type="http://schemas.openxmlformats.org/officeDocument/2006/relationships/image" Target="../media/image47.wmf"/><Relationship Id="rId7" Type="http://schemas.openxmlformats.org/officeDocument/2006/relationships/image" Target="../media/image40.wmf"/><Relationship Id="rId12" Type="http://schemas.openxmlformats.org/officeDocument/2006/relationships/oleObject" Target="../embeddings/oleObject39.bin"/><Relationship Id="rId17" Type="http://schemas.openxmlformats.org/officeDocument/2006/relationships/image" Target="../media/image45.wmf"/><Relationship Id="rId25" Type="http://schemas.openxmlformats.org/officeDocument/2006/relationships/image" Target="../media/image49.wmf"/><Relationship Id="rId33" Type="http://schemas.openxmlformats.org/officeDocument/2006/relationships/image" Target="../media/image53.wmf"/><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oleObject" Target="../embeddings/oleObject43.bin"/><Relationship Id="rId29" Type="http://schemas.openxmlformats.org/officeDocument/2006/relationships/image" Target="../media/image51.wmf"/><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42.wmf"/><Relationship Id="rId24" Type="http://schemas.openxmlformats.org/officeDocument/2006/relationships/oleObject" Target="../embeddings/oleObject45.bin"/><Relationship Id="rId32" Type="http://schemas.openxmlformats.org/officeDocument/2006/relationships/oleObject" Target="../embeddings/oleObject49.bin"/><Relationship Id="rId5" Type="http://schemas.openxmlformats.org/officeDocument/2006/relationships/image" Target="../media/image39.wmf"/><Relationship Id="rId15" Type="http://schemas.openxmlformats.org/officeDocument/2006/relationships/image" Target="../media/image44.wmf"/><Relationship Id="rId23" Type="http://schemas.openxmlformats.org/officeDocument/2006/relationships/image" Target="../media/image48.wmf"/><Relationship Id="rId28" Type="http://schemas.openxmlformats.org/officeDocument/2006/relationships/oleObject" Target="../embeddings/oleObject47.bin"/><Relationship Id="rId10" Type="http://schemas.openxmlformats.org/officeDocument/2006/relationships/oleObject" Target="../embeddings/oleObject38.bin"/><Relationship Id="rId19" Type="http://schemas.openxmlformats.org/officeDocument/2006/relationships/image" Target="../media/image46.wmf"/><Relationship Id="rId31" Type="http://schemas.openxmlformats.org/officeDocument/2006/relationships/image" Target="../media/image52.wmf"/><Relationship Id="rId4" Type="http://schemas.openxmlformats.org/officeDocument/2006/relationships/oleObject" Target="../embeddings/oleObject35.bin"/><Relationship Id="rId9" Type="http://schemas.openxmlformats.org/officeDocument/2006/relationships/image" Target="../media/image41.wmf"/><Relationship Id="rId14" Type="http://schemas.openxmlformats.org/officeDocument/2006/relationships/oleObject" Target="../embeddings/oleObject40.bin"/><Relationship Id="rId22" Type="http://schemas.openxmlformats.org/officeDocument/2006/relationships/oleObject" Target="../embeddings/oleObject44.bin"/><Relationship Id="rId27" Type="http://schemas.openxmlformats.org/officeDocument/2006/relationships/image" Target="../media/image50.wmf"/><Relationship Id="rId30"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58.wmf"/><Relationship Id="rId3" Type="http://schemas.openxmlformats.org/officeDocument/2006/relationships/image" Target="../media/image65.png"/><Relationship Id="rId7" Type="http://schemas.openxmlformats.org/officeDocument/2006/relationships/image" Target="../media/image55.wmf"/><Relationship Id="rId12"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1.bin"/><Relationship Id="rId11" Type="http://schemas.openxmlformats.org/officeDocument/2006/relationships/image" Target="../media/image57.e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56.emf"/><Relationship Id="rId14" Type="http://schemas.openxmlformats.org/officeDocument/2006/relationships/oleObject" Target="../embeddings/oleObject55.bin"/></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0.wmf"/><Relationship Id="rId4" Type="http://schemas.openxmlformats.org/officeDocument/2006/relationships/oleObject" Target="../embeddings/oleObject56.bin"/></Relationships>
</file>

<file path=ppt/slides/_rels/slide4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34.wmf"/><Relationship Id="rId3" Type="http://schemas.openxmlformats.org/officeDocument/2006/relationships/image" Target="../media/image70.png"/><Relationship Id="rId7" Type="http://schemas.openxmlformats.org/officeDocument/2006/relationships/image" Target="../media/image62.wmf"/><Relationship Id="rId12" Type="http://schemas.openxmlformats.org/officeDocument/2006/relationships/oleObject" Target="../embeddings/oleObject61.bin"/><Relationship Id="rId17" Type="http://schemas.openxmlformats.org/officeDocument/2006/relationships/image" Target="../media/image66.wmf"/><Relationship Id="rId2" Type="http://schemas.openxmlformats.org/officeDocument/2006/relationships/slideLayout" Target="../slideLayouts/slideLayout2.xml"/><Relationship Id="rId16" Type="http://schemas.openxmlformats.org/officeDocument/2006/relationships/oleObject" Target="../embeddings/oleObject63.bin"/><Relationship Id="rId1" Type="http://schemas.openxmlformats.org/officeDocument/2006/relationships/vmlDrawing" Target="../drawings/vmlDrawing14.vml"/><Relationship Id="rId6" Type="http://schemas.openxmlformats.org/officeDocument/2006/relationships/oleObject" Target="../embeddings/oleObject58.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image" Target="../media/image65.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63.wmf"/><Relationship Id="rId14" Type="http://schemas.openxmlformats.org/officeDocument/2006/relationships/oleObject" Target="../embeddings/oleObject6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8.wmf"/><Relationship Id="rId5" Type="http://schemas.openxmlformats.org/officeDocument/2006/relationships/oleObject" Target="../embeddings/oleObject65.bin"/><Relationship Id="rId4" Type="http://schemas.openxmlformats.org/officeDocument/2006/relationships/image" Target="../media/image67.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0.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70.bin"/></Relationships>
</file>

<file path=ppt/slides/_rels/slide5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76.bin"/><Relationship Id="rId18" Type="http://schemas.openxmlformats.org/officeDocument/2006/relationships/image" Target="../media/image80.wmf"/><Relationship Id="rId26" Type="http://schemas.openxmlformats.org/officeDocument/2006/relationships/image" Target="../media/image84.wmf"/><Relationship Id="rId3" Type="http://schemas.openxmlformats.org/officeDocument/2006/relationships/image" Target="../media/image85.jpg"/><Relationship Id="rId21" Type="http://schemas.openxmlformats.org/officeDocument/2006/relationships/oleObject" Target="../embeddings/oleObject80.bin"/><Relationship Id="rId7" Type="http://schemas.openxmlformats.org/officeDocument/2006/relationships/oleObject" Target="../embeddings/oleObject73.bin"/><Relationship Id="rId12" Type="http://schemas.openxmlformats.org/officeDocument/2006/relationships/image" Target="../media/image77.wmf"/><Relationship Id="rId17" Type="http://schemas.openxmlformats.org/officeDocument/2006/relationships/oleObject" Target="../embeddings/oleObject78.bin"/><Relationship Id="rId25" Type="http://schemas.openxmlformats.org/officeDocument/2006/relationships/oleObject" Target="../embeddings/oleObject82.bin"/><Relationship Id="rId2" Type="http://schemas.openxmlformats.org/officeDocument/2006/relationships/slideLayout" Target="../slideLayouts/slideLayout18.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7.vml"/><Relationship Id="rId6" Type="http://schemas.openxmlformats.org/officeDocument/2006/relationships/image" Target="../media/image74.wmf"/><Relationship Id="rId11" Type="http://schemas.openxmlformats.org/officeDocument/2006/relationships/oleObject" Target="../embeddings/oleObject75.bin"/><Relationship Id="rId24" Type="http://schemas.openxmlformats.org/officeDocument/2006/relationships/image" Target="../media/image83.wmf"/><Relationship Id="rId5" Type="http://schemas.openxmlformats.org/officeDocument/2006/relationships/oleObject" Target="../embeddings/oleObject72.bin"/><Relationship Id="rId15" Type="http://schemas.openxmlformats.org/officeDocument/2006/relationships/oleObject" Target="../embeddings/oleObject77.bin"/><Relationship Id="rId23" Type="http://schemas.openxmlformats.org/officeDocument/2006/relationships/oleObject" Target="../embeddings/oleObject81.bin"/><Relationship Id="rId10" Type="http://schemas.openxmlformats.org/officeDocument/2006/relationships/image" Target="../media/image76.wmf"/><Relationship Id="rId19" Type="http://schemas.openxmlformats.org/officeDocument/2006/relationships/oleObject" Target="../embeddings/oleObject79.bin"/><Relationship Id="rId4" Type="http://schemas.openxmlformats.org/officeDocument/2006/relationships/image" Target="../media/image95.png"/><Relationship Id="rId9" Type="http://schemas.openxmlformats.org/officeDocument/2006/relationships/oleObject" Target="../embeddings/oleObject74.bin"/><Relationship Id="rId14" Type="http://schemas.openxmlformats.org/officeDocument/2006/relationships/image" Target="../media/image78.wmf"/><Relationship Id="rId22" Type="http://schemas.openxmlformats.org/officeDocument/2006/relationships/image" Target="../media/image82.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image" Target="../media/image85.jpg"/><Relationship Id="rId7" Type="http://schemas.openxmlformats.org/officeDocument/2006/relationships/image" Target="../media/image87.wmf"/><Relationship Id="rId2" Type="http://schemas.openxmlformats.org/officeDocument/2006/relationships/slideLayout" Target="../slideLayouts/slideLayout18.xml"/><Relationship Id="rId1" Type="http://schemas.openxmlformats.org/officeDocument/2006/relationships/vmlDrawing" Target="../drawings/vmlDrawing18.vml"/><Relationship Id="rId6" Type="http://schemas.openxmlformats.org/officeDocument/2006/relationships/oleObject" Target="../embeddings/oleObject84.bin"/><Relationship Id="rId5" Type="http://schemas.openxmlformats.org/officeDocument/2006/relationships/image" Target="../media/image86.wmf"/><Relationship Id="rId4" Type="http://schemas.openxmlformats.org/officeDocument/2006/relationships/oleObject" Target="../embeddings/oleObject83.bin"/><Relationship Id="rId9" Type="http://schemas.openxmlformats.org/officeDocument/2006/relationships/image" Target="../media/image88.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89.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77.wmf"/><Relationship Id="rId18" Type="http://schemas.openxmlformats.org/officeDocument/2006/relationships/oleObject" Target="../embeddings/oleObject93.bin"/><Relationship Id="rId26" Type="http://schemas.openxmlformats.org/officeDocument/2006/relationships/oleObject" Target="../embeddings/oleObject97.bin"/><Relationship Id="rId3" Type="http://schemas.openxmlformats.org/officeDocument/2006/relationships/notesSlide" Target="../notesSlides/notesSlide2.xml"/><Relationship Id="rId21" Type="http://schemas.openxmlformats.org/officeDocument/2006/relationships/image" Target="../media/image81.wmf"/><Relationship Id="rId34" Type="http://schemas.openxmlformats.org/officeDocument/2006/relationships/oleObject" Target="../embeddings/oleObject101.bin"/><Relationship Id="rId7" Type="http://schemas.openxmlformats.org/officeDocument/2006/relationships/image" Target="../media/image90.wmf"/><Relationship Id="rId12" Type="http://schemas.openxmlformats.org/officeDocument/2006/relationships/oleObject" Target="../embeddings/oleObject90.bin"/><Relationship Id="rId17" Type="http://schemas.openxmlformats.org/officeDocument/2006/relationships/image" Target="../media/image79.wmf"/><Relationship Id="rId25" Type="http://schemas.openxmlformats.org/officeDocument/2006/relationships/image" Target="../media/image83.wmf"/><Relationship Id="rId33" Type="http://schemas.openxmlformats.org/officeDocument/2006/relationships/image" Target="../media/image94.wmf"/><Relationship Id="rId2" Type="http://schemas.openxmlformats.org/officeDocument/2006/relationships/slideLayout" Target="../slideLayouts/slideLayout2.xml"/><Relationship Id="rId16" Type="http://schemas.openxmlformats.org/officeDocument/2006/relationships/oleObject" Target="../embeddings/oleObject92.bin"/><Relationship Id="rId20" Type="http://schemas.openxmlformats.org/officeDocument/2006/relationships/oleObject" Target="../embeddings/oleObject94.bin"/><Relationship Id="rId29" Type="http://schemas.openxmlformats.org/officeDocument/2006/relationships/image" Target="../media/image92.wmf"/><Relationship Id="rId1" Type="http://schemas.openxmlformats.org/officeDocument/2006/relationships/vmlDrawing" Target="../drawings/vmlDrawing20.vml"/><Relationship Id="rId6" Type="http://schemas.openxmlformats.org/officeDocument/2006/relationships/oleObject" Target="../embeddings/oleObject87.bin"/><Relationship Id="rId11" Type="http://schemas.openxmlformats.org/officeDocument/2006/relationships/image" Target="../media/image76.wmf"/><Relationship Id="rId24" Type="http://schemas.openxmlformats.org/officeDocument/2006/relationships/oleObject" Target="../embeddings/oleObject96.bin"/><Relationship Id="rId32" Type="http://schemas.openxmlformats.org/officeDocument/2006/relationships/oleObject" Target="../embeddings/oleObject100.bin"/><Relationship Id="rId5" Type="http://schemas.openxmlformats.org/officeDocument/2006/relationships/image" Target="../media/image96.png"/><Relationship Id="rId15" Type="http://schemas.openxmlformats.org/officeDocument/2006/relationships/image" Target="../media/image78.wmf"/><Relationship Id="rId23" Type="http://schemas.openxmlformats.org/officeDocument/2006/relationships/image" Target="../media/image82.wmf"/><Relationship Id="rId28" Type="http://schemas.openxmlformats.org/officeDocument/2006/relationships/oleObject" Target="../embeddings/oleObject98.bin"/><Relationship Id="rId10" Type="http://schemas.openxmlformats.org/officeDocument/2006/relationships/oleObject" Target="../embeddings/oleObject89.bin"/><Relationship Id="rId19" Type="http://schemas.openxmlformats.org/officeDocument/2006/relationships/image" Target="../media/image80.wmf"/><Relationship Id="rId31" Type="http://schemas.openxmlformats.org/officeDocument/2006/relationships/image" Target="../media/image93.wmf"/><Relationship Id="rId4" Type="http://schemas.openxmlformats.org/officeDocument/2006/relationships/image" Target="../media/image85.jpg"/><Relationship Id="rId9" Type="http://schemas.openxmlformats.org/officeDocument/2006/relationships/image" Target="../media/image91.wmf"/><Relationship Id="rId14" Type="http://schemas.openxmlformats.org/officeDocument/2006/relationships/oleObject" Target="../embeddings/oleObject91.bin"/><Relationship Id="rId22" Type="http://schemas.openxmlformats.org/officeDocument/2006/relationships/oleObject" Target="../embeddings/oleObject95.bin"/><Relationship Id="rId27" Type="http://schemas.openxmlformats.org/officeDocument/2006/relationships/image" Target="../media/image84.wmf"/><Relationship Id="rId30" Type="http://schemas.openxmlformats.org/officeDocument/2006/relationships/oleObject" Target="../embeddings/oleObject99.bin"/><Relationship Id="rId35" Type="http://schemas.openxmlformats.org/officeDocument/2006/relationships/image" Target="../media/image95.wmf"/></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5.jpg"/><Relationship Id="rId7" Type="http://schemas.openxmlformats.org/officeDocument/2006/relationships/image" Target="../media/image102.png"/><Relationship Id="rId12"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1.png"/><Relationship Id="rId11" Type="http://schemas.openxmlformats.org/officeDocument/2006/relationships/oleObject" Target="../embeddings/oleObject103.bin"/><Relationship Id="rId5" Type="http://schemas.openxmlformats.org/officeDocument/2006/relationships/image" Target="../media/image98.jpeg"/><Relationship Id="rId10" Type="http://schemas.openxmlformats.org/officeDocument/2006/relationships/image" Target="../media/image96.wmf"/><Relationship Id="rId4" Type="http://schemas.openxmlformats.org/officeDocument/2006/relationships/image" Target="../media/image99.png"/><Relationship Id="rId9" Type="http://schemas.openxmlformats.org/officeDocument/2006/relationships/oleObject" Target="../embeddings/oleObject102.bin"/></Relationships>
</file>

<file path=ppt/slides/_rels/slide5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9.wmf"/><Relationship Id="rId5" Type="http://schemas.openxmlformats.org/officeDocument/2006/relationships/oleObject" Target="../embeddings/oleObject104.bin"/><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85.jpg"/><Relationship Id="rId7" Type="http://schemas.openxmlformats.org/officeDocument/2006/relationships/oleObject" Target="../embeddings/oleObject105.bin"/><Relationship Id="rId12" Type="http://schemas.openxmlformats.org/officeDocument/2006/relationships/image" Target="../media/image102.wmf"/><Relationship Id="rId2" Type="http://schemas.openxmlformats.org/officeDocument/2006/relationships/slideLayout" Target="../slideLayouts/slideLayout24.xml"/><Relationship Id="rId1" Type="http://schemas.openxmlformats.org/officeDocument/2006/relationships/vmlDrawing" Target="../drawings/vmlDrawing23.vml"/><Relationship Id="rId6" Type="http://schemas.openxmlformats.org/officeDocument/2006/relationships/image" Target="../media/image111.png"/><Relationship Id="rId11" Type="http://schemas.openxmlformats.org/officeDocument/2006/relationships/oleObject" Target="../embeddings/oleObject107.bin"/><Relationship Id="rId5" Type="http://schemas.openxmlformats.org/officeDocument/2006/relationships/image" Target="../media/image110.png"/><Relationship Id="rId10" Type="http://schemas.openxmlformats.org/officeDocument/2006/relationships/image" Target="../media/image101.wmf"/><Relationship Id="rId4" Type="http://schemas.openxmlformats.org/officeDocument/2006/relationships/image" Target="../media/image104.png"/><Relationship Id="rId9" Type="http://schemas.openxmlformats.org/officeDocument/2006/relationships/oleObject" Target="../embeddings/oleObject10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oleObject" Target="../embeddings/oleObject111.bin"/><Relationship Id="rId3" Type="http://schemas.openxmlformats.org/officeDocument/2006/relationships/image" Target="../media/image85.jpg"/><Relationship Id="rId7" Type="http://schemas.openxmlformats.org/officeDocument/2006/relationships/image" Target="../media/image114.png"/><Relationship Id="rId12"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3.wmf"/><Relationship Id="rId11" Type="http://schemas.openxmlformats.org/officeDocument/2006/relationships/oleObject" Target="../embeddings/oleObject110.bin"/><Relationship Id="rId5" Type="http://schemas.openxmlformats.org/officeDocument/2006/relationships/oleObject" Target="../embeddings/oleObject108.bin"/><Relationship Id="rId10" Type="http://schemas.openxmlformats.org/officeDocument/2006/relationships/image" Target="../media/image100.wmf"/><Relationship Id="rId4" Type="http://schemas.openxmlformats.org/officeDocument/2006/relationships/image" Target="../media/image113.png"/><Relationship Id="rId9" Type="http://schemas.openxmlformats.org/officeDocument/2006/relationships/oleObject" Target="../embeddings/oleObject109.bin"/><Relationship Id="rId14" Type="http://schemas.openxmlformats.org/officeDocument/2006/relationships/image" Target="../media/image102.wmf"/></Relationships>
</file>

<file path=ppt/slides/_rels/slide6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76"/>
          <p:cNvSpPr txBox="1">
            <a:spLocks noGrp="1" noChangeArrowheads="1"/>
          </p:cNvSpPr>
          <p:nvPr>
            <p:ph type="ctrTitle"/>
          </p:nvPr>
        </p:nvSpPr>
        <p:spPr bwMode="auto">
          <a:xfrm>
            <a:off x="685800" y="2080608"/>
            <a:ext cx="7772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600" b="1" dirty="0">
                <a:solidFill>
                  <a:srgbClr val="C00000"/>
                </a:solidFill>
                <a:latin typeface="+mn-ea"/>
                <a:ea typeface="+mn-ea"/>
              </a:rPr>
              <a:t>电 磁 学</a:t>
            </a:r>
            <a:endParaRPr lang="zh-CN" altLang="en-US" sz="9600" dirty="0">
              <a:solidFill>
                <a:srgbClr val="C00000"/>
              </a:solidFill>
              <a:latin typeface="+mn-ea"/>
              <a:ea typeface="+mn-ea"/>
            </a:endParaRPr>
          </a:p>
        </p:txBody>
      </p:sp>
      <p:sp>
        <p:nvSpPr>
          <p:cNvPr id="5" name="Rectangle 3077"/>
          <p:cNvSpPr>
            <a:spLocks noGrp="1" noChangeArrowheads="1"/>
          </p:cNvSpPr>
          <p:nvPr>
            <p:ph type="subTitle" idx="1"/>
          </p:nvPr>
        </p:nvSpPr>
        <p:spPr bwMode="auto">
          <a:xfrm>
            <a:off x="1371600" y="3886200"/>
            <a:ext cx="6400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smtClean="0">
                <a:ln>
                  <a:noFill/>
                </a:ln>
                <a:solidFill>
                  <a:schemeClr val="tx1">
                    <a:lumMod val="95000"/>
                    <a:lumOff val="5000"/>
                  </a:schemeClr>
                </a:solidFill>
                <a:effectLst/>
                <a:uLnTx/>
                <a:uFillTx/>
              </a:rPr>
              <a:t>（</a:t>
            </a:r>
            <a:r>
              <a:rPr kumimoji="0" lang="en-US" altLang="zh-CN" sz="5400" b="1" i="0" u="none" strike="noStrike" kern="0" cap="none" spc="0" normalizeH="0" baseline="0" noProof="0" dirty="0" smtClean="0">
                <a:ln>
                  <a:noFill/>
                </a:ln>
                <a:solidFill>
                  <a:schemeClr val="tx1">
                    <a:lumMod val="95000"/>
                    <a:lumOff val="5000"/>
                  </a:schemeClr>
                </a:solidFill>
                <a:effectLst/>
                <a:uLnTx/>
                <a:uFillTx/>
              </a:rPr>
              <a:t>Electromagnetism</a:t>
            </a:r>
            <a:r>
              <a:rPr kumimoji="0" lang="zh-CN" altLang="en-US" sz="5400" b="1" i="0" u="none" strike="noStrike" kern="0" cap="none" spc="0" normalizeH="0" baseline="0" noProof="0" dirty="0" smtClean="0">
                <a:ln>
                  <a:noFill/>
                </a:ln>
                <a:solidFill>
                  <a:schemeClr val="tx1">
                    <a:lumMod val="95000"/>
                    <a:lumOff val="5000"/>
                  </a:schemeClr>
                </a:solidFill>
                <a:effectLst/>
                <a:uLnTx/>
                <a:uFillTx/>
              </a:rPr>
              <a:t>）</a:t>
            </a:r>
            <a:endParaRPr kumimoji="0" lang="en-US" altLang="zh-CN" sz="5400" b="1" i="0" u="none" strike="noStrike" kern="0" cap="none" spc="0" normalizeH="0" baseline="0" noProof="0" dirty="0" smtClean="0">
              <a:ln>
                <a:noFill/>
              </a:ln>
              <a:solidFill>
                <a:schemeClr val="tx1">
                  <a:lumMod val="95000"/>
                  <a:lumOff val="5000"/>
                </a:schemeClr>
              </a:solidFill>
              <a:effectLst/>
              <a:uLnTx/>
              <a:uFillTx/>
            </a:endParaRPr>
          </a:p>
          <a:p>
            <a:pPr lvl="0">
              <a:spcBef>
                <a:spcPts val="0"/>
              </a:spcBef>
              <a:defRPr/>
            </a:pPr>
            <a:r>
              <a:rPr lang="zh-CN" altLang="en-US" sz="5400" b="1" kern="0" dirty="0" smtClean="0">
                <a:solidFill>
                  <a:schemeClr val="tx1">
                    <a:lumMod val="95000"/>
                    <a:lumOff val="5000"/>
                  </a:schemeClr>
                </a:solidFill>
              </a:rPr>
              <a:t>（</a:t>
            </a:r>
            <a:r>
              <a:rPr lang="en-US" altLang="zh-CN" sz="5400" b="1" kern="0" dirty="0">
                <a:solidFill>
                  <a:schemeClr val="tx1">
                    <a:lumMod val="95000"/>
                    <a:lumOff val="5000"/>
                  </a:schemeClr>
                </a:solidFill>
              </a:rPr>
              <a:t>E</a:t>
            </a:r>
            <a:r>
              <a:rPr lang="en-US" altLang="zh-CN" sz="5400" b="1" kern="0" dirty="0" smtClean="0">
                <a:solidFill>
                  <a:schemeClr val="tx1">
                    <a:lumMod val="95000"/>
                    <a:lumOff val="5000"/>
                  </a:schemeClr>
                </a:solidFill>
              </a:rPr>
              <a:t>lectromagnetics</a:t>
            </a:r>
            <a:r>
              <a:rPr lang="zh-CN" altLang="en-US" sz="5400" b="1" kern="0" dirty="0" smtClean="0">
                <a:solidFill>
                  <a:schemeClr val="tx1">
                    <a:lumMod val="95000"/>
                    <a:lumOff val="5000"/>
                  </a:schemeClr>
                </a:solidFill>
              </a:rPr>
              <a:t>）</a:t>
            </a:r>
            <a:endParaRPr kumimoji="0" lang="zh-CN" altLang="en-US" sz="5400" b="1" i="0" u="none" strike="noStrike" kern="0" cap="none" spc="0" normalizeH="0" baseline="0" noProof="0" dirty="0" smtClean="0">
              <a:ln>
                <a:noFill/>
              </a:ln>
              <a:solidFill>
                <a:schemeClr val="tx1">
                  <a:lumMod val="95000"/>
                  <a:lumOff val="5000"/>
                </a:schemeClr>
              </a:solidFill>
              <a:effectLst/>
              <a:uLnTx/>
              <a:uFillTx/>
            </a:endParaRPr>
          </a:p>
        </p:txBody>
      </p:sp>
    </p:spTree>
    <p:extLst>
      <p:ext uri="{BB962C8B-B14F-4D97-AF65-F5344CB8AC3E}">
        <p14:creationId xmlns:p14="http://schemas.microsoft.com/office/powerpoint/2010/main" val="405878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8856984" cy="1008112"/>
          </a:xfrm>
        </p:spPr>
        <p:txBody>
          <a:bodyPr>
            <a:normAutofit/>
          </a:bodyPr>
          <a:lstStyle/>
          <a:p>
            <a:pPr lvl="0">
              <a:spcBef>
                <a:spcPct val="50000"/>
              </a:spcBef>
              <a:defRPr/>
            </a:pPr>
            <a:r>
              <a:rPr lang="en-US" altLang="zh-CN" b="1" kern="0" dirty="0">
                <a:solidFill>
                  <a:prstClr val="black">
                    <a:lumMod val="95000"/>
                    <a:lumOff val="5000"/>
                  </a:prstClr>
                </a:solidFill>
                <a:latin typeface="+mj-ea"/>
                <a:cs typeface="+mn-cs"/>
              </a:rPr>
              <a:t>§1.1 </a:t>
            </a:r>
            <a:r>
              <a:rPr lang="zh-CN" altLang="en-US" b="1" kern="0" dirty="0" smtClean="0">
                <a:solidFill>
                  <a:prstClr val="black">
                    <a:lumMod val="95000"/>
                    <a:lumOff val="5000"/>
                  </a:prstClr>
                </a:solidFill>
                <a:latin typeface="+mj-ea"/>
                <a:cs typeface="+mn-cs"/>
              </a:rPr>
              <a:t>库仑定律</a:t>
            </a:r>
            <a:endParaRPr lang="zh-CN" altLang="en-US" dirty="0">
              <a:latin typeface="+mj-ea"/>
            </a:endParaRPr>
          </a:p>
        </p:txBody>
      </p:sp>
      <p:sp>
        <p:nvSpPr>
          <p:cNvPr id="3" name="内容占位符 2"/>
          <p:cNvSpPr>
            <a:spLocks noGrp="1"/>
          </p:cNvSpPr>
          <p:nvPr>
            <p:ph idx="1"/>
          </p:nvPr>
        </p:nvSpPr>
        <p:spPr>
          <a:xfrm>
            <a:off x="0" y="1268760"/>
            <a:ext cx="8892480" cy="5328592"/>
          </a:xfrm>
        </p:spPr>
        <p:txBody>
          <a:bodyPr/>
          <a:lstStyle/>
          <a:p>
            <a:pPr marL="0" indent="0">
              <a:buNone/>
            </a:pPr>
            <a:r>
              <a:rPr lang="en-US" altLang="zh-CN" dirty="0"/>
              <a:t>	</a:t>
            </a:r>
            <a:r>
              <a:rPr lang="zh-CN" altLang="en-US" dirty="0" smtClean="0"/>
              <a:t>该定理给出了两个点电荷之间的相互作用的规律，为定量研究电现象奠定了基础。</a:t>
            </a:r>
            <a:endParaRPr lang="en-US" altLang="zh-CN" dirty="0" smtClean="0"/>
          </a:p>
          <a:p>
            <a:pPr marL="0" indent="0">
              <a:buNone/>
            </a:pPr>
            <a:endParaRPr lang="en-US" altLang="zh-CN"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458" y="2276872"/>
            <a:ext cx="2902785" cy="434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45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2696"/>
            <a:ext cx="9144000" cy="6048672"/>
          </a:xfrm>
        </p:spPr>
        <p:txBody>
          <a:bodyPr/>
          <a:lstStyle/>
          <a:p>
            <a:pPr marL="0" indent="0">
              <a:buNone/>
            </a:pPr>
            <a:r>
              <a:rPr lang="en-US" altLang="zh-CN" sz="3600" dirty="0" smtClean="0"/>
              <a:t>1</a:t>
            </a:r>
            <a:r>
              <a:rPr lang="zh-CN" altLang="en-US" sz="3600" dirty="0" smtClean="0"/>
              <a:t>、什么是电荷</a:t>
            </a:r>
            <a:r>
              <a:rPr lang="zh-CN" altLang="en-US" sz="3600" dirty="0"/>
              <a:t>：</a:t>
            </a:r>
          </a:p>
          <a:p>
            <a:pPr marL="0" indent="0">
              <a:buNone/>
            </a:pPr>
            <a:r>
              <a:rPr lang="zh-CN" altLang="en-US" dirty="0"/>
              <a:t>	物体有了吸引轻小物体的性质</a:t>
            </a:r>
            <a:r>
              <a:rPr lang="zh-CN" altLang="en-US" dirty="0" smtClean="0"/>
              <a:t>，我们说它</a:t>
            </a:r>
            <a:r>
              <a:rPr lang="zh-CN" altLang="en-US" dirty="0"/>
              <a:t>带了电或有了</a:t>
            </a:r>
            <a:r>
              <a:rPr lang="zh-CN" altLang="en-US" b="1" dirty="0">
                <a:solidFill>
                  <a:srgbClr val="FF0000"/>
                </a:solidFill>
              </a:rPr>
              <a:t>电荷</a:t>
            </a:r>
            <a:r>
              <a:rPr lang="zh-CN" altLang="en-US" dirty="0"/>
              <a:t>，带了电的物体叫</a:t>
            </a:r>
            <a:r>
              <a:rPr lang="zh-CN" altLang="en-US" b="1" dirty="0">
                <a:solidFill>
                  <a:srgbClr val="FF0000"/>
                </a:solidFill>
              </a:rPr>
              <a:t>带电体</a:t>
            </a:r>
            <a:r>
              <a:rPr lang="zh-CN" altLang="en-US" dirty="0"/>
              <a:t>。</a:t>
            </a:r>
          </a:p>
          <a:p>
            <a:pPr marL="0" indent="0">
              <a:buNone/>
            </a:pPr>
            <a:r>
              <a:rPr lang="zh-CN" altLang="en-US" dirty="0"/>
              <a:t>	使物体带电的过程叫做</a:t>
            </a:r>
            <a:r>
              <a:rPr lang="zh-CN" altLang="en-US" b="1" dirty="0">
                <a:solidFill>
                  <a:srgbClr val="FF0000"/>
                </a:solidFill>
              </a:rPr>
              <a:t>起电</a:t>
            </a:r>
            <a:r>
              <a:rPr lang="zh-CN" altLang="en-US" dirty="0"/>
              <a:t>。起电的方法很多，例如使用摩擦方法使物体带电叫</a:t>
            </a:r>
            <a:r>
              <a:rPr lang="zh-CN" altLang="en-US" b="1" dirty="0">
                <a:solidFill>
                  <a:srgbClr val="FF0000"/>
                </a:solidFill>
              </a:rPr>
              <a:t>摩擦起电</a:t>
            </a:r>
            <a:r>
              <a:rPr lang="zh-CN" altLang="en-US" dirty="0"/>
              <a:t>。</a:t>
            </a:r>
          </a:p>
          <a:p>
            <a:pPr marL="0" indent="0">
              <a:buNone/>
            </a:pP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443" y="4365102"/>
            <a:ext cx="493713" cy="216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6"/>
          <p:cNvSpPr txBox="1">
            <a:spLocks noChangeArrowheads="1"/>
          </p:cNvSpPr>
          <p:nvPr/>
        </p:nvSpPr>
        <p:spPr bwMode="auto">
          <a:xfrm>
            <a:off x="323526" y="4365101"/>
            <a:ext cx="3888433" cy="21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3200" kern="0" dirty="0" smtClean="0">
                <a:solidFill>
                  <a:schemeClr val="tx1">
                    <a:lumMod val="95000"/>
                    <a:lumOff val="5000"/>
                  </a:schemeClr>
                </a:solidFill>
              </a:rPr>
              <a:t>丝绸</a:t>
            </a:r>
            <a:r>
              <a:rPr lang="en-US" altLang="zh-CN" sz="3200" kern="0" dirty="0" smtClean="0">
                <a:solidFill>
                  <a:schemeClr val="tx1">
                    <a:lumMod val="95000"/>
                    <a:lumOff val="5000"/>
                  </a:schemeClr>
                </a:solidFill>
              </a:rPr>
              <a:t>+</a:t>
            </a:r>
            <a:r>
              <a:rPr lang="zh-CN" altLang="en-US" sz="3200" kern="0" dirty="0" smtClean="0">
                <a:solidFill>
                  <a:schemeClr val="tx1">
                    <a:lumMod val="95000"/>
                    <a:lumOff val="5000"/>
                  </a:schemeClr>
                </a:solidFill>
              </a:rPr>
              <a:t>玻璃棒（正电）</a:t>
            </a:r>
            <a:endParaRPr lang="en-US" altLang="zh-CN" sz="3200" kern="0" dirty="0" smtClean="0">
              <a:solidFill>
                <a:schemeClr val="tx1">
                  <a:lumMod val="95000"/>
                  <a:lumOff val="5000"/>
                </a:schemeClr>
              </a:solidFill>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3200" i="0" u="none" strike="noStrike" kern="0" cap="none" spc="0" normalizeH="0" baseline="0" noProof="0" dirty="0">
              <a:ln>
                <a:noFill/>
              </a:ln>
              <a:solidFill>
                <a:schemeClr val="tx1">
                  <a:lumMod val="95000"/>
                  <a:lumOff val="5000"/>
                </a:schemeClr>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US" altLang="zh-CN" sz="3200" kern="0" dirty="0" smtClean="0">
              <a:solidFill>
                <a:schemeClr val="tx1">
                  <a:lumMod val="95000"/>
                  <a:lumOff val="5000"/>
                </a:schemeClr>
              </a:solidFil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3200" i="0" u="none" strike="noStrike" kern="0" cap="none" spc="0" normalizeH="0" baseline="0" noProof="0" dirty="0" smtClean="0">
                <a:ln>
                  <a:noFill/>
                </a:ln>
                <a:solidFill>
                  <a:schemeClr val="tx1">
                    <a:lumMod val="95000"/>
                    <a:lumOff val="5000"/>
                  </a:schemeClr>
                </a:solidFill>
                <a:effectLst/>
                <a:uLnTx/>
                <a:uFillTx/>
              </a:rPr>
              <a:t>皮毛</a:t>
            </a:r>
            <a:r>
              <a:rPr kumimoji="0" lang="en-US" altLang="zh-CN" sz="3200" i="0" u="none" strike="noStrike" kern="0" cap="none" spc="0" normalizeH="0" baseline="0" noProof="0" dirty="0" smtClean="0">
                <a:ln>
                  <a:noFill/>
                </a:ln>
                <a:solidFill>
                  <a:schemeClr val="tx1">
                    <a:lumMod val="95000"/>
                    <a:lumOff val="5000"/>
                  </a:schemeClr>
                </a:solidFill>
                <a:effectLst/>
                <a:uLnTx/>
                <a:uFillTx/>
              </a:rPr>
              <a:t>+</a:t>
            </a:r>
            <a:r>
              <a:rPr kumimoji="0" lang="zh-CN" altLang="en-US" sz="3200" i="0" u="none" strike="noStrike" kern="0" cap="none" spc="0" normalizeH="0" baseline="0" noProof="0" dirty="0" smtClean="0">
                <a:ln>
                  <a:noFill/>
                </a:ln>
                <a:solidFill>
                  <a:schemeClr val="tx1">
                    <a:lumMod val="95000"/>
                    <a:lumOff val="5000"/>
                  </a:schemeClr>
                </a:solidFill>
                <a:effectLst/>
                <a:uLnTx/>
                <a:uFillTx/>
              </a:rPr>
              <a:t>橡胶棒（负电）</a:t>
            </a:r>
            <a:endParaRPr kumimoji="0" lang="en-US" altLang="zh-CN" sz="3200" i="0" u="none" strike="noStrike" kern="0" cap="none" spc="0" normalizeH="0" baseline="0" noProof="0" dirty="0" smtClean="0">
              <a:ln>
                <a:noFill/>
              </a:ln>
              <a:solidFill>
                <a:schemeClr val="tx1">
                  <a:lumMod val="95000"/>
                  <a:lumOff val="5000"/>
                </a:schemeClr>
              </a:solidFill>
              <a:effectLst/>
              <a:uLnTx/>
              <a:uFillTx/>
            </a:endParaRPr>
          </a:p>
        </p:txBody>
      </p:sp>
      <p:sp>
        <p:nvSpPr>
          <p:cNvPr id="42" name="Text Box 8"/>
          <p:cNvSpPr txBox="1">
            <a:spLocks noChangeArrowheads="1"/>
          </p:cNvSpPr>
          <p:nvPr/>
        </p:nvSpPr>
        <p:spPr bwMode="auto">
          <a:xfrm>
            <a:off x="4932040" y="4077072"/>
            <a:ext cx="338209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kumimoji="1" sz="2400">
                <a:solidFill>
                  <a:schemeClr val="tx1"/>
                </a:solidFill>
                <a:latin typeface="Times New Roman" pitchFamily="18" charset="0"/>
                <a:ea typeface="宋体" charset="-122"/>
              </a:defRPr>
            </a:lvl1pPr>
            <a:lvl2pPr marL="571500" defTabSz="762000">
              <a:defRPr kumimoji="1" sz="2400">
                <a:solidFill>
                  <a:schemeClr val="tx1"/>
                </a:solidFill>
                <a:latin typeface="Times New Roman" pitchFamily="18" charset="0"/>
                <a:ea typeface="宋体" charset="-122"/>
              </a:defRPr>
            </a:lvl2pPr>
            <a:lvl3pPr marL="1143000" defTabSz="762000">
              <a:defRPr kumimoji="1" sz="2400">
                <a:solidFill>
                  <a:schemeClr val="tx1"/>
                </a:solidFill>
                <a:latin typeface="Times New Roman" pitchFamily="18" charset="0"/>
                <a:ea typeface="宋体" charset="-122"/>
              </a:defRPr>
            </a:lvl3pPr>
            <a:lvl4pPr marL="1714500" defTabSz="762000">
              <a:defRPr kumimoji="1" sz="2400">
                <a:solidFill>
                  <a:schemeClr val="tx1"/>
                </a:solidFill>
                <a:latin typeface="Times New Roman" pitchFamily="18" charset="0"/>
                <a:ea typeface="宋体" charset="-122"/>
              </a:defRPr>
            </a:lvl4pPr>
            <a:lvl5pPr marL="2286000" defTabSz="762000">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zh-CN" altLang="en-US" sz="3200" dirty="0" smtClean="0">
                <a:latin typeface="宋体" charset="-122"/>
              </a:rPr>
              <a:t>通过吸引和排斥说明有两种电荷，同性电荷相互排斥，异性电荷相互吸引。</a:t>
            </a:r>
            <a:endParaRPr lang="zh-CN" altLang="en-US" sz="3200" dirty="0">
              <a:latin typeface="宋体" charset="-122"/>
            </a:endParaRPr>
          </a:p>
        </p:txBody>
      </p:sp>
      <p:sp>
        <p:nvSpPr>
          <p:cNvPr id="43" name="标题 1"/>
          <p:cNvSpPr>
            <a:spLocks noGrp="1"/>
          </p:cNvSpPr>
          <p:nvPr>
            <p:ph type="title"/>
          </p:nvPr>
        </p:nvSpPr>
        <p:spPr>
          <a:xfrm>
            <a:off x="107504" y="0"/>
            <a:ext cx="8712968" cy="1268760"/>
          </a:xfrm>
        </p:spPr>
        <p:txBody>
          <a:bodyPr>
            <a:normAutofit/>
          </a:bodyPr>
          <a:lstStyle/>
          <a:p>
            <a:r>
              <a:rPr lang="zh-CN" altLang="en-US" dirty="0" smtClean="0"/>
              <a:t>一、电荷概念</a:t>
            </a:r>
            <a:endParaRPr lang="zh-CN" altLang="en-US" dirty="0"/>
          </a:p>
        </p:txBody>
      </p:sp>
    </p:spTree>
    <p:extLst>
      <p:ext uri="{BB962C8B-B14F-4D97-AF65-F5344CB8AC3E}">
        <p14:creationId xmlns:p14="http://schemas.microsoft.com/office/powerpoint/2010/main" val="11391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wipe(down)">
                                      <p:cBhvr>
                                        <p:cTn id="20" dur="500"/>
                                        <p:tgtEl>
                                          <p:spTgt spid="18">
                                            <p:txEl>
                                              <p:pRg st="0" end="0"/>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animEffect transition="in" filter="wipe(down)">
                                      <p:cBhvr>
                                        <p:cTn id="23" dur="500"/>
                                        <p:tgtEl>
                                          <p:spTgt spid="1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wipe(down)">
                                      <p:cBhvr>
                                        <p:cTn id="28" dur="500"/>
                                        <p:tgtEl>
                                          <p:spTgt spid="20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764704"/>
                <a:ext cx="9144000" cy="6093296"/>
              </a:xfrm>
            </p:spPr>
            <p:txBody>
              <a:bodyPr>
                <a:normAutofit fontScale="47500" lnSpcReduction="20000"/>
              </a:bodyPr>
              <a:lstStyle/>
              <a:p>
                <a:pPr marL="0" indent="0">
                  <a:spcAft>
                    <a:spcPts val="600"/>
                  </a:spcAft>
                  <a:buNone/>
                </a:pPr>
                <a:r>
                  <a:rPr lang="en-US" altLang="zh-CN" sz="7600" dirty="0" smtClean="0"/>
                  <a:t>2</a:t>
                </a:r>
                <a:r>
                  <a:rPr lang="zh-CN" altLang="en-US" sz="7600" dirty="0" smtClean="0"/>
                  <a:t>、电量及最小电量：</a:t>
                </a:r>
                <a:endParaRPr lang="en-US" altLang="zh-CN" sz="7600" dirty="0" smtClean="0"/>
              </a:p>
              <a:p>
                <a:pPr marL="0" indent="0">
                  <a:spcAft>
                    <a:spcPts val="600"/>
                  </a:spcAft>
                  <a:buNone/>
                </a:pPr>
                <a:r>
                  <a:rPr lang="en-US" altLang="zh-CN" sz="6700" dirty="0" smtClean="0"/>
                  <a:t>	</a:t>
                </a:r>
                <a:r>
                  <a:rPr lang="zh-CN" altLang="en-US" sz="6700" dirty="0" smtClean="0">
                    <a:latin typeface="+mn-ea"/>
                  </a:rPr>
                  <a:t>带电体</a:t>
                </a:r>
                <a:r>
                  <a:rPr lang="zh-CN" altLang="en-US" sz="6700" dirty="0">
                    <a:latin typeface="+mn-ea"/>
                  </a:rPr>
                  <a:t>所带电荷数量的多少称为电量</a:t>
                </a:r>
                <a:r>
                  <a:rPr lang="zh-CN" altLang="en-US" sz="6700" dirty="0" smtClean="0">
                    <a:latin typeface="+mn-ea"/>
                  </a:rPr>
                  <a:t>。</a:t>
                </a:r>
                <a:r>
                  <a:rPr lang="en-US" altLang="zh-CN" sz="6700" dirty="0" smtClean="0">
                    <a:latin typeface="+mn-ea"/>
                  </a:rPr>
                  <a:t>	</a:t>
                </a:r>
                <a:r>
                  <a:rPr lang="zh-CN" altLang="en-US" sz="6700" dirty="0" smtClean="0">
                    <a:latin typeface="+mn-ea"/>
                  </a:rPr>
                  <a:t>原子结构</a:t>
                </a:r>
                <a:r>
                  <a:rPr lang="zh-CN" altLang="en-US" sz="6700" dirty="0">
                    <a:latin typeface="+mn-ea"/>
                  </a:rPr>
                  <a:t>：电子，原子核（质子、中子）</a:t>
                </a:r>
                <a:r>
                  <a:rPr lang="zh-CN" altLang="en-US" sz="6700" dirty="0" smtClean="0">
                    <a:latin typeface="+mn-ea"/>
                  </a:rPr>
                  <a:t>。</a:t>
                </a:r>
                <a:endParaRPr lang="en-US" altLang="zh-CN" sz="6700" dirty="0" smtClean="0">
                  <a:latin typeface="+mn-ea"/>
                </a:endParaRPr>
              </a:p>
              <a:p>
                <a:pPr marL="0" indent="0">
                  <a:spcAft>
                    <a:spcPts val="600"/>
                  </a:spcAft>
                  <a:buNone/>
                </a:pPr>
                <a:r>
                  <a:rPr lang="en-US" altLang="zh-CN" sz="6700" dirty="0">
                    <a:latin typeface="+mn-ea"/>
                  </a:rPr>
                  <a:t>	</a:t>
                </a:r>
                <a:r>
                  <a:rPr lang="en-US" altLang="zh-CN" sz="6700" dirty="0" smtClean="0">
                    <a:latin typeface="+mn-ea"/>
                  </a:rPr>
                  <a:t>1906</a:t>
                </a:r>
                <a:r>
                  <a:rPr lang="zh-CN" altLang="en-US" sz="6700" dirty="0">
                    <a:latin typeface="+mn-ea"/>
                  </a:rPr>
                  <a:t>～</a:t>
                </a:r>
                <a:r>
                  <a:rPr lang="en-US" altLang="zh-CN" sz="6700" dirty="0">
                    <a:latin typeface="+mn-ea"/>
                  </a:rPr>
                  <a:t>1917</a:t>
                </a:r>
                <a:r>
                  <a:rPr lang="zh-CN" altLang="en-US" sz="6700" dirty="0">
                    <a:latin typeface="+mn-ea"/>
                  </a:rPr>
                  <a:t>年，密立根（</a:t>
                </a:r>
                <a:r>
                  <a:rPr lang="en-US" altLang="zh-CN" sz="6700" dirty="0" err="1">
                    <a:latin typeface="+mn-ea"/>
                  </a:rPr>
                  <a:t>R.A.millikan</a:t>
                </a:r>
                <a:r>
                  <a:rPr lang="en-US" altLang="zh-CN" sz="6700" dirty="0">
                    <a:latin typeface="+mn-ea"/>
                  </a:rPr>
                  <a:t> )</a:t>
                </a:r>
                <a:r>
                  <a:rPr lang="zh-CN" altLang="en-US" sz="6700" dirty="0">
                    <a:latin typeface="+mn-ea"/>
                  </a:rPr>
                  <a:t>用液滴法测定了电子电荷，证明微小粒子带电量的变化是不连续的，它只能是元电荷 </a:t>
                </a:r>
                <a:r>
                  <a:rPr lang="en-US" altLang="zh-CN" sz="6700" dirty="0">
                    <a:latin typeface="+mn-ea"/>
                  </a:rPr>
                  <a:t>e </a:t>
                </a:r>
                <a:r>
                  <a:rPr lang="zh-CN" altLang="en-US" sz="6700" dirty="0">
                    <a:latin typeface="+mn-ea"/>
                  </a:rPr>
                  <a:t>的整数倍</a:t>
                </a:r>
                <a:r>
                  <a:rPr lang="en-US" altLang="zh-CN" sz="6700" dirty="0">
                    <a:latin typeface="+mn-ea"/>
                  </a:rPr>
                  <a:t>,</a:t>
                </a:r>
                <a:r>
                  <a:rPr lang="zh-CN" altLang="en-US" sz="6700" dirty="0">
                    <a:latin typeface="+mn-ea"/>
                  </a:rPr>
                  <a:t>即粒子的电荷是量子化的</a:t>
                </a:r>
                <a:r>
                  <a:rPr lang="zh-CN" altLang="en-US" sz="6700" dirty="0" smtClean="0">
                    <a:latin typeface="+mn-ea"/>
                  </a:rPr>
                  <a:t>。</a:t>
                </a:r>
                <a:r>
                  <a:rPr lang="en-US" altLang="zh-CN" sz="6700" dirty="0">
                    <a:latin typeface="+mn-ea"/>
                  </a:rPr>
                  <a:t>e=1.60217733×</a:t>
                </a:r>
                <a14:m>
                  <m:oMath xmlns:m="http://schemas.openxmlformats.org/officeDocument/2006/math">
                    <m:sSup>
                      <m:sSupPr>
                        <m:ctrlPr>
                          <a:rPr lang="en-US" altLang="zh-CN" sz="6700" i="1" dirty="0">
                            <a:latin typeface="Cambria Math"/>
                          </a:rPr>
                        </m:ctrlPr>
                      </m:sSupPr>
                      <m:e>
                        <m:r>
                          <a:rPr lang="en-US" altLang="zh-CN" sz="6700" i="1" dirty="0">
                            <a:latin typeface="Cambria Math"/>
                          </a:rPr>
                          <m:t>10</m:t>
                        </m:r>
                      </m:e>
                      <m:sup>
                        <m:r>
                          <a:rPr lang="en-US" altLang="zh-CN" sz="6700" i="1" dirty="0">
                            <a:latin typeface="Cambria Math"/>
                          </a:rPr>
                          <m:t>−19</m:t>
                        </m:r>
                      </m:sup>
                    </m:sSup>
                  </m:oMath>
                </a14:m>
                <a:r>
                  <a:rPr lang="zh-CN" altLang="en-US" sz="6700" dirty="0" smtClean="0">
                    <a:latin typeface="+mn-ea"/>
                  </a:rPr>
                  <a:t>库仑</a:t>
                </a:r>
                <a:r>
                  <a:rPr lang="en-US" altLang="zh-CN" sz="6700" dirty="0">
                    <a:latin typeface="+mn-ea"/>
                  </a:rPr>
                  <a:t>(C</a:t>
                </a:r>
                <a:r>
                  <a:rPr lang="en-US" altLang="zh-CN" sz="6700" dirty="0" smtClean="0">
                    <a:latin typeface="+mn-ea"/>
                  </a:rPr>
                  <a:t>)</a:t>
                </a:r>
                <a:r>
                  <a:rPr lang="zh-CN" altLang="en-US" sz="6700" dirty="0" smtClean="0">
                    <a:latin typeface="+mn-ea"/>
                  </a:rPr>
                  <a:t>。</a:t>
                </a:r>
                <a:endParaRPr lang="en-US" altLang="zh-CN" sz="6700" dirty="0" smtClean="0">
                  <a:latin typeface="+mn-ea"/>
                </a:endParaRPr>
              </a:p>
              <a:p>
                <a:pPr marL="0" indent="0">
                  <a:spcAft>
                    <a:spcPts val="600"/>
                  </a:spcAft>
                  <a:buNone/>
                </a:pPr>
                <a:r>
                  <a:rPr lang="en-US" altLang="zh-CN" sz="6700" dirty="0" smtClean="0">
                    <a:latin typeface="+mn-ea"/>
                  </a:rPr>
                  <a:t>	</a:t>
                </a:r>
                <a:r>
                  <a:rPr lang="zh-CN" altLang="en-US" sz="6700" dirty="0" smtClean="0">
                    <a:latin typeface="+mn-ea"/>
                  </a:rPr>
                  <a:t>层子（</a:t>
                </a:r>
                <a:r>
                  <a:rPr lang="zh-CN" altLang="en-US" sz="6700" dirty="0">
                    <a:latin typeface="+mn-ea"/>
                  </a:rPr>
                  <a:t>夸克）是迄今</a:t>
                </a:r>
                <a:r>
                  <a:rPr lang="zh-CN" altLang="en-US" sz="6700" dirty="0" smtClean="0">
                    <a:latin typeface="+mn-ea"/>
                  </a:rPr>
                  <a:t>所知的自然界</a:t>
                </a:r>
                <a:r>
                  <a:rPr lang="zh-CN" altLang="en-US" sz="6700" dirty="0">
                    <a:latin typeface="+mn-ea"/>
                  </a:rPr>
                  <a:t>中存在的</a:t>
                </a:r>
                <a:r>
                  <a:rPr lang="zh-CN" altLang="en-US" sz="6700" dirty="0" smtClean="0">
                    <a:latin typeface="+mn-ea"/>
                  </a:rPr>
                  <a:t>最小电荷。</a:t>
                </a:r>
                <a:endParaRPr lang="en-US" altLang="zh-CN" sz="6700" dirty="0" smtClean="0">
                  <a:latin typeface="+mn-ea"/>
                </a:endParaRPr>
              </a:p>
              <a:p>
                <a:pPr marL="0" indent="0">
                  <a:spcAft>
                    <a:spcPts val="600"/>
                  </a:spcAft>
                  <a:buNone/>
                </a:pPr>
                <a:r>
                  <a:rPr lang="en-US" altLang="zh-CN" sz="6700" dirty="0" smtClean="0"/>
                  <a:t>——</a:t>
                </a:r>
                <a:r>
                  <a:rPr lang="zh-CN" altLang="en-US" sz="6700" b="1" dirty="0" smtClean="0">
                    <a:solidFill>
                      <a:srgbClr val="C00000"/>
                    </a:solidFill>
                  </a:rPr>
                  <a:t>电荷量子化效应</a:t>
                </a:r>
                <a:r>
                  <a:rPr lang="zh-CN" altLang="en-US" sz="6700" dirty="0" smtClean="0"/>
                  <a:t>。</a:t>
                </a:r>
                <a:endParaRPr lang="zh-CN" altLang="en-US" sz="67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764704"/>
                <a:ext cx="9144000" cy="6093296"/>
              </a:xfrm>
              <a:blipFill rotWithShape="1">
                <a:blip r:embed="rId2"/>
                <a:stretch>
                  <a:fillRect l="-2000" t="-3800"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32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64704"/>
            <a:ext cx="9144000" cy="5976664"/>
          </a:xfrm>
        </p:spPr>
        <p:txBody>
          <a:bodyPr/>
          <a:lstStyle/>
          <a:p>
            <a:pPr marL="0" indent="0">
              <a:buNone/>
            </a:pPr>
            <a:r>
              <a:rPr lang="en-US" altLang="zh-CN" sz="3600" dirty="0"/>
              <a:t>3</a:t>
            </a:r>
            <a:r>
              <a:rPr lang="zh-CN" altLang="en-US" sz="3600" dirty="0" smtClean="0"/>
              <a:t>、电荷守恒定律：</a:t>
            </a:r>
            <a:endParaRPr lang="en-US" altLang="zh-CN" sz="3600" dirty="0" smtClean="0"/>
          </a:p>
          <a:p>
            <a:pPr marL="0" indent="0">
              <a:buNone/>
            </a:pPr>
            <a:endParaRPr lang="en-US" altLang="zh-CN" sz="3600" dirty="0" smtClean="0"/>
          </a:p>
          <a:p>
            <a:pPr marL="0" indent="0">
              <a:buNone/>
            </a:pPr>
            <a:r>
              <a:rPr lang="en-US" altLang="zh-CN" dirty="0" smtClean="0"/>
              <a:t>	</a:t>
            </a:r>
            <a:r>
              <a:rPr lang="zh-CN" altLang="en-US" dirty="0"/>
              <a:t>电荷既不能被创造，也不能被消灭，只能从一个物体转移到另一个物体，或者从物体的一部分转移到另一部分；在转移的过程中，电荷的总量保存不变。 </a:t>
            </a:r>
            <a:r>
              <a:rPr lang="zh-CN" altLang="en-US" dirty="0" smtClean="0"/>
              <a:t>也就是说在任何物理过程中，系统的电荷代数和始终保持不变，这就是电荷守恒定律。</a:t>
            </a:r>
            <a:endParaRPr lang="en-US" altLang="zh-CN" dirty="0" smtClean="0"/>
          </a:p>
        </p:txBody>
      </p:sp>
    </p:spTree>
    <p:extLst>
      <p:ext uri="{BB962C8B-B14F-4D97-AF65-F5344CB8AC3E}">
        <p14:creationId xmlns:p14="http://schemas.microsoft.com/office/powerpoint/2010/main" val="30076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64704"/>
            <a:ext cx="9144000" cy="5976664"/>
          </a:xfrm>
        </p:spPr>
        <p:txBody>
          <a:bodyPr/>
          <a:lstStyle/>
          <a:p>
            <a:pPr marL="0" indent="0">
              <a:buNone/>
            </a:pPr>
            <a:r>
              <a:rPr lang="en-US" altLang="zh-CN" dirty="0"/>
              <a:t>4</a:t>
            </a:r>
            <a:r>
              <a:rPr lang="zh-CN" altLang="en-US" dirty="0" smtClean="0"/>
              <a:t>、物体分类：</a:t>
            </a:r>
            <a:endParaRPr lang="en-US" altLang="zh-CN" dirty="0" smtClean="0"/>
          </a:p>
          <a:p>
            <a:pPr marL="0" indent="0">
              <a:buNone/>
            </a:pPr>
            <a:r>
              <a:rPr lang="en-US" altLang="zh-CN" dirty="0"/>
              <a:t>	</a:t>
            </a:r>
            <a:r>
              <a:rPr lang="zh-CN" altLang="en-US" dirty="0" smtClean="0">
                <a:latin typeface="+mn-ea"/>
              </a:rPr>
              <a:t>按导电性能优劣可分为导体、半导体以及绝缘体。</a:t>
            </a:r>
            <a:endParaRPr lang="en-US" altLang="zh-CN" dirty="0" smtClean="0">
              <a:latin typeface="+mn-ea"/>
            </a:endParaRPr>
          </a:p>
          <a:p>
            <a:pPr marL="0" indent="0">
              <a:buNone/>
            </a:pPr>
            <a:r>
              <a:rPr lang="en-US" altLang="zh-CN" dirty="0">
                <a:latin typeface="+mn-ea"/>
              </a:rPr>
              <a:t>	</a:t>
            </a:r>
            <a:r>
              <a:rPr lang="zh-CN" altLang="en-US" dirty="0" smtClean="0">
                <a:latin typeface="+mn-ea"/>
              </a:rPr>
              <a:t>自由电荷：能够在外电场的作用下自由移动的带电粒子。</a:t>
            </a:r>
            <a:endParaRPr lang="en-US" altLang="zh-CN" dirty="0" smtClean="0">
              <a:latin typeface="+mn-ea"/>
            </a:endParaRPr>
          </a:p>
          <a:p>
            <a:pPr marL="0" indent="0">
              <a:buNone/>
            </a:pPr>
            <a:r>
              <a:rPr lang="en-US" altLang="zh-CN" dirty="0">
                <a:latin typeface="+mn-ea"/>
              </a:rPr>
              <a:t>	</a:t>
            </a:r>
            <a:r>
              <a:rPr lang="zh-CN" altLang="en-US" dirty="0" smtClean="0">
                <a:latin typeface="+mn-ea"/>
              </a:rPr>
              <a:t>导体：善于传导电流的物体。</a:t>
            </a:r>
            <a:endParaRPr lang="en-US" altLang="zh-CN" dirty="0" smtClean="0">
              <a:latin typeface="+mn-ea"/>
            </a:endParaRPr>
          </a:p>
          <a:p>
            <a:pPr marL="0" indent="0">
              <a:buNone/>
            </a:pPr>
            <a:r>
              <a:rPr lang="en-US" altLang="zh-CN" dirty="0">
                <a:latin typeface="+mn-ea"/>
              </a:rPr>
              <a:t>	</a:t>
            </a:r>
            <a:r>
              <a:rPr lang="zh-CN" altLang="en-US" dirty="0" smtClean="0">
                <a:latin typeface="+mn-ea"/>
              </a:rPr>
              <a:t>绝缘体：不善于导电的物体。</a:t>
            </a:r>
            <a:endParaRPr lang="en-US" altLang="zh-CN" dirty="0" smtClean="0">
              <a:latin typeface="+mn-ea"/>
            </a:endParaRPr>
          </a:p>
          <a:p>
            <a:pPr marL="0" indent="0">
              <a:buNone/>
            </a:pPr>
            <a:r>
              <a:rPr lang="en-US" altLang="zh-CN" dirty="0">
                <a:latin typeface="+mn-ea"/>
              </a:rPr>
              <a:t>	</a:t>
            </a:r>
            <a:r>
              <a:rPr lang="zh-CN" altLang="en-US" dirty="0" smtClean="0">
                <a:latin typeface="+mn-ea"/>
              </a:rPr>
              <a:t>半导体：导电性介于导体和绝缘体之间的物体（自由电子、空穴）。</a:t>
            </a:r>
            <a:endParaRPr lang="zh-CN" altLang="en-US" dirty="0"/>
          </a:p>
        </p:txBody>
      </p:sp>
    </p:spTree>
    <p:extLst>
      <p:ext uri="{BB962C8B-B14F-4D97-AF65-F5344CB8AC3E}">
        <p14:creationId xmlns:p14="http://schemas.microsoft.com/office/powerpoint/2010/main" val="390606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764704"/>
                <a:ext cx="9144000" cy="5832648"/>
              </a:xfrm>
            </p:spPr>
            <p:txBody>
              <a:bodyPr/>
              <a:lstStyle/>
              <a:p>
                <a:pPr marL="0" indent="0">
                  <a:buNone/>
                </a:pPr>
                <a:r>
                  <a:rPr lang="en-US" altLang="zh-CN" sz="3600" dirty="0"/>
                  <a:t>5</a:t>
                </a:r>
                <a:r>
                  <a:rPr lang="zh-CN" altLang="en-US" sz="3600" dirty="0" smtClean="0"/>
                  <a:t>、电荷密度：</a:t>
                </a:r>
                <a:endParaRPr lang="en-US" altLang="zh-CN" sz="3600" dirty="0" smtClean="0"/>
              </a:p>
              <a:p>
                <a:pPr marL="0" indent="0">
                  <a:buNone/>
                </a:pPr>
                <a:r>
                  <a:rPr lang="en-US" altLang="zh-CN" sz="3600" dirty="0"/>
                  <a:t>	</a:t>
                </a:r>
                <a:r>
                  <a:rPr lang="zh-CN" altLang="en-US" dirty="0" smtClean="0"/>
                  <a:t>从微观角度看，电荷数量的变化是不连续的，空间分布也是不连续的。但从宏观角度来考虑，电荷的空间分布和数量变化都可看成是连续的。</a:t>
                </a:r>
                <a:endParaRPr lang="en-US" altLang="zh-CN" dirty="0" smtClean="0"/>
              </a:p>
              <a:p>
                <a:pPr marL="0" indent="0">
                  <a:buNone/>
                </a:pPr>
                <a:r>
                  <a:rPr lang="en-US" altLang="zh-CN" dirty="0"/>
                  <a:t>	</a:t>
                </a:r>
                <a:r>
                  <a:rPr lang="zh-CN" altLang="en-US" dirty="0" smtClean="0"/>
                  <a:t>体密度：</a:t>
                </a:r>
                <a14:m>
                  <m:oMath xmlns:m="http://schemas.openxmlformats.org/officeDocument/2006/math">
                    <m:r>
                      <a:rPr lang="zh-CN" altLang="en-US" i="1" smtClean="0">
                        <a:latin typeface="Cambria Math"/>
                      </a:rPr>
                      <m:t>𝜌</m:t>
                    </m:r>
                    <m:r>
                      <a:rPr lang="en-US" altLang="zh-CN" i="1" smtClean="0">
                        <a:latin typeface="Cambria Math"/>
                        <a:ea typeface="Cambria Math"/>
                      </a:rPr>
                      <m:t>=</m:t>
                    </m:r>
                    <m:func>
                      <m:funcPr>
                        <m:ctrlPr>
                          <a:rPr lang="en-US" altLang="zh-CN" i="1" smtClean="0">
                            <a:latin typeface="Cambria Math"/>
                            <a:ea typeface="Cambria Math"/>
                          </a:rPr>
                        </m:ctrlPr>
                      </m:funcPr>
                      <m:fName>
                        <m:limLow>
                          <m:limLowPr>
                            <m:ctrlPr>
                              <a:rPr lang="en-US" altLang="zh-CN" i="1" smtClean="0">
                                <a:latin typeface="Cambria Math"/>
                                <a:ea typeface="Cambria Math"/>
                              </a:rPr>
                            </m:ctrlPr>
                          </m:limLowPr>
                          <m:e>
                            <m:r>
                              <m:rPr>
                                <m:sty m:val="p"/>
                              </m:rPr>
                              <a:rPr lang="en-US" altLang="zh-CN" i="0" smtClean="0">
                                <a:latin typeface="Cambria Math"/>
                                <a:ea typeface="Cambria Math"/>
                              </a:rPr>
                              <m:t>lim</m:t>
                            </m:r>
                          </m:e>
                          <m:lim>
                            <m:r>
                              <a:rPr lang="en-US" altLang="zh-CN" i="1" smtClean="0">
                                <a:latin typeface="Cambria Math"/>
                                <a:ea typeface="Cambria Math"/>
                              </a:rPr>
                              <m:t>∆</m:t>
                            </m:r>
                            <m:r>
                              <a:rPr lang="en-US" altLang="zh-CN" b="0" i="1" smtClean="0">
                                <a:latin typeface="Cambria Math"/>
                                <a:ea typeface="Cambria Math"/>
                              </a:rPr>
                              <m:t>𝑣</m:t>
                            </m:r>
                            <m:r>
                              <a:rPr lang="en-US" altLang="zh-CN" b="0" i="1" smtClean="0">
                                <a:latin typeface="Cambria Math"/>
                                <a:ea typeface="Cambria Math"/>
                              </a:rPr>
                              <m:t>→0</m:t>
                            </m:r>
                          </m:lim>
                        </m:limLow>
                      </m:fName>
                      <m:e>
                        <m:f>
                          <m:fPr>
                            <m:ctrlPr>
                              <a:rPr lang="en-US" altLang="zh-CN" i="1" smtClean="0">
                                <a:latin typeface="Cambria Math"/>
                                <a:ea typeface="Cambria Math"/>
                              </a:rPr>
                            </m:ctrlPr>
                          </m:fPr>
                          <m:num>
                            <m:r>
                              <a:rPr lang="en-US" altLang="zh-CN" i="1" smtClean="0">
                                <a:latin typeface="Cambria Math"/>
                                <a:ea typeface="Cambria Math"/>
                              </a:rPr>
                              <m:t>∆</m:t>
                            </m:r>
                            <m:r>
                              <a:rPr lang="en-US" altLang="zh-CN" b="0" i="1" smtClean="0">
                                <a:latin typeface="Cambria Math"/>
                                <a:ea typeface="Cambria Math"/>
                              </a:rPr>
                              <m:t>𝑞</m:t>
                            </m:r>
                          </m:num>
                          <m:den>
                            <m:r>
                              <a:rPr lang="en-US" altLang="zh-CN" i="1" smtClean="0">
                                <a:latin typeface="Cambria Math"/>
                                <a:ea typeface="Cambria Math"/>
                              </a:rPr>
                              <m:t>∆</m:t>
                            </m:r>
                            <m:r>
                              <a:rPr lang="en-US" altLang="zh-CN" b="0" i="1" smtClean="0">
                                <a:latin typeface="Cambria Math"/>
                                <a:ea typeface="Cambria Math"/>
                              </a:rPr>
                              <m:t>𝑉</m:t>
                            </m:r>
                          </m:den>
                        </m:f>
                      </m:e>
                    </m:func>
                  </m:oMath>
                </a14:m>
                <a:r>
                  <a:rPr lang="en-US" altLang="zh-CN" dirty="0" smtClean="0"/>
                  <a:t> </a:t>
                </a:r>
                <a:endParaRPr lang="en-US" altLang="zh-CN" dirty="0"/>
              </a:p>
              <a:p>
                <a:pPr marL="0" indent="0">
                  <a:buNone/>
                </a:pPr>
                <a:r>
                  <a:rPr lang="en-US" altLang="zh-CN" dirty="0"/>
                  <a:t>	</a:t>
                </a:r>
                <a:r>
                  <a:rPr lang="zh-CN" altLang="en-US" dirty="0" smtClean="0"/>
                  <a:t>面密度：</a:t>
                </a:r>
                <a14:m>
                  <m:oMath xmlns:m="http://schemas.openxmlformats.org/officeDocument/2006/math">
                    <m:r>
                      <a:rPr lang="zh-CN" altLang="en-US" i="1" smtClean="0">
                        <a:latin typeface="Cambria Math"/>
                      </a:rPr>
                      <m:t>𝜎</m:t>
                    </m:r>
                    <m:r>
                      <a:rPr lang="en-US" altLang="zh-CN" i="1" smtClean="0">
                        <a:latin typeface="Cambria Math"/>
                        <a:ea typeface="Cambria Math"/>
                      </a:rPr>
                      <m:t>=</m:t>
                    </m:r>
                    <m:func>
                      <m:funcPr>
                        <m:ctrlPr>
                          <a:rPr lang="en-US" altLang="zh-CN" i="1" smtClean="0">
                            <a:latin typeface="Cambria Math"/>
                            <a:ea typeface="Cambria Math"/>
                          </a:rPr>
                        </m:ctrlPr>
                      </m:funcPr>
                      <m:fName>
                        <m:limLow>
                          <m:limLowPr>
                            <m:ctrlPr>
                              <a:rPr lang="en-US" altLang="zh-CN" i="1" smtClean="0">
                                <a:latin typeface="Cambria Math"/>
                                <a:ea typeface="Cambria Math"/>
                              </a:rPr>
                            </m:ctrlPr>
                          </m:limLowPr>
                          <m:e>
                            <m:r>
                              <m:rPr>
                                <m:sty m:val="p"/>
                              </m:rPr>
                              <a:rPr lang="en-US" altLang="zh-CN" i="0" smtClean="0">
                                <a:latin typeface="Cambria Math"/>
                                <a:ea typeface="Cambria Math"/>
                              </a:rPr>
                              <m:t>lim</m:t>
                            </m:r>
                          </m:e>
                          <m:lim>
                            <m:r>
                              <a:rPr lang="en-US" altLang="zh-CN" i="1" smtClean="0">
                                <a:latin typeface="Cambria Math"/>
                                <a:ea typeface="Cambria Math"/>
                              </a:rPr>
                              <m:t>∆</m:t>
                            </m:r>
                            <m:r>
                              <a:rPr lang="en-US" altLang="zh-CN" b="0" i="1" smtClean="0">
                                <a:latin typeface="Cambria Math"/>
                                <a:ea typeface="Cambria Math"/>
                              </a:rPr>
                              <m:t>𝑆</m:t>
                            </m:r>
                            <m:r>
                              <a:rPr lang="en-US" altLang="zh-CN" b="0" i="1" smtClean="0">
                                <a:latin typeface="Cambria Math"/>
                                <a:ea typeface="Cambria Math"/>
                              </a:rPr>
                              <m:t>→0</m:t>
                            </m:r>
                          </m:lim>
                        </m:limLow>
                      </m:fName>
                      <m:e>
                        <m:f>
                          <m:fPr>
                            <m:ctrlPr>
                              <a:rPr lang="en-US" altLang="zh-CN" i="1" smtClean="0">
                                <a:latin typeface="Cambria Math"/>
                                <a:ea typeface="Cambria Math"/>
                              </a:rPr>
                            </m:ctrlPr>
                          </m:fPr>
                          <m:num>
                            <m:r>
                              <a:rPr lang="en-US" altLang="zh-CN" i="1" smtClean="0">
                                <a:latin typeface="Cambria Math"/>
                                <a:ea typeface="Cambria Math"/>
                              </a:rPr>
                              <m:t>∆</m:t>
                            </m:r>
                            <m:r>
                              <a:rPr lang="en-US" altLang="zh-CN" b="0" i="1" smtClean="0">
                                <a:latin typeface="Cambria Math"/>
                                <a:ea typeface="Cambria Math"/>
                              </a:rPr>
                              <m:t>𝑞</m:t>
                            </m:r>
                          </m:num>
                          <m:den>
                            <m:r>
                              <a:rPr lang="en-US" altLang="zh-CN" i="1" smtClean="0">
                                <a:latin typeface="Cambria Math"/>
                                <a:ea typeface="Cambria Math"/>
                              </a:rPr>
                              <m:t>∆</m:t>
                            </m:r>
                            <m:r>
                              <a:rPr lang="en-US" altLang="zh-CN" b="0" i="1" smtClean="0">
                                <a:latin typeface="Cambria Math"/>
                                <a:ea typeface="Cambria Math"/>
                              </a:rPr>
                              <m:t>𝑆</m:t>
                            </m:r>
                          </m:den>
                        </m:f>
                      </m:e>
                    </m:func>
                  </m:oMath>
                </a14:m>
                <a:r>
                  <a:rPr lang="en-US" altLang="zh-CN" dirty="0" smtClean="0"/>
                  <a:t> </a:t>
                </a:r>
                <a:r>
                  <a:rPr lang="zh-CN" altLang="en-US" dirty="0"/>
                  <a:t> </a:t>
                </a:r>
                <a:endParaRPr lang="en-US" altLang="zh-CN" dirty="0" smtClean="0"/>
              </a:p>
              <a:p>
                <a:pPr marL="0" indent="0">
                  <a:buNone/>
                </a:pPr>
                <a:r>
                  <a:rPr lang="en-US" altLang="zh-CN" dirty="0"/>
                  <a:t>	</a:t>
                </a:r>
                <a:r>
                  <a:rPr lang="zh-CN" altLang="en-US" dirty="0" smtClean="0"/>
                  <a:t>线密度：</a:t>
                </a:r>
                <a14:m>
                  <m:oMath xmlns:m="http://schemas.openxmlformats.org/officeDocument/2006/math">
                    <m:r>
                      <a:rPr lang="zh-CN" altLang="en-US" i="1" smtClean="0">
                        <a:latin typeface="Cambria Math"/>
                      </a:rPr>
                      <m:t>𝜆</m:t>
                    </m:r>
                    <m:r>
                      <a:rPr lang="en-US" altLang="zh-CN" i="1" smtClean="0">
                        <a:latin typeface="Cambria Math"/>
                        <a:ea typeface="Cambria Math"/>
                      </a:rPr>
                      <m:t>=</m:t>
                    </m:r>
                    <m:func>
                      <m:funcPr>
                        <m:ctrlPr>
                          <a:rPr lang="en-US" altLang="zh-CN" i="1" smtClean="0">
                            <a:latin typeface="Cambria Math"/>
                            <a:ea typeface="Cambria Math"/>
                          </a:rPr>
                        </m:ctrlPr>
                      </m:funcPr>
                      <m:fName>
                        <m:limLow>
                          <m:limLowPr>
                            <m:ctrlPr>
                              <a:rPr lang="en-US" altLang="zh-CN" i="1" smtClean="0">
                                <a:latin typeface="Cambria Math"/>
                                <a:ea typeface="Cambria Math"/>
                              </a:rPr>
                            </m:ctrlPr>
                          </m:limLowPr>
                          <m:e>
                            <m:r>
                              <m:rPr>
                                <m:sty m:val="p"/>
                              </m:rPr>
                              <a:rPr lang="en-US" altLang="zh-CN" i="0" smtClean="0">
                                <a:latin typeface="Cambria Math"/>
                                <a:ea typeface="Cambria Math"/>
                              </a:rPr>
                              <m:t>lim</m:t>
                            </m:r>
                          </m:e>
                          <m:lim>
                            <m:r>
                              <a:rPr lang="en-US" altLang="zh-CN" i="1" smtClean="0">
                                <a:latin typeface="Cambria Math"/>
                                <a:ea typeface="Cambria Math"/>
                              </a:rPr>
                              <m:t>∆</m:t>
                            </m:r>
                            <m:r>
                              <a:rPr lang="en-US" altLang="zh-CN" b="0" i="1" smtClean="0">
                                <a:latin typeface="Cambria Math"/>
                                <a:ea typeface="Cambria Math"/>
                              </a:rPr>
                              <m:t>𝐿</m:t>
                            </m:r>
                            <m:r>
                              <a:rPr lang="en-US" altLang="zh-CN" b="0" i="1" smtClean="0">
                                <a:latin typeface="Cambria Math"/>
                                <a:ea typeface="Cambria Math"/>
                              </a:rPr>
                              <m:t>→0</m:t>
                            </m:r>
                          </m:lim>
                        </m:limLow>
                      </m:fName>
                      <m:e>
                        <m:f>
                          <m:fPr>
                            <m:ctrlPr>
                              <a:rPr lang="en-US" altLang="zh-CN" i="1" smtClean="0">
                                <a:latin typeface="Cambria Math"/>
                                <a:ea typeface="Cambria Math"/>
                              </a:rPr>
                            </m:ctrlPr>
                          </m:fPr>
                          <m:num>
                            <m:r>
                              <a:rPr lang="en-US" altLang="zh-CN" i="1" smtClean="0">
                                <a:latin typeface="Cambria Math"/>
                                <a:ea typeface="Cambria Math"/>
                              </a:rPr>
                              <m:t>∆</m:t>
                            </m:r>
                            <m:r>
                              <a:rPr lang="en-US" altLang="zh-CN" b="0" i="1" smtClean="0">
                                <a:latin typeface="Cambria Math"/>
                                <a:ea typeface="Cambria Math"/>
                              </a:rPr>
                              <m:t>𝑞</m:t>
                            </m:r>
                          </m:num>
                          <m:den>
                            <m:r>
                              <a:rPr lang="en-US" altLang="zh-CN" i="1" smtClean="0">
                                <a:latin typeface="Cambria Math"/>
                                <a:ea typeface="Cambria Math"/>
                              </a:rPr>
                              <m:t>∆</m:t>
                            </m:r>
                            <m:r>
                              <a:rPr lang="en-US" altLang="zh-CN" b="0" i="1" smtClean="0">
                                <a:latin typeface="Cambria Math"/>
                                <a:ea typeface="Cambria Math"/>
                              </a:rPr>
                              <m:t>𝐿</m:t>
                            </m:r>
                          </m:den>
                        </m:f>
                      </m:e>
                    </m:func>
                  </m:oMath>
                </a14:m>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764704"/>
                <a:ext cx="9144000" cy="5832648"/>
              </a:xfrm>
              <a:blipFill rotWithShape="1">
                <a:blip r:embed="rId2"/>
                <a:stretch>
                  <a:fillRect l="-2000" t="-2090"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736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764704"/>
            <a:ext cx="9144000" cy="5832648"/>
          </a:xfrm>
        </p:spPr>
        <p:txBody>
          <a:bodyPr>
            <a:normAutofit lnSpcReduction="10000"/>
          </a:bodyPr>
          <a:lstStyle/>
          <a:p>
            <a:pPr marL="0" indent="0">
              <a:buNone/>
            </a:pPr>
            <a:r>
              <a:rPr lang="zh-CN" altLang="en-US" dirty="0"/>
              <a:t>几个</a:t>
            </a:r>
            <a:r>
              <a:rPr lang="zh-CN" altLang="en-US" dirty="0" smtClean="0"/>
              <a:t>概念</a:t>
            </a:r>
            <a:r>
              <a:rPr lang="zh-CN" altLang="en-US" dirty="0"/>
              <a:t>：</a:t>
            </a:r>
            <a:r>
              <a:rPr lang="en-US" altLang="zh-CN" dirty="0" smtClean="0"/>
              <a:t>	</a:t>
            </a:r>
          </a:p>
          <a:p>
            <a:pPr marL="0" indent="0">
              <a:buNone/>
            </a:pPr>
            <a:r>
              <a:rPr lang="zh-CN" altLang="en-US" dirty="0" smtClean="0"/>
              <a:t>     </a:t>
            </a:r>
            <a:r>
              <a:rPr lang="zh-CN" altLang="en-US" b="1" dirty="0" smtClean="0">
                <a:solidFill>
                  <a:srgbClr val="FF0000"/>
                </a:solidFill>
              </a:rPr>
              <a:t>体电荷</a:t>
            </a:r>
            <a:r>
              <a:rPr lang="zh-CN" altLang="en-US" dirty="0" smtClean="0"/>
              <a:t>、</a:t>
            </a:r>
            <a:r>
              <a:rPr lang="zh-CN" altLang="en-US" b="1" dirty="0" smtClean="0">
                <a:solidFill>
                  <a:srgbClr val="FF0000"/>
                </a:solidFill>
              </a:rPr>
              <a:t>体积元</a:t>
            </a:r>
            <a:r>
              <a:rPr lang="zh-CN" altLang="en-US" dirty="0" smtClean="0"/>
              <a:t>、</a:t>
            </a:r>
            <a:r>
              <a:rPr lang="zh-CN" altLang="en-US" b="1" dirty="0" smtClean="0">
                <a:solidFill>
                  <a:srgbClr val="FF0000"/>
                </a:solidFill>
              </a:rPr>
              <a:t>面电荷</a:t>
            </a:r>
            <a:r>
              <a:rPr lang="zh-CN" altLang="en-US" dirty="0" smtClean="0"/>
              <a:t>、</a:t>
            </a:r>
            <a:r>
              <a:rPr lang="zh-CN" altLang="en-US" b="1" dirty="0" smtClean="0">
                <a:solidFill>
                  <a:srgbClr val="FF0000"/>
                </a:solidFill>
              </a:rPr>
              <a:t>面积元</a:t>
            </a:r>
            <a:r>
              <a:rPr lang="zh-CN" altLang="en-US" dirty="0" smtClean="0"/>
              <a:t>、</a:t>
            </a:r>
            <a:r>
              <a:rPr lang="zh-CN" altLang="en-US" b="1" dirty="0" smtClean="0">
                <a:solidFill>
                  <a:srgbClr val="FF0000"/>
                </a:solidFill>
              </a:rPr>
              <a:t>线电荷</a:t>
            </a:r>
            <a:r>
              <a:rPr lang="zh-CN" altLang="en-US" dirty="0" smtClean="0"/>
              <a:t>、</a:t>
            </a:r>
            <a:r>
              <a:rPr lang="zh-CN" altLang="en-US" b="1" dirty="0" smtClean="0">
                <a:solidFill>
                  <a:srgbClr val="FF0000"/>
                </a:solidFill>
              </a:rPr>
              <a:t>线元</a:t>
            </a:r>
            <a:r>
              <a:rPr lang="zh-CN" altLang="en-US" dirty="0" smtClean="0"/>
              <a:t>。</a:t>
            </a:r>
            <a:endParaRPr lang="en-US" altLang="zh-CN" dirty="0" smtClean="0"/>
          </a:p>
          <a:p>
            <a:pPr marL="0" indent="0">
              <a:buNone/>
            </a:pPr>
            <a:r>
              <a:rPr lang="zh-CN" altLang="en-US" dirty="0" smtClean="0"/>
              <a:t>    以上涉及的极限叫：物理极限。与数学上的极限不同。</a:t>
            </a:r>
            <a:endParaRPr lang="en-US" altLang="zh-CN" dirty="0" smtClean="0"/>
          </a:p>
          <a:p>
            <a:pPr marL="0" indent="0">
              <a:buNone/>
            </a:pPr>
            <a:r>
              <a:rPr lang="en-US" altLang="zh-CN" dirty="0"/>
              <a:t> </a:t>
            </a:r>
            <a:r>
              <a:rPr lang="en-US" altLang="zh-CN" dirty="0" smtClean="0"/>
              <a:t>   </a:t>
            </a:r>
            <a:r>
              <a:rPr lang="zh-CN" altLang="en-US" dirty="0" smtClean="0"/>
              <a:t>物理极限</a:t>
            </a:r>
            <a:r>
              <a:rPr lang="en-US" altLang="zh-CN" dirty="0" smtClean="0"/>
              <a:t>—</a:t>
            </a:r>
            <a:r>
              <a:rPr lang="zh-CN" altLang="en-US" dirty="0" smtClean="0"/>
              <a:t>变元不能无限小，微观上足够大、可容纳足够多的带电粒子，宏观上足够小，使得空间电荷分布均匀。</a:t>
            </a:r>
            <a:endParaRPr lang="en-US" altLang="zh-CN" dirty="0" smtClean="0"/>
          </a:p>
          <a:p>
            <a:pPr marL="0" indent="0">
              <a:buNone/>
            </a:pPr>
            <a:r>
              <a:rPr lang="en-US" altLang="zh-CN" dirty="0"/>
              <a:t> </a:t>
            </a:r>
            <a:r>
              <a:rPr lang="en-US" altLang="zh-CN" dirty="0" smtClean="0"/>
              <a:t>   </a:t>
            </a:r>
            <a:r>
              <a:rPr lang="zh-CN" altLang="en-US" b="1" dirty="0" smtClean="0">
                <a:solidFill>
                  <a:srgbClr val="FF0000"/>
                </a:solidFill>
              </a:rPr>
              <a:t>点电荷</a:t>
            </a:r>
            <a:r>
              <a:rPr lang="zh-CN" altLang="en-US" dirty="0" smtClean="0"/>
              <a:t>：带电体自身的几何线度比它到其他带电体的距离小很多时的抽象模型。集中了带电体的所有电量，没有形状和大小。</a:t>
            </a:r>
            <a:endParaRPr lang="en-US" altLang="zh-CN" dirty="0" smtClean="0"/>
          </a:p>
        </p:txBody>
      </p:sp>
    </p:spTree>
    <p:extLst>
      <p:ext uri="{BB962C8B-B14F-4D97-AF65-F5344CB8AC3E}">
        <p14:creationId xmlns:p14="http://schemas.microsoft.com/office/powerpoint/2010/main" val="359187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476672"/>
            <a:ext cx="8784976" cy="720080"/>
          </a:xfrm>
        </p:spPr>
        <p:txBody>
          <a:bodyPr>
            <a:normAutofit fontScale="90000"/>
          </a:bodyPr>
          <a:lstStyle/>
          <a:p>
            <a:r>
              <a:rPr lang="zh-CN" altLang="en-US" dirty="0" smtClean="0"/>
              <a:t>二、库仑定律</a:t>
            </a:r>
            <a:endParaRPr lang="zh-CN" altLang="en-US" dirty="0"/>
          </a:p>
        </p:txBody>
      </p:sp>
      <p:sp>
        <p:nvSpPr>
          <p:cNvPr id="3" name="内容占位符 2"/>
          <p:cNvSpPr>
            <a:spLocks noGrp="1"/>
          </p:cNvSpPr>
          <p:nvPr>
            <p:ph idx="1"/>
          </p:nvPr>
        </p:nvSpPr>
        <p:spPr>
          <a:xfrm>
            <a:off x="251520" y="1268760"/>
            <a:ext cx="8208912" cy="5328592"/>
          </a:xfrm>
        </p:spPr>
        <p:txBody>
          <a:bodyPr/>
          <a:lstStyle/>
          <a:p>
            <a:pPr marL="0" indent="0">
              <a:buNone/>
            </a:pPr>
            <a:r>
              <a:rPr lang="en-US" altLang="zh-CN" dirty="0" smtClean="0"/>
              <a:t>1785</a:t>
            </a:r>
            <a:r>
              <a:rPr lang="zh-CN" altLang="en-US" dirty="0"/>
              <a:t>年，库仑通过扭称实验得到。</a:t>
            </a:r>
          </a:p>
          <a:p>
            <a:pPr marL="0" indent="0">
              <a:buNone/>
            </a:pPr>
            <a:endParaRPr lang="en-US" altLang="zh-CN" dirty="0" smtClean="0"/>
          </a:p>
          <a:p>
            <a:pPr marL="0" indent="0">
              <a:buNone/>
            </a:pPr>
            <a:r>
              <a:rPr lang="zh-CN" altLang="en-US" b="1" dirty="0" smtClean="0">
                <a:solidFill>
                  <a:srgbClr val="111CF7"/>
                </a:solidFill>
              </a:rPr>
              <a:t>库仑定律的表述</a:t>
            </a:r>
            <a:r>
              <a:rPr lang="en-US" altLang="zh-CN" b="1" dirty="0">
                <a:solidFill>
                  <a:srgbClr val="111CF7"/>
                </a:solidFill>
              </a:rPr>
              <a:t>:  </a:t>
            </a:r>
          </a:p>
          <a:p>
            <a:pPr marL="0" indent="0">
              <a:buNone/>
            </a:pPr>
            <a:r>
              <a:rPr lang="en-US" altLang="zh-CN" b="1" dirty="0" smtClean="0">
                <a:solidFill>
                  <a:srgbClr val="111CF7"/>
                </a:solidFill>
              </a:rPr>
              <a:t>	</a:t>
            </a:r>
            <a:r>
              <a:rPr lang="zh-CN" altLang="en-US" b="1" dirty="0" smtClean="0">
                <a:solidFill>
                  <a:srgbClr val="111CF7"/>
                </a:solidFill>
              </a:rPr>
              <a:t>在</a:t>
            </a:r>
            <a:r>
              <a:rPr lang="zh-CN" altLang="en-US" b="1" dirty="0">
                <a:solidFill>
                  <a:srgbClr val="111CF7"/>
                </a:solidFill>
              </a:rPr>
              <a:t>真空中， 两个静止点电荷之间的相互作用</a:t>
            </a:r>
            <a:r>
              <a:rPr lang="zh-CN" altLang="en-US" b="1" dirty="0" smtClean="0">
                <a:solidFill>
                  <a:srgbClr val="111CF7"/>
                </a:solidFill>
              </a:rPr>
              <a:t>力，大小与</a:t>
            </a:r>
            <a:r>
              <a:rPr lang="zh-CN" altLang="en-US" b="1" dirty="0">
                <a:solidFill>
                  <a:srgbClr val="111CF7"/>
                </a:solidFill>
              </a:rPr>
              <a:t>它们的电量的乘积成正比，与它们之间距离的平方成反比；作用力的方向沿着它们的联线，同号电荷相斥，异号电荷相吸。</a:t>
            </a:r>
          </a:p>
        </p:txBody>
      </p:sp>
    </p:spTree>
    <p:extLst>
      <p:ext uri="{BB962C8B-B14F-4D97-AF65-F5344CB8AC3E}">
        <p14:creationId xmlns:p14="http://schemas.microsoft.com/office/powerpoint/2010/main" val="11871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3"/>
          <p:cNvGrpSpPr>
            <a:grpSpLocks/>
          </p:cNvGrpSpPr>
          <p:nvPr/>
        </p:nvGrpSpPr>
        <p:grpSpPr bwMode="auto">
          <a:xfrm>
            <a:off x="4905920" y="1127630"/>
            <a:ext cx="3516313" cy="984250"/>
            <a:chOff x="2926" y="96"/>
            <a:chExt cx="2215" cy="620"/>
          </a:xfrm>
        </p:grpSpPr>
        <p:sp>
          <p:nvSpPr>
            <p:cNvPr id="66" name="Oval 4"/>
            <p:cNvSpPr>
              <a:spLocks noChangeArrowheads="1"/>
            </p:cNvSpPr>
            <p:nvPr/>
          </p:nvSpPr>
          <p:spPr bwMode="auto">
            <a:xfrm>
              <a:off x="4948" y="628"/>
              <a:ext cx="88" cy="88"/>
            </a:xfrm>
            <a:prstGeom prst="ellipse">
              <a:avLst/>
            </a:prstGeom>
            <a:solidFill>
              <a:srgbClr val="00CC99"/>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Oval 5"/>
            <p:cNvSpPr>
              <a:spLocks noChangeArrowheads="1"/>
            </p:cNvSpPr>
            <p:nvPr/>
          </p:nvSpPr>
          <p:spPr bwMode="auto">
            <a:xfrm>
              <a:off x="3076" y="628"/>
              <a:ext cx="88" cy="88"/>
            </a:xfrm>
            <a:prstGeom prst="ellipse">
              <a:avLst/>
            </a:prstGeom>
            <a:solidFill>
              <a:srgbClr val="00CC99"/>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68" name="Object 6"/>
            <p:cNvGraphicFramePr>
              <a:graphicFrameLocks/>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26313" name="公式" r:id="rId3" imgW="164880" imgH="203040" progId="Equation.3">
                    <p:embed/>
                  </p:oleObj>
                </mc:Choice>
                <mc:Fallback>
                  <p:oleObj name="公式" r:id="rId3" imgW="164880" imgH="203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 name="Object 7"/>
            <p:cNvGraphicFramePr>
              <a:graphicFrameLocks/>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26314" name="公式" r:id="rId5" imgW="177480" imgH="203040" progId="Equation.3">
                    <p:embed/>
                  </p:oleObj>
                </mc:Choice>
                <mc:Fallback>
                  <p:oleObj name="公式" r:id="rId5" imgW="177480" imgH="203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2" name="Object 10"/>
          <p:cNvGraphicFramePr>
            <a:graphicFrameLocks/>
          </p:cNvGraphicFramePr>
          <p:nvPr>
            <p:extLst>
              <p:ext uri="{D42A27DB-BD31-4B8C-83A1-F6EECF244321}">
                <p14:modId xmlns:p14="http://schemas.microsoft.com/office/powerpoint/2010/main" val="1397486086"/>
              </p:ext>
            </p:extLst>
          </p:nvPr>
        </p:nvGraphicFramePr>
        <p:xfrm>
          <a:off x="539750" y="2636838"/>
          <a:ext cx="3343275" cy="1143000"/>
        </p:xfrm>
        <a:graphic>
          <a:graphicData uri="http://schemas.openxmlformats.org/presentationml/2006/ole">
            <mc:AlternateContent xmlns:mc="http://schemas.openxmlformats.org/markup-compatibility/2006">
              <mc:Choice xmlns:v="urn:schemas-microsoft-com:vml" Requires="v">
                <p:oleObj spid="_x0000_s26315" name="Equation" r:id="rId7" imgW="888840" imgH="393480" progId="Equation.DSMT4">
                  <p:embed/>
                </p:oleObj>
              </mc:Choice>
              <mc:Fallback>
                <p:oleObj name="Equation" r:id="rId7" imgW="888840" imgH="393480" progId="Equation.DSMT4">
                  <p:embed/>
                  <p:pic>
                    <p:nvPicPr>
                      <p:cNvPr id="0" name=""/>
                      <p:cNvPicPr>
                        <a:picLocks noChangeArrowheads="1"/>
                      </p:cNvPicPr>
                      <p:nvPr/>
                    </p:nvPicPr>
                    <p:blipFill>
                      <a:blip r:embed="rId8"/>
                      <a:srcRect/>
                      <a:stretch>
                        <a:fillRect/>
                      </a:stretch>
                    </p:blipFill>
                    <p:spPr bwMode="auto">
                      <a:xfrm>
                        <a:off x="539750" y="2636838"/>
                        <a:ext cx="3343275"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3" name="Group 12"/>
          <p:cNvGrpSpPr>
            <a:grpSpLocks/>
          </p:cNvGrpSpPr>
          <p:nvPr/>
        </p:nvGrpSpPr>
        <p:grpSpPr bwMode="auto">
          <a:xfrm>
            <a:off x="5037534" y="1917284"/>
            <a:ext cx="2971800" cy="514350"/>
            <a:chOff x="2016" y="960"/>
            <a:chExt cx="1872" cy="324"/>
          </a:xfrm>
        </p:grpSpPr>
        <p:sp>
          <p:nvSpPr>
            <p:cNvPr id="74" name="Line 13"/>
            <p:cNvSpPr>
              <a:spLocks noChangeShapeType="1"/>
            </p:cNvSpPr>
            <p:nvPr/>
          </p:nvSpPr>
          <p:spPr bwMode="auto">
            <a:xfrm>
              <a:off x="2016" y="960"/>
              <a:ext cx="1872" cy="0"/>
            </a:xfrm>
            <a:prstGeom prst="line">
              <a:avLst/>
            </a:prstGeom>
            <a:noFill/>
            <a:ln w="38100">
              <a:solidFill>
                <a:srgbClr val="00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75" name="Object 14"/>
            <p:cNvGraphicFramePr>
              <a:graphicFrameLocks noChangeAspect="1"/>
            </p:cNvGraphicFramePr>
            <p:nvPr>
              <p:extLst>
                <p:ext uri="{D42A27DB-BD31-4B8C-83A1-F6EECF244321}">
                  <p14:modId xmlns:p14="http://schemas.microsoft.com/office/powerpoint/2010/main" val="3237600628"/>
                </p:ext>
              </p:extLst>
            </p:nvPr>
          </p:nvGraphicFramePr>
          <p:xfrm>
            <a:off x="2878" y="1005"/>
            <a:ext cx="251" cy="279"/>
          </p:xfrm>
          <a:graphic>
            <a:graphicData uri="http://schemas.openxmlformats.org/presentationml/2006/ole">
              <mc:AlternateContent xmlns:mc="http://schemas.openxmlformats.org/markup-compatibility/2006">
                <mc:Choice xmlns:v="urn:schemas-microsoft-com:vml" Requires="v">
                  <p:oleObj spid="_x0000_s26316" name="公式" r:id="rId9" imgW="114120" imgH="126720" progId="Equation.3">
                    <p:embed/>
                  </p:oleObj>
                </mc:Choice>
                <mc:Fallback>
                  <p:oleObj name="公式" r:id="rId9" imgW="1141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 y="1005"/>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6" name="Group 47"/>
          <p:cNvGrpSpPr>
            <a:grpSpLocks/>
          </p:cNvGrpSpPr>
          <p:nvPr/>
        </p:nvGrpSpPr>
        <p:grpSpPr bwMode="auto">
          <a:xfrm>
            <a:off x="4332833" y="5717305"/>
            <a:ext cx="711200" cy="938213"/>
            <a:chOff x="2800" y="3182"/>
            <a:chExt cx="448" cy="591"/>
          </a:xfrm>
        </p:grpSpPr>
        <p:graphicFrame>
          <p:nvGraphicFramePr>
            <p:cNvPr id="77" name="Object 17"/>
            <p:cNvGraphicFramePr>
              <a:graphicFrameLocks/>
            </p:cNvGraphicFramePr>
            <p:nvPr>
              <p:extLst>
                <p:ext uri="{D42A27DB-BD31-4B8C-83A1-F6EECF244321}">
                  <p14:modId xmlns:p14="http://schemas.microsoft.com/office/powerpoint/2010/main" val="3497304838"/>
                </p:ext>
              </p:extLst>
            </p:nvPr>
          </p:nvGraphicFramePr>
          <p:xfrm>
            <a:off x="2800" y="3182"/>
            <a:ext cx="448" cy="591"/>
          </p:xfrm>
          <a:graphic>
            <a:graphicData uri="http://schemas.openxmlformats.org/presentationml/2006/ole">
              <mc:AlternateContent xmlns:mc="http://schemas.openxmlformats.org/markup-compatibility/2006">
                <mc:Choice xmlns:v="urn:schemas-microsoft-com:vml" Requires="v">
                  <p:oleObj spid="_x0000_s26317" name="Equation" r:id="rId11" imgW="177480" imgH="228600" progId="Equation.DSMT4">
                    <p:embed/>
                  </p:oleObj>
                </mc:Choice>
                <mc:Fallback>
                  <p:oleObj name="Equation" r:id="rId11" imgW="177480" imgH="228600" progId="Equation.DSMT4">
                    <p:embed/>
                    <p:pic>
                      <p:nvPicPr>
                        <p:cNvPr id="0" name=""/>
                        <p:cNvPicPr>
                          <a:picLocks noChangeArrowheads="1"/>
                        </p:cNvPicPr>
                        <p:nvPr/>
                      </p:nvPicPr>
                      <p:blipFill>
                        <a:blip r:embed="rId12"/>
                        <a:srcRect/>
                        <a:stretch>
                          <a:fillRect/>
                        </a:stretch>
                      </p:blipFill>
                      <p:spPr bwMode="auto">
                        <a:xfrm>
                          <a:off x="2800" y="3182"/>
                          <a:ext cx="448" cy="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 name="Line 18"/>
            <p:cNvSpPr>
              <a:spLocks noChangeShapeType="1"/>
            </p:cNvSpPr>
            <p:nvPr/>
          </p:nvSpPr>
          <p:spPr bwMode="auto">
            <a:xfrm>
              <a:off x="2976" y="3264"/>
              <a:ext cx="240" cy="0"/>
            </a:xfrm>
            <a:prstGeom prst="line">
              <a:avLst/>
            </a:prstGeom>
            <a:noFill/>
            <a:ln w="381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aphicFrame>
        <p:nvGraphicFramePr>
          <p:cNvPr id="80" name="Object 20"/>
          <p:cNvGraphicFramePr>
            <a:graphicFrameLocks/>
          </p:cNvGraphicFramePr>
          <p:nvPr>
            <p:extLst>
              <p:ext uri="{D42A27DB-BD31-4B8C-83A1-F6EECF244321}">
                <p14:modId xmlns:p14="http://schemas.microsoft.com/office/powerpoint/2010/main" val="915951466"/>
              </p:ext>
            </p:extLst>
          </p:nvPr>
        </p:nvGraphicFramePr>
        <p:xfrm>
          <a:off x="4139952" y="2600473"/>
          <a:ext cx="630325" cy="787556"/>
        </p:xfrm>
        <a:graphic>
          <a:graphicData uri="http://schemas.openxmlformats.org/presentationml/2006/ole">
            <mc:AlternateContent xmlns:mc="http://schemas.openxmlformats.org/markup-compatibility/2006">
              <mc:Choice xmlns:v="urn:schemas-microsoft-com:vml" Requires="v">
                <p:oleObj spid="_x0000_s26318" name="Equation" r:id="rId13" imgW="177480" imgH="228600" progId="Equation.DSMT4">
                  <p:embed/>
                </p:oleObj>
              </mc:Choice>
              <mc:Fallback>
                <p:oleObj name="Equation" r:id="rId13" imgW="177480" imgH="228600" progId="Equation.DSMT4">
                  <p:embed/>
                  <p:pic>
                    <p:nvPicPr>
                      <p:cNvPr id="0" name=""/>
                      <p:cNvPicPr>
                        <a:picLocks noChangeArrowheads="1"/>
                      </p:cNvPicPr>
                      <p:nvPr/>
                    </p:nvPicPr>
                    <p:blipFill>
                      <a:blip r:embed="rId14"/>
                      <a:srcRect/>
                      <a:stretch>
                        <a:fillRect/>
                      </a:stretch>
                    </p:blipFill>
                    <p:spPr bwMode="auto">
                      <a:xfrm>
                        <a:off x="4139952" y="2600473"/>
                        <a:ext cx="630325" cy="787556"/>
                      </a:xfrm>
                      <a:prstGeom prst="rect">
                        <a:avLst/>
                      </a:prstGeom>
                      <a:noFill/>
                      <a:ln>
                        <a:noFill/>
                      </a:ln>
                      <a:effectLst/>
                      <a:extLst/>
                    </p:spPr>
                  </p:pic>
                </p:oleObj>
              </mc:Fallback>
            </mc:AlternateContent>
          </a:graphicData>
        </a:graphic>
      </p:graphicFrame>
      <p:graphicFrame>
        <p:nvGraphicFramePr>
          <p:cNvPr id="83" name="Object 26"/>
          <p:cNvGraphicFramePr>
            <a:graphicFrameLocks/>
          </p:cNvGraphicFramePr>
          <p:nvPr>
            <p:extLst>
              <p:ext uri="{D42A27DB-BD31-4B8C-83A1-F6EECF244321}">
                <p14:modId xmlns:p14="http://schemas.microsoft.com/office/powerpoint/2010/main" val="3274381602"/>
              </p:ext>
            </p:extLst>
          </p:nvPr>
        </p:nvGraphicFramePr>
        <p:xfrm>
          <a:off x="461963" y="5381625"/>
          <a:ext cx="3390900" cy="1143000"/>
        </p:xfrm>
        <a:graphic>
          <a:graphicData uri="http://schemas.openxmlformats.org/presentationml/2006/ole">
            <mc:AlternateContent xmlns:mc="http://schemas.openxmlformats.org/markup-compatibility/2006">
              <mc:Choice xmlns:v="urn:schemas-microsoft-com:vml" Requires="v">
                <p:oleObj spid="_x0000_s26319" name="Equation" r:id="rId15" imgW="901440" imgH="393480" progId="Equation.DSMT4">
                  <p:embed/>
                </p:oleObj>
              </mc:Choice>
              <mc:Fallback>
                <p:oleObj name="Equation" r:id="rId15" imgW="901440" imgH="393480" progId="Equation.DSMT4">
                  <p:embed/>
                  <p:pic>
                    <p:nvPicPr>
                      <p:cNvPr id="0" name=""/>
                      <p:cNvPicPr>
                        <a:picLocks noChangeArrowheads="1"/>
                      </p:cNvPicPr>
                      <p:nvPr/>
                    </p:nvPicPr>
                    <p:blipFill>
                      <a:blip r:embed="rId16"/>
                      <a:srcRect/>
                      <a:stretch>
                        <a:fillRect/>
                      </a:stretch>
                    </p:blipFill>
                    <p:spPr bwMode="auto">
                      <a:xfrm>
                        <a:off x="461963" y="5381625"/>
                        <a:ext cx="3390900"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 name="Group 31"/>
          <p:cNvGrpSpPr>
            <a:grpSpLocks/>
          </p:cNvGrpSpPr>
          <p:nvPr/>
        </p:nvGrpSpPr>
        <p:grpSpPr bwMode="auto">
          <a:xfrm>
            <a:off x="4764633" y="4933081"/>
            <a:ext cx="3516313" cy="984250"/>
            <a:chOff x="2926" y="96"/>
            <a:chExt cx="2215" cy="620"/>
          </a:xfrm>
        </p:grpSpPr>
        <p:sp>
          <p:nvSpPr>
            <p:cNvPr id="89" name="Oval 32"/>
            <p:cNvSpPr>
              <a:spLocks noChangeArrowheads="1"/>
            </p:cNvSpPr>
            <p:nvPr/>
          </p:nvSpPr>
          <p:spPr bwMode="auto">
            <a:xfrm>
              <a:off x="4948" y="628"/>
              <a:ext cx="88" cy="88"/>
            </a:xfrm>
            <a:prstGeom prst="ellipse">
              <a:avLst/>
            </a:prstGeom>
            <a:solidFill>
              <a:srgbClr val="00CC99"/>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0" name="Oval 33"/>
            <p:cNvSpPr>
              <a:spLocks noChangeArrowheads="1"/>
            </p:cNvSpPr>
            <p:nvPr/>
          </p:nvSpPr>
          <p:spPr bwMode="auto">
            <a:xfrm>
              <a:off x="3076" y="628"/>
              <a:ext cx="88" cy="88"/>
            </a:xfrm>
            <a:prstGeom prst="ellipse">
              <a:avLst/>
            </a:prstGeom>
            <a:solidFill>
              <a:srgbClr val="00CC99"/>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1" name="Object 34"/>
            <p:cNvGraphicFramePr>
              <a:graphicFrameLocks/>
            </p:cNvGraphicFramePr>
            <p:nvPr/>
          </p:nvGraphicFramePr>
          <p:xfrm>
            <a:off x="2926" y="192"/>
            <a:ext cx="338" cy="422"/>
          </p:xfrm>
          <a:graphic>
            <a:graphicData uri="http://schemas.openxmlformats.org/presentationml/2006/ole">
              <mc:AlternateContent xmlns:mc="http://schemas.openxmlformats.org/markup-compatibility/2006">
                <mc:Choice xmlns:v="urn:schemas-microsoft-com:vml" Requires="v">
                  <p:oleObj spid="_x0000_s26320" name="公式" r:id="rId17" imgW="164880" imgH="203040" progId="Equation.3">
                    <p:embed/>
                  </p:oleObj>
                </mc:Choice>
                <mc:Fallback>
                  <p:oleObj name="公式" r:id="rId17" imgW="164880" imgH="203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 y="192"/>
                          <a:ext cx="33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35"/>
            <p:cNvGraphicFramePr>
              <a:graphicFrameLocks/>
            </p:cNvGraphicFramePr>
            <p:nvPr/>
          </p:nvGraphicFramePr>
          <p:xfrm>
            <a:off x="4717" y="96"/>
            <a:ext cx="424" cy="487"/>
          </p:xfrm>
          <a:graphic>
            <a:graphicData uri="http://schemas.openxmlformats.org/presentationml/2006/ole">
              <mc:AlternateContent xmlns:mc="http://schemas.openxmlformats.org/markup-compatibility/2006">
                <mc:Choice xmlns:v="urn:schemas-microsoft-com:vml" Requires="v">
                  <p:oleObj spid="_x0000_s26321" name="公式" r:id="rId18" imgW="177480" imgH="203040" progId="Equation.3">
                    <p:embed/>
                  </p:oleObj>
                </mc:Choice>
                <mc:Fallback>
                  <p:oleObj name="公式" r:id="rId18" imgW="177480" imgH="203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 y="96"/>
                          <a:ext cx="424"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3" name="Line 37"/>
          <p:cNvSpPr>
            <a:spLocks noChangeShapeType="1"/>
          </p:cNvSpPr>
          <p:nvPr/>
        </p:nvSpPr>
        <p:spPr bwMode="auto">
          <a:xfrm>
            <a:off x="5069433" y="5847481"/>
            <a:ext cx="2971800" cy="0"/>
          </a:xfrm>
          <a:prstGeom prst="line">
            <a:avLst/>
          </a:prstGeom>
          <a:noFill/>
          <a:ln w="38100">
            <a:solidFill>
              <a:srgbClr val="000000"/>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94" name="Object 38"/>
          <p:cNvGraphicFramePr>
            <a:graphicFrameLocks noChangeAspect="1"/>
          </p:cNvGraphicFramePr>
          <p:nvPr>
            <p:extLst>
              <p:ext uri="{D42A27DB-BD31-4B8C-83A1-F6EECF244321}">
                <p14:modId xmlns:p14="http://schemas.microsoft.com/office/powerpoint/2010/main" val="902610002"/>
              </p:ext>
            </p:extLst>
          </p:nvPr>
        </p:nvGraphicFramePr>
        <p:xfrm>
          <a:off x="6440488" y="5922963"/>
          <a:ext cx="398462" cy="444500"/>
        </p:xfrm>
        <a:graphic>
          <a:graphicData uri="http://schemas.openxmlformats.org/presentationml/2006/ole">
            <mc:AlternateContent xmlns:mc="http://schemas.openxmlformats.org/markup-compatibility/2006">
              <mc:Choice xmlns:v="urn:schemas-microsoft-com:vml" Requires="v">
                <p:oleObj spid="_x0000_s26322" name="Equation" r:id="rId19" imgW="114120" imgH="126720" progId="Equation.DSMT4">
                  <p:embed/>
                </p:oleObj>
              </mc:Choice>
              <mc:Fallback>
                <p:oleObj name="Equation" r:id="rId19" imgW="114120" imgH="126720" progId="Equation.DSMT4">
                  <p:embed/>
                  <p:pic>
                    <p:nvPicPr>
                      <p:cNvPr id="0" name=""/>
                      <p:cNvPicPr>
                        <a:picLocks noChangeAspect="1" noChangeArrowheads="1"/>
                      </p:cNvPicPr>
                      <p:nvPr/>
                    </p:nvPicPr>
                    <p:blipFill>
                      <a:blip r:embed="rId20"/>
                      <a:srcRect/>
                      <a:stretch>
                        <a:fillRect/>
                      </a:stretch>
                    </p:blipFill>
                    <p:spPr bwMode="auto">
                      <a:xfrm>
                        <a:off x="6440488" y="5922963"/>
                        <a:ext cx="39846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4785076" y="2636912"/>
            <a:ext cx="3688830" cy="1323439"/>
          </a:xfrm>
          <a:prstGeom prst="rect">
            <a:avLst/>
          </a:prstGeom>
        </p:spPr>
        <p:txBody>
          <a:bodyPr wrap="none">
            <a:spAutoFit/>
          </a:bodyPr>
          <a:lstStyle/>
          <a:p>
            <a:pPr lvl="0">
              <a:spcBef>
                <a:spcPct val="50000"/>
              </a:spcBef>
              <a:defRPr/>
            </a:pPr>
            <a:r>
              <a:rPr lang="zh-CN" altLang="en-US" sz="3200" b="1" kern="0" dirty="0">
                <a:solidFill>
                  <a:schemeClr val="tx1">
                    <a:lumMod val="95000"/>
                    <a:lumOff val="5000"/>
                  </a:schemeClr>
                </a:solidFill>
                <a:latin typeface="宋体" charset="-122"/>
              </a:rPr>
              <a:t>：从电荷</a:t>
            </a:r>
            <a:r>
              <a:rPr lang="en-US" altLang="zh-CN" sz="3200" b="1" kern="0" dirty="0">
                <a:solidFill>
                  <a:schemeClr val="tx1">
                    <a:lumMod val="95000"/>
                    <a:lumOff val="5000"/>
                  </a:schemeClr>
                </a:solidFill>
                <a:latin typeface="宋体" charset="-122"/>
              </a:rPr>
              <a:t>1</a:t>
            </a:r>
            <a:r>
              <a:rPr lang="zh-CN" altLang="en-US" sz="3200" b="1" kern="0" dirty="0">
                <a:solidFill>
                  <a:schemeClr val="tx1">
                    <a:lumMod val="95000"/>
                    <a:lumOff val="5000"/>
                  </a:schemeClr>
                </a:solidFill>
                <a:latin typeface="宋体" charset="-122"/>
              </a:rPr>
              <a:t>指向</a:t>
            </a:r>
            <a:r>
              <a:rPr lang="zh-CN" altLang="en-US" sz="3200" b="1" kern="0" dirty="0" smtClean="0">
                <a:solidFill>
                  <a:schemeClr val="tx1">
                    <a:lumMod val="95000"/>
                    <a:lumOff val="5000"/>
                  </a:schemeClr>
                </a:solidFill>
                <a:latin typeface="宋体" charset="-122"/>
              </a:rPr>
              <a:t>电</a:t>
            </a:r>
            <a:endParaRPr lang="en-US" altLang="zh-CN" sz="3200" b="1" kern="0" dirty="0" smtClean="0">
              <a:solidFill>
                <a:schemeClr val="tx1">
                  <a:lumMod val="95000"/>
                  <a:lumOff val="5000"/>
                </a:schemeClr>
              </a:solidFill>
              <a:latin typeface="宋体" charset="-122"/>
            </a:endParaRPr>
          </a:p>
          <a:p>
            <a:pPr lvl="0">
              <a:spcBef>
                <a:spcPct val="50000"/>
              </a:spcBef>
              <a:defRPr/>
            </a:pPr>
            <a:r>
              <a:rPr lang="en-US" altLang="zh-CN" sz="3200" b="1" kern="0" dirty="0">
                <a:solidFill>
                  <a:schemeClr val="tx1">
                    <a:lumMod val="95000"/>
                    <a:lumOff val="5000"/>
                  </a:schemeClr>
                </a:solidFill>
                <a:latin typeface="宋体" charset="-122"/>
              </a:rPr>
              <a:t> </a:t>
            </a:r>
            <a:r>
              <a:rPr lang="en-US" altLang="zh-CN" sz="3200" b="1" kern="0" dirty="0" smtClean="0">
                <a:solidFill>
                  <a:schemeClr val="tx1">
                    <a:lumMod val="95000"/>
                    <a:lumOff val="5000"/>
                  </a:schemeClr>
                </a:solidFill>
                <a:latin typeface="宋体" charset="-122"/>
              </a:rPr>
              <a:t> </a:t>
            </a:r>
            <a:r>
              <a:rPr lang="zh-CN" altLang="en-US" sz="3200" b="1" kern="0" dirty="0" smtClean="0">
                <a:solidFill>
                  <a:schemeClr val="tx1">
                    <a:lumMod val="95000"/>
                    <a:lumOff val="5000"/>
                  </a:schemeClr>
                </a:solidFill>
                <a:latin typeface="宋体" charset="-122"/>
              </a:rPr>
              <a:t>荷</a:t>
            </a:r>
            <a:r>
              <a:rPr lang="en-US" altLang="zh-CN" sz="3200" b="1" kern="0" dirty="0">
                <a:solidFill>
                  <a:schemeClr val="tx1">
                    <a:lumMod val="95000"/>
                    <a:lumOff val="5000"/>
                  </a:schemeClr>
                </a:solidFill>
                <a:latin typeface="宋体" charset="-122"/>
              </a:rPr>
              <a:t>2</a:t>
            </a:r>
            <a:r>
              <a:rPr lang="zh-CN" altLang="en-US" sz="3200" b="1" kern="0" dirty="0">
                <a:solidFill>
                  <a:schemeClr val="tx1">
                    <a:lumMod val="95000"/>
                    <a:lumOff val="5000"/>
                  </a:schemeClr>
                </a:solidFill>
                <a:latin typeface="宋体" charset="-122"/>
              </a:rPr>
              <a:t>的单位矢量。</a:t>
            </a:r>
            <a:endParaRPr kumimoji="1" lang="en-US" altLang="zh-CN" sz="3200" b="1" kern="0" dirty="0">
              <a:solidFill>
                <a:schemeClr val="tx1">
                  <a:lumMod val="95000"/>
                  <a:lumOff val="5000"/>
                </a:schemeClr>
              </a:solidFill>
              <a:latin typeface="宋体" charset="-122"/>
              <a:ea typeface="宋体" charset="-122"/>
            </a:endParaRPr>
          </a:p>
        </p:txBody>
      </p:sp>
      <p:graphicFrame>
        <p:nvGraphicFramePr>
          <p:cNvPr id="4" name="对象 3"/>
          <p:cNvGraphicFramePr>
            <a:graphicFrameLocks/>
          </p:cNvGraphicFramePr>
          <p:nvPr>
            <p:extLst>
              <p:ext uri="{D42A27DB-BD31-4B8C-83A1-F6EECF244321}">
                <p14:modId xmlns:p14="http://schemas.microsoft.com/office/powerpoint/2010/main" val="3021632300"/>
              </p:ext>
            </p:extLst>
          </p:nvPr>
        </p:nvGraphicFramePr>
        <p:xfrm>
          <a:off x="423863" y="3746500"/>
          <a:ext cx="720725" cy="874713"/>
        </p:xfrm>
        <a:graphic>
          <a:graphicData uri="http://schemas.openxmlformats.org/presentationml/2006/ole">
            <mc:AlternateContent xmlns:mc="http://schemas.openxmlformats.org/markup-compatibility/2006">
              <mc:Choice xmlns:v="urn:schemas-microsoft-com:vml" Requires="v">
                <p:oleObj spid="_x0000_s26323" name="Equation" r:id="rId21" imgW="203040" imgH="253800" progId="Equation.DSMT4">
                  <p:embed/>
                </p:oleObj>
              </mc:Choice>
              <mc:Fallback>
                <p:oleObj name="Equation" r:id="rId21" imgW="203040" imgH="253800" progId="Equation.DSMT4">
                  <p:embed/>
                  <p:pic>
                    <p:nvPicPr>
                      <p:cNvPr id="0" name="Object 20"/>
                      <p:cNvPicPr>
                        <a:picLocks noChangeArrowheads="1"/>
                      </p:cNvPicPr>
                      <p:nvPr/>
                    </p:nvPicPr>
                    <p:blipFill>
                      <a:blip r:embed="rId22"/>
                      <a:srcRect/>
                      <a:stretch>
                        <a:fillRect/>
                      </a:stretch>
                    </p:blipFill>
                    <p:spPr bwMode="auto">
                      <a:xfrm>
                        <a:off x="423863" y="3746500"/>
                        <a:ext cx="720725"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矩形 37"/>
          <p:cNvSpPr/>
          <p:nvPr/>
        </p:nvSpPr>
        <p:spPr>
          <a:xfrm>
            <a:off x="1259632" y="3924345"/>
            <a:ext cx="5129930" cy="584775"/>
          </a:xfrm>
          <a:prstGeom prst="rect">
            <a:avLst/>
          </a:prstGeom>
        </p:spPr>
        <p:txBody>
          <a:bodyPr wrap="none">
            <a:spAutoFit/>
          </a:bodyPr>
          <a:lstStyle/>
          <a:p>
            <a:pPr lvl="0">
              <a:spcBef>
                <a:spcPct val="50000"/>
              </a:spcBef>
              <a:defRPr/>
            </a:pPr>
            <a:r>
              <a:rPr lang="zh-CN" altLang="en-US" sz="3200" b="1" kern="0" dirty="0" smtClean="0">
                <a:solidFill>
                  <a:schemeClr val="tx1">
                    <a:lumMod val="95000"/>
                    <a:lumOff val="5000"/>
                  </a:schemeClr>
                </a:solidFill>
                <a:latin typeface="宋体" charset="-122"/>
              </a:rPr>
              <a:t>：电荷</a:t>
            </a:r>
            <a:r>
              <a:rPr lang="en-US" altLang="zh-CN" sz="3200" b="1" kern="0" dirty="0" smtClean="0">
                <a:solidFill>
                  <a:schemeClr val="tx1">
                    <a:lumMod val="95000"/>
                    <a:lumOff val="5000"/>
                  </a:schemeClr>
                </a:solidFill>
                <a:latin typeface="宋体" charset="-122"/>
              </a:rPr>
              <a:t>1</a:t>
            </a:r>
            <a:r>
              <a:rPr lang="zh-CN" altLang="en-US" sz="3200" b="1" kern="0" dirty="0" smtClean="0">
                <a:solidFill>
                  <a:schemeClr val="tx1">
                    <a:lumMod val="95000"/>
                    <a:lumOff val="5000"/>
                  </a:schemeClr>
                </a:solidFill>
                <a:latin typeface="宋体" charset="-122"/>
              </a:rPr>
              <a:t>对电荷</a:t>
            </a:r>
            <a:r>
              <a:rPr lang="en-US" altLang="zh-CN" sz="3200" b="1" kern="0" dirty="0">
                <a:solidFill>
                  <a:schemeClr val="tx1">
                    <a:lumMod val="95000"/>
                    <a:lumOff val="5000"/>
                  </a:schemeClr>
                </a:solidFill>
                <a:latin typeface="宋体" charset="-122"/>
              </a:rPr>
              <a:t>2</a:t>
            </a:r>
            <a:r>
              <a:rPr lang="zh-CN" altLang="en-US" sz="3200" b="1" kern="0" dirty="0" smtClean="0">
                <a:solidFill>
                  <a:schemeClr val="tx1">
                    <a:lumMod val="95000"/>
                    <a:lumOff val="5000"/>
                  </a:schemeClr>
                </a:solidFill>
                <a:latin typeface="宋体" charset="-122"/>
              </a:rPr>
              <a:t>的作用力。</a:t>
            </a:r>
            <a:endParaRPr kumimoji="1" lang="en-US" altLang="zh-CN" sz="3200" b="1" kern="0" dirty="0">
              <a:solidFill>
                <a:schemeClr val="tx1">
                  <a:lumMod val="95000"/>
                  <a:lumOff val="5000"/>
                </a:schemeClr>
              </a:solidFill>
              <a:latin typeface="宋体" charset="-122"/>
              <a:ea typeface="宋体" charset="-122"/>
            </a:endParaRPr>
          </a:p>
        </p:txBody>
      </p:sp>
      <p:sp>
        <p:nvSpPr>
          <p:cNvPr id="6" name="矩形 5"/>
          <p:cNvSpPr/>
          <p:nvPr/>
        </p:nvSpPr>
        <p:spPr>
          <a:xfrm>
            <a:off x="467544" y="4716433"/>
            <a:ext cx="1420582" cy="584775"/>
          </a:xfrm>
          <a:prstGeom prst="rect">
            <a:avLst/>
          </a:prstGeom>
        </p:spPr>
        <p:txBody>
          <a:bodyPr wrap="none">
            <a:spAutoFit/>
          </a:bodyPr>
          <a:lstStyle/>
          <a:p>
            <a:r>
              <a:rPr lang="zh-CN" altLang="en-US" sz="3200" b="1" kern="0" dirty="0">
                <a:solidFill>
                  <a:prstClr val="black">
                    <a:lumMod val="95000"/>
                    <a:lumOff val="5000"/>
                  </a:prstClr>
                </a:solidFill>
                <a:latin typeface="宋体" charset="-122"/>
              </a:rPr>
              <a:t>同理：</a:t>
            </a:r>
            <a:endParaRPr lang="zh-CN" altLang="en-US" dirty="0"/>
          </a:p>
        </p:txBody>
      </p:sp>
      <p:graphicFrame>
        <p:nvGraphicFramePr>
          <p:cNvPr id="8" name="对象 7"/>
          <p:cNvGraphicFramePr>
            <a:graphicFrameLocks/>
          </p:cNvGraphicFramePr>
          <p:nvPr>
            <p:extLst>
              <p:ext uri="{D42A27DB-BD31-4B8C-83A1-F6EECF244321}">
                <p14:modId xmlns:p14="http://schemas.microsoft.com/office/powerpoint/2010/main" val="1942632303"/>
              </p:ext>
            </p:extLst>
          </p:nvPr>
        </p:nvGraphicFramePr>
        <p:xfrm>
          <a:off x="1112838" y="1539875"/>
          <a:ext cx="2532062" cy="1143000"/>
        </p:xfrm>
        <a:graphic>
          <a:graphicData uri="http://schemas.openxmlformats.org/presentationml/2006/ole">
            <mc:AlternateContent xmlns:mc="http://schemas.openxmlformats.org/markup-compatibility/2006">
              <mc:Choice xmlns:v="urn:schemas-microsoft-com:vml" Requires="v">
                <p:oleObj spid="_x0000_s26324" name="Equation" r:id="rId23" imgW="672840" imgH="393480" progId="Equation.DSMT4">
                  <p:embed/>
                </p:oleObj>
              </mc:Choice>
              <mc:Fallback>
                <p:oleObj name="Equation" r:id="rId23" imgW="672840" imgH="393480" progId="Equation.DSMT4">
                  <p:embed/>
                  <p:pic>
                    <p:nvPicPr>
                      <p:cNvPr id="0" name="Object 10"/>
                      <p:cNvPicPr>
                        <a:picLocks noChangeArrowheads="1"/>
                      </p:cNvPicPr>
                      <p:nvPr/>
                    </p:nvPicPr>
                    <p:blipFill>
                      <a:blip r:embed="rId24"/>
                      <a:srcRect/>
                      <a:stretch>
                        <a:fillRect/>
                      </a:stretch>
                    </p:blipFill>
                    <p:spPr bwMode="auto">
                      <a:xfrm>
                        <a:off x="1112838" y="1539875"/>
                        <a:ext cx="2532062" cy="1143000"/>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82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down)">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down)">
                                      <p:cBhvr>
                                        <p:cTn id="17" dur="500"/>
                                        <p:tgtEl>
                                          <p:spTgt spid="8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down)">
                                      <p:cBhvr>
                                        <p:cTn id="38" dur="500"/>
                                        <p:tgtEl>
                                          <p:spTgt spid="8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wipe(down)">
                                      <p:cBhvr>
                                        <p:cTn id="43" dur="500"/>
                                        <p:tgtEl>
                                          <p:spTgt spid="76"/>
                                        </p:tgtEl>
                                      </p:cBhvr>
                                    </p:animEffect>
                                  </p:childTnLst>
                                </p:cTn>
                              </p:par>
                              <p:par>
                                <p:cTn id="44" presetID="22" presetClass="entr" presetSubtype="4"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down)">
                                      <p:cBhvr>
                                        <p:cTn id="46" dur="500"/>
                                        <p:tgtEl>
                                          <p:spTgt spid="8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down)">
                                      <p:cBhvr>
                                        <p:cTn id="49" dur="500"/>
                                        <p:tgtEl>
                                          <p:spTgt spid="93"/>
                                        </p:tgtEl>
                                      </p:cBhvr>
                                    </p:animEffect>
                                  </p:childTnLst>
                                </p:cTn>
                              </p:par>
                              <p:par>
                                <p:cTn id="50" presetID="22" presetClass="entr" presetSubtype="4"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down)">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3" grpId="0"/>
      <p:bldP spid="38"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328592"/>
          </a:xfrm>
        </p:spPr>
        <p:txBody>
          <a:bodyPr>
            <a:normAutofit/>
          </a:bodyPr>
          <a:lstStyle/>
          <a:p>
            <a:pPr marL="0" indent="0">
              <a:buNone/>
            </a:pPr>
            <a:r>
              <a:rPr lang="zh-CN" altLang="en-US" dirty="0" smtClean="0"/>
              <a:t>    由</a:t>
            </a:r>
            <a:r>
              <a:rPr lang="zh-CN" altLang="en-US" dirty="0"/>
              <a:t>上式可知：点电荷的相互作用力满足牛顿第三定律：</a:t>
            </a:r>
          </a:p>
          <a:p>
            <a:pPr marL="0" indent="0">
              <a:buNone/>
            </a:pPr>
            <a:endParaRPr lang="en-US" altLang="zh-CN" sz="1400" dirty="0" smtClean="0"/>
          </a:p>
          <a:p>
            <a:pPr marL="0" indent="0">
              <a:buNone/>
            </a:pPr>
            <a:r>
              <a:rPr lang="en-US" altLang="zh-CN" dirty="0" smtClean="0"/>
              <a:t>K</a:t>
            </a:r>
            <a:r>
              <a:rPr lang="zh-CN" altLang="en-US" dirty="0"/>
              <a:t>为比例系数，它的取值与采用的单位制有关</a:t>
            </a:r>
            <a:r>
              <a:rPr lang="zh-CN" altLang="en-US" dirty="0" smtClean="0"/>
              <a:t>。</a:t>
            </a:r>
            <a:endParaRPr lang="en-US" altLang="zh-CN" dirty="0" smtClean="0"/>
          </a:p>
          <a:p>
            <a:pPr marL="0" indent="0">
              <a:buNone/>
            </a:pPr>
            <a:r>
              <a:rPr lang="en-US" altLang="zh-CN" dirty="0" smtClean="0"/>
              <a:t>    </a:t>
            </a:r>
            <a:r>
              <a:rPr lang="zh-CN" altLang="en-US" dirty="0" smtClean="0"/>
              <a:t>在</a:t>
            </a:r>
            <a:r>
              <a:rPr lang="zh-CN" altLang="en-US" dirty="0"/>
              <a:t>国际单位制中，力为牛顿，电量单位为库仑，长度单位为</a:t>
            </a:r>
            <a:r>
              <a:rPr lang="zh-CN" altLang="en-US" dirty="0" smtClean="0"/>
              <a:t>米。</a:t>
            </a:r>
            <a:r>
              <a:rPr lang="en-US" altLang="zh-CN" dirty="0"/>
              <a:t>K</a:t>
            </a:r>
            <a:r>
              <a:rPr lang="zh-CN" altLang="en-US" dirty="0"/>
              <a:t>由实验</a:t>
            </a:r>
            <a:r>
              <a:rPr lang="zh-CN" altLang="en-US" dirty="0" smtClean="0"/>
              <a:t>确定：</a:t>
            </a:r>
            <a:endParaRPr lang="en-US" altLang="zh-CN" dirty="0"/>
          </a:p>
          <a:p>
            <a:pPr marL="0" indent="0">
              <a:buNone/>
            </a:pPr>
            <a:endParaRPr lang="en-US" altLang="zh-CN" dirty="0"/>
          </a:p>
          <a:p>
            <a:pPr marL="0" indent="0">
              <a:buNone/>
            </a:pPr>
            <a:r>
              <a:rPr lang="en-US" altLang="zh-CN" dirty="0" smtClean="0"/>
              <a:t>    </a:t>
            </a:r>
            <a:r>
              <a:rPr lang="zh-CN" altLang="en-US" dirty="0" smtClean="0"/>
              <a:t>在厘米克秒制（高斯单位制）中，</a:t>
            </a:r>
            <a:r>
              <a:rPr lang="en-US" altLang="zh-CN" dirty="0"/>
              <a:t>k</a:t>
            </a:r>
            <a:r>
              <a:rPr lang="en-US" altLang="zh-CN" dirty="0" smtClean="0"/>
              <a:t>=1</a:t>
            </a:r>
            <a:r>
              <a:rPr lang="zh-CN" altLang="en-US" dirty="0" smtClean="0"/>
              <a:t>，因为电量的单位</a:t>
            </a:r>
            <a:r>
              <a:rPr lang="zh-CN" altLang="en-US" b="1" dirty="0" smtClean="0">
                <a:solidFill>
                  <a:srgbClr val="FF0000"/>
                </a:solidFill>
              </a:rPr>
              <a:t>绝对静电单位制电量</a:t>
            </a:r>
            <a:r>
              <a:rPr lang="zh-CN" altLang="en-US" dirty="0" smtClean="0"/>
              <a:t>（</a:t>
            </a:r>
            <a:r>
              <a:rPr lang="en-US" altLang="zh-CN" dirty="0" smtClean="0"/>
              <a:t>CGSE</a:t>
            </a:r>
            <a:r>
              <a:rPr lang="zh-CN" altLang="en-US" dirty="0" smtClean="0"/>
              <a:t>）就是根据库仑定律定义的。</a:t>
            </a:r>
            <a:endParaRPr lang="en-US" altLang="zh-CN" dirty="0" smtClean="0"/>
          </a:p>
        </p:txBody>
      </p:sp>
      <p:graphicFrame>
        <p:nvGraphicFramePr>
          <p:cNvPr id="4" name="对象 3"/>
          <p:cNvGraphicFramePr>
            <a:graphicFrameLocks/>
          </p:cNvGraphicFramePr>
          <p:nvPr>
            <p:extLst>
              <p:ext uri="{D42A27DB-BD31-4B8C-83A1-F6EECF244321}">
                <p14:modId xmlns:p14="http://schemas.microsoft.com/office/powerpoint/2010/main" val="84940836"/>
              </p:ext>
            </p:extLst>
          </p:nvPr>
        </p:nvGraphicFramePr>
        <p:xfrm>
          <a:off x="1511945" y="1772816"/>
          <a:ext cx="2339975" cy="738187"/>
        </p:xfrm>
        <a:graphic>
          <a:graphicData uri="http://schemas.openxmlformats.org/presentationml/2006/ole">
            <mc:AlternateContent xmlns:mc="http://schemas.openxmlformats.org/markup-compatibility/2006">
              <mc:Choice xmlns:v="urn:schemas-microsoft-com:vml" Requires="v">
                <p:oleObj spid="_x0000_s6424" name="Equation" r:id="rId3" imgW="622080" imgH="253800" progId="Equation.DSMT4">
                  <p:embed/>
                </p:oleObj>
              </mc:Choice>
              <mc:Fallback>
                <p:oleObj name="Equation" r:id="rId3" imgW="622080" imgH="253800" progId="Equation.DSMT4">
                  <p:embed/>
                  <p:pic>
                    <p:nvPicPr>
                      <p:cNvPr id="0" name="Object 26"/>
                      <p:cNvPicPr>
                        <a:picLocks noChangeArrowheads="1"/>
                      </p:cNvPicPr>
                      <p:nvPr/>
                    </p:nvPicPr>
                    <p:blipFill>
                      <a:blip r:embed="rId4"/>
                      <a:srcRect/>
                      <a:stretch>
                        <a:fillRect/>
                      </a:stretch>
                    </p:blipFill>
                    <p:spPr bwMode="auto">
                      <a:xfrm>
                        <a:off x="1511945" y="1772816"/>
                        <a:ext cx="2339975" cy="738187"/>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p:cNvGraphicFramePr>
          <p:nvPr>
            <p:extLst>
              <p:ext uri="{D42A27DB-BD31-4B8C-83A1-F6EECF244321}">
                <p14:modId xmlns:p14="http://schemas.microsoft.com/office/powerpoint/2010/main" val="3659608884"/>
              </p:ext>
            </p:extLst>
          </p:nvPr>
        </p:nvGraphicFramePr>
        <p:xfrm>
          <a:off x="2046288" y="4238625"/>
          <a:ext cx="3651250" cy="582613"/>
        </p:xfrm>
        <a:graphic>
          <a:graphicData uri="http://schemas.openxmlformats.org/presentationml/2006/ole">
            <mc:AlternateContent xmlns:mc="http://schemas.openxmlformats.org/markup-compatibility/2006">
              <mc:Choice xmlns:v="urn:schemas-microsoft-com:vml" Requires="v">
                <p:oleObj spid="_x0000_s6425" name="Equation" r:id="rId5" imgW="1371600" imgH="203040" progId="Equation.DSMT4">
                  <p:embed/>
                </p:oleObj>
              </mc:Choice>
              <mc:Fallback>
                <p:oleObj name="Equation" r:id="rId5" imgW="1371600" imgH="203040" progId="Equation.DSMT4">
                  <p:embed/>
                  <p:pic>
                    <p:nvPicPr>
                      <p:cNvPr id="0" name="对象 3"/>
                      <p:cNvPicPr>
                        <a:picLocks noChangeArrowheads="1"/>
                      </p:cNvPicPr>
                      <p:nvPr/>
                    </p:nvPicPr>
                    <p:blipFill>
                      <a:blip r:embed="rId6"/>
                      <a:srcRect/>
                      <a:stretch>
                        <a:fillRect/>
                      </a:stretch>
                    </p:blipFill>
                    <p:spPr bwMode="auto">
                      <a:xfrm>
                        <a:off x="2046288" y="4238625"/>
                        <a:ext cx="3651250" cy="58261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p:cNvGraphicFramePr>
          <p:nvPr>
            <p:extLst>
              <p:ext uri="{D42A27DB-BD31-4B8C-83A1-F6EECF244321}">
                <p14:modId xmlns:p14="http://schemas.microsoft.com/office/powerpoint/2010/main" val="3179332831"/>
              </p:ext>
            </p:extLst>
          </p:nvPr>
        </p:nvGraphicFramePr>
        <p:xfrm>
          <a:off x="3527139" y="5841268"/>
          <a:ext cx="3313113" cy="582612"/>
        </p:xfrm>
        <a:graphic>
          <a:graphicData uri="http://schemas.openxmlformats.org/presentationml/2006/ole">
            <mc:AlternateContent xmlns:mc="http://schemas.openxmlformats.org/markup-compatibility/2006">
              <mc:Choice xmlns:v="urn:schemas-microsoft-com:vml" Requires="v">
                <p:oleObj spid="_x0000_s6426" name="Equation" r:id="rId7" imgW="1244520" imgH="203040" progId="Equation.DSMT4">
                  <p:embed/>
                </p:oleObj>
              </mc:Choice>
              <mc:Fallback>
                <p:oleObj name="Equation" r:id="rId7" imgW="1244520" imgH="203040" progId="Equation.DSMT4">
                  <p:embed/>
                  <p:pic>
                    <p:nvPicPr>
                      <p:cNvPr id="0" name="对象 1"/>
                      <p:cNvPicPr>
                        <a:picLocks noChangeArrowheads="1"/>
                      </p:cNvPicPr>
                      <p:nvPr/>
                    </p:nvPicPr>
                    <p:blipFill>
                      <a:blip r:embed="rId8"/>
                      <a:srcRect/>
                      <a:stretch>
                        <a:fillRect/>
                      </a:stretch>
                    </p:blipFill>
                    <p:spPr bwMode="auto">
                      <a:xfrm>
                        <a:off x="3527139" y="5841268"/>
                        <a:ext cx="3313113" cy="58261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546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340768"/>
            <a:ext cx="9144000" cy="5400600"/>
          </a:xfrm>
        </p:spPr>
        <p:txBody>
          <a:bodyPr>
            <a:normAutofit/>
          </a:bodyPr>
          <a:lstStyle/>
          <a:p>
            <a:pPr marL="0" indent="0">
              <a:buNone/>
            </a:pPr>
            <a:r>
              <a:rPr lang="zh-CN" altLang="en-US" sz="3600" dirty="0" smtClean="0">
                <a:latin typeface="+mn-ea"/>
              </a:rPr>
              <a:t>一</a:t>
            </a:r>
            <a:r>
              <a:rPr lang="zh-CN" altLang="en-US" sz="3600" dirty="0">
                <a:latin typeface="+mn-ea"/>
              </a:rPr>
              <a:t>、</a:t>
            </a:r>
            <a:r>
              <a:rPr lang="zh-CN" altLang="en-US" sz="3600" dirty="0" smtClean="0">
                <a:latin typeface="+mn-ea"/>
              </a:rPr>
              <a:t>研究对象：</a:t>
            </a:r>
            <a:endParaRPr lang="en-US" altLang="zh-CN" sz="3600" dirty="0" smtClean="0">
              <a:latin typeface="+mn-ea"/>
            </a:endParaRPr>
          </a:p>
          <a:p>
            <a:pPr marL="0" indent="0">
              <a:buNone/>
            </a:pPr>
            <a:r>
              <a:rPr lang="en-US" altLang="zh-CN" dirty="0"/>
              <a:t>	</a:t>
            </a:r>
            <a:r>
              <a:rPr lang="zh-CN" altLang="en-US" dirty="0" smtClean="0">
                <a:latin typeface="+mn-ea"/>
              </a:rPr>
              <a:t>主要研究电、磁现象的实验规律；电、磁之间的相互关系以及电磁与物质之间的相互作用。</a:t>
            </a:r>
            <a:endParaRPr lang="en-US" altLang="zh-CN" dirty="0" smtClean="0">
              <a:latin typeface="+mn-ea"/>
            </a:endParaRPr>
          </a:p>
          <a:p>
            <a:pPr marL="0" indent="0">
              <a:buNone/>
            </a:pPr>
            <a:r>
              <a:rPr lang="en-US" altLang="zh-CN" dirty="0">
                <a:latin typeface="+mn-ea"/>
              </a:rPr>
              <a:t>	</a:t>
            </a:r>
            <a:r>
              <a:rPr lang="zh-CN" altLang="en-US" dirty="0" smtClean="0">
                <a:latin typeface="+mn-ea"/>
              </a:rPr>
              <a:t>在自然界中，电磁现象是普遍存在的，电磁学是现代科技的基础知识，是普遍物理学的重要组成部分，普遍物理学包括：力、热、光、电磁。对电子类专业的同学，电磁学显得尤为重要。它是学好以后课程的基础。</a:t>
            </a:r>
            <a:endParaRPr lang="zh-CN" altLang="en-US" dirty="0">
              <a:latin typeface="+mn-ea"/>
            </a:endParaRPr>
          </a:p>
        </p:txBody>
      </p:sp>
      <p:sp>
        <p:nvSpPr>
          <p:cNvPr id="4" name="Text Box 2"/>
          <p:cNvSpPr txBox="1">
            <a:spLocks noGrp="1" noChangeArrowheads="1"/>
          </p:cNvSpPr>
          <p:nvPr>
            <p:ph type="title"/>
          </p:nvPr>
        </p:nvSpPr>
        <p:spPr bwMode="auto">
          <a:xfrm>
            <a:off x="0" y="481219"/>
            <a:ext cx="9144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b="1" kern="0" dirty="0" smtClean="0">
                <a:latin typeface="+mj-ea"/>
              </a:rPr>
              <a:t>绪论</a:t>
            </a:r>
            <a:endParaRPr kumimoji="0" lang="zh-CN" altLang="en-US" b="0" i="0" u="none" strike="noStrike" kern="0" cap="none" spc="0" normalizeH="0" baseline="0" noProof="0" dirty="0" smtClean="0">
              <a:ln>
                <a:noFill/>
              </a:ln>
              <a:effectLst/>
              <a:uLnTx/>
              <a:uFillTx/>
              <a:latin typeface="+mj-ea"/>
            </a:endParaRPr>
          </a:p>
        </p:txBody>
      </p:sp>
    </p:spTree>
    <p:extLst>
      <p:ext uri="{BB962C8B-B14F-4D97-AF65-F5344CB8AC3E}">
        <p14:creationId xmlns:p14="http://schemas.microsoft.com/office/powerpoint/2010/main" val="37996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00600"/>
              </a:xfrm>
            </p:spPr>
            <p:txBody>
              <a:bodyPr>
                <a:normAutofit/>
              </a:bodyPr>
              <a:lstStyle/>
              <a:p>
                <a:pPr marL="0" indent="0">
                  <a:buNone/>
                </a:pPr>
                <a:r>
                  <a:rPr lang="en-US" altLang="zh-CN" dirty="0" smtClean="0"/>
                  <a:t>    </a:t>
                </a:r>
                <a:r>
                  <a:rPr lang="zh-CN" altLang="en-US" dirty="0" smtClean="0"/>
                  <a:t>为了使电学中其它许多常用公式能够简化，尽量少出现无理</a:t>
                </a:r>
                <a14:m>
                  <m:oMath xmlns:m="http://schemas.openxmlformats.org/officeDocument/2006/math">
                    <m:r>
                      <a:rPr lang="zh-CN" altLang="en-US" i="1" smtClean="0">
                        <a:latin typeface="Cambria Math"/>
                      </a:rPr>
                      <m:t>𝜋</m:t>
                    </m:r>
                    <m:r>
                      <a:rPr lang="zh-CN" altLang="en-US" b="0" i="1" smtClean="0">
                        <a:latin typeface="Cambria Math"/>
                      </a:rPr>
                      <m:t>，</m:t>
                    </m:r>
                    <m:r>
                      <a:rPr lang="zh-CN" altLang="en-US" i="1">
                        <a:latin typeface="Cambria Math"/>
                      </a:rPr>
                      <m:t>因而</m:t>
                    </m:r>
                    <m:r>
                      <a:rPr lang="zh-CN" altLang="en-US" b="0" i="1" smtClean="0">
                        <a:latin typeface="Cambria Math"/>
                      </a:rPr>
                      <m:t>把</m:t>
                    </m:r>
                    <m:r>
                      <a:rPr lang="zh-CN" altLang="en-US" i="1">
                        <a:latin typeface="Cambria Math"/>
                      </a:rPr>
                      <m:t>库仑</m:t>
                    </m:r>
                    <m:r>
                      <a:rPr lang="zh-CN" altLang="en-US" i="1" smtClean="0">
                        <a:latin typeface="Cambria Math"/>
                      </a:rPr>
                      <m:t>定律</m:t>
                    </m:r>
                    <m:r>
                      <a:rPr lang="zh-CN" altLang="en-US" b="0" i="1" smtClean="0">
                        <a:latin typeface="Cambria Math"/>
                      </a:rPr>
                      <m:t>的</m:t>
                    </m:r>
                    <m:r>
                      <a:rPr lang="en-US" altLang="zh-CN" b="0" i="1" smtClean="0">
                        <a:latin typeface="Cambria Math"/>
                      </a:rPr>
                      <m:t>𝑘</m:t>
                    </m:r>
                  </m:oMath>
                </a14:m>
                <a:r>
                  <a:rPr lang="zh-CN" altLang="en-US" dirty="0" smtClean="0"/>
                  <a:t>写作：</a:t>
                </a:r>
                <a:r>
                  <a:rPr lang="en-US" altLang="zh-CN" dirty="0" smtClean="0"/>
                  <a:t>	</a:t>
                </a:r>
                <a:endParaRPr lang="en-US" altLang="zh-CN" dirty="0"/>
              </a:p>
              <a:p>
                <a:pPr marL="0" indent="0">
                  <a:buNone/>
                </a:pPr>
                <a:endParaRPr lang="en-US" altLang="zh-CN" dirty="0" smtClean="0"/>
              </a:p>
              <a:p>
                <a:pPr marL="0" indent="0">
                  <a:buNone/>
                </a:pPr>
                <a:r>
                  <a:rPr lang="zh-CN" altLang="en-US" dirty="0" smtClean="0"/>
                  <a:t>这时相应的</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0</m:t>
                        </m:r>
                      </m:sub>
                    </m:sSub>
                  </m:oMath>
                </a14:m>
                <a:r>
                  <a:rPr lang="zh-CN" altLang="en-US" dirty="0" smtClean="0"/>
                  <a:t>值为：</a:t>
                </a: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叫做</a:t>
                </a:r>
                <a:r>
                  <a:rPr lang="zh-CN" altLang="en-US" b="1" dirty="0" smtClean="0">
                    <a:solidFill>
                      <a:srgbClr val="FF0000"/>
                    </a:solidFill>
                  </a:rPr>
                  <a:t>真空中的介电常数</a:t>
                </a:r>
                <a:r>
                  <a:rPr lang="zh-CN" altLang="en-US" dirty="0" smtClean="0"/>
                  <a:t>。</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00600"/>
              </a:xfrm>
              <a:blipFill rotWithShape="1">
                <a:blip r:embed="rId3"/>
                <a:stretch>
                  <a:fillRect l="-1667" t="-2032" r="-1200"/>
                </a:stretch>
              </a:blipFill>
            </p:spPr>
            <p:txBody>
              <a:bodyPr/>
              <a:lstStyle/>
              <a:p>
                <a:r>
                  <a:rPr lang="zh-CN" altLang="en-US">
                    <a:noFill/>
                  </a:rPr>
                  <a:t> </a:t>
                </a:r>
              </a:p>
            </p:txBody>
          </p:sp>
        </mc:Fallback>
      </mc:AlternateContent>
      <p:graphicFrame>
        <p:nvGraphicFramePr>
          <p:cNvPr id="5" name="对象 4"/>
          <p:cNvGraphicFramePr>
            <a:graphicFrameLocks/>
          </p:cNvGraphicFramePr>
          <p:nvPr>
            <p:extLst>
              <p:ext uri="{D42A27DB-BD31-4B8C-83A1-F6EECF244321}">
                <p14:modId xmlns:p14="http://schemas.microsoft.com/office/powerpoint/2010/main" val="349336382"/>
              </p:ext>
            </p:extLst>
          </p:nvPr>
        </p:nvGraphicFramePr>
        <p:xfrm>
          <a:off x="4356100" y="2276475"/>
          <a:ext cx="1600200" cy="1081088"/>
        </p:xfrm>
        <a:graphic>
          <a:graphicData uri="http://schemas.openxmlformats.org/presentationml/2006/ole">
            <mc:AlternateContent xmlns:mc="http://schemas.openxmlformats.org/markup-compatibility/2006">
              <mc:Choice xmlns:v="urn:schemas-microsoft-com:vml" Requires="v">
                <p:oleObj spid="_x0000_s7400" name="Equation" r:id="rId4" imgW="596880" imgH="431640" progId="Equation.DSMT4">
                  <p:embed/>
                </p:oleObj>
              </mc:Choice>
              <mc:Fallback>
                <p:oleObj name="Equation" r:id="rId4" imgW="596880" imgH="431640" progId="Equation.DSMT4">
                  <p:embed/>
                  <p:pic>
                    <p:nvPicPr>
                      <p:cNvPr id="0" name="Object 7"/>
                      <p:cNvPicPr>
                        <a:picLocks noChangeArrowheads="1"/>
                      </p:cNvPicPr>
                      <p:nvPr/>
                    </p:nvPicPr>
                    <p:blipFill>
                      <a:blip r:embed="rId5"/>
                      <a:srcRect/>
                      <a:stretch>
                        <a:fillRect/>
                      </a:stretch>
                    </p:blipFill>
                    <p:spPr bwMode="auto">
                      <a:xfrm>
                        <a:off x="4356100" y="2276475"/>
                        <a:ext cx="1600200" cy="1081088"/>
                      </a:xfrm>
                      <a:prstGeom prst="rect">
                        <a:avLst/>
                      </a:prstGeom>
                      <a:noFill/>
                      <a:ln>
                        <a:noFill/>
                      </a:ln>
                      <a:effectLst/>
                    </p:spPr>
                  </p:pic>
                </p:oleObj>
              </mc:Fallback>
            </mc:AlternateContent>
          </a:graphicData>
        </a:graphic>
      </p:graphicFrame>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3531401"/>
            <a:ext cx="3475037"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0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wipe(down)">
                                      <p:cBhvr>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036496" cy="1152128"/>
          </a:xfrm>
        </p:spPr>
        <p:txBody>
          <a:bodyPr>
            <a:noAutofit/>
          </a:bodyPr>
          <a:lstStyle/>
          <a:p>
            <a:r>
              <a:rPr lang="zh-CN" altLang="en-US" dirty="0"/>
              <a:t>三</a:t>
            </a:r>
            <a:r>
              <a:rPr lang="zh-CN" altLang="en-US" dirty="0" smtClean="0"/>
              <a:t>、静电力叠加原理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8964488" cy="5256584"/>
              </a:xfrm>
            </p:spPr>
            <p:txBody>
              <a:bodyPr>
                <a:noAutofit/>
              </a:bodyPr>
              <a:lstStyle/>
              <a:p>
                <a:pPr marL="0" indent="0">
                  <a:buNone/>
                </a:pPr>
                <a:r>
                  <a:rPr lang="en-US" altLang="zh-CN" dirty="0" smtClean="0">
                    <a:latin typeface="+mn-ea"/>
                  </a:rPr>
                  <a:t>  </a:t>
                </a:r>
                <a:r>
                  <a:rPr lang="zh-CN" altLang="en-US" dirty="0" smtClean="0">
                    <a:latin typeface="+mn-ea"/>
                  </a:rPr>
                  <a:t>对两个点电荷的作用，可以直接用库仑定律。对于三个以上的点电荷或电荷连续分布的带电体的受力要用到静电力叠加原理。分两种情况说明：</a:t>
                </a:r>
                <a:endParaRPr lang="en-US" altLang="zh-CN" dirty="0" smtClean="0">
                  <a:latin typeface="+mn-ea"/>
                </a:endParaRPr>
              </a:p>
              <a:p>
                <a:pPr marL="0" indent="0">
                  <a:buNone/>
                </a:pPr>
                <a:r>
                  <a:rPr lang="en-US" altLang="zh-CN" dirty="0" smtClean="0">
                    <a:latin typeface="+mn-ea"/>
                  </a:rPr>
                  <a:t>1 </a:t>
                </a:r>
                <a:r>
                  <a:rPr lang="zh-CN" altLang="en-US" dirty="0" smtClean="0">
                    <a:latin typeface="+mn-ea"/>
                  </a:rPr>
                  <a:t>、离散状态：</a:t>
                </a:r>
                <a:endParaRPr lang="en-US" altLang="zh-CN" dirty="0" smtClean="0">
                  <a:latin typeface="+mn-ea"/>
                </a:endParaRPr>
              </a:p>
              <a:p>
                <a:pPr marL="0" indent="0">
                  <a:buNone/>
                </a:pPr>
                <a:r>
                  <a:rPr lang="en-US" altLang="zh-CN" dirty="0">
                    <a:latin typeface="+mn-ea"/>
                  </a:rPr>
                  <a:t>	</a:t>
                </a:r>
                <a:r>
                  <a:rPr lang="zh-CN" altLang="en-US" dirty="0" smtClean="0">
                    <a:latin typeface="+mn-ea"/>
                  </a:rPr>
                  <a:t>当多个点电荷</a:t>
                </a:r>
                <a14:m>
                  <m:oMath xmlns:m="http://schemas.openxmlformats.org/officeDocument/2006/math">
                    <m:sSub>
                      <m:sSubPr>
                        <m:ctrlPr>
                          <a:rPr lang="en-US" altLang="zh-CN" i="1" smtClean="0">
                            <a:latin typeface="Cambria Math"/>
                          </a:rPr>
                        </m:ctrlPr>
                      </m:sSubPr>
                      <m:e>
                        <m:r>
                          <a:rPr lang="en-US" altLang="zh-CN" b="0" i="1" smtClean="0">
                            <a:latin typeface="Cambria Math"/>
                          </a:rPr>
                          <m:t>𝑞</m:t>
                        </m:r>
                      </m:e>
                      <m:sub>
                        <m:r>
                          <a:rPr lang="en-US" altLang="zh-CN" b="0" i="1" smtClean="0">
                            <a:latin typeface="Cambria Math"/>
                          </a:rPr>
                          <m:t>1</m:t>
                        </m:r>
                      </m:sub>
                    </m:sSub>
                  </m:oMath>
                </a14:m>
                <a:r>
                  <a:rPr lang="en-US" altLang="zh-CN" dirty="0" smtClean="0">
                    <a:latin typeface="+mn-ea"/>
                  </a:rPr>
                  <a:t>,</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𝑞</m:t>
                        </m:r>
                      </m:e>
                      <m:sub>
                        <m:r>
                          <a:rPr lang="en-US" altLang="zh-CN" b="0" i="1" dirty="0" smtClean="0">
                            <a:latin typeface="Cambria Math"/>
                          </a:rPr>
                          <m:t>2</m:t>
                        </m:r>
                      </m:sub>
                    </m:sSub>
                  </m:oMath>
                </a14:m>
                <a:r>
                  <a:rPr lang="en-US" altLang="zh-CN" dirty="0" smtClean="0">
                    <a:latin typeface="+mn-ea"/>
                  </a:rPr>
                  <a:t>,…</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𝑞</m:t>
                        </m:r>
                      </m:e>
                      <m:sub>
                        <m:r>
                          <a:rPr lang="en-US" altLang="zh-CN" b="0" i="1" dirty="0" smtClean="0">
                            <a:latin typeface="Cambria Math"/>
                          </a:rPr>
                          <m:t>𝑛</m:t>
                        </m:r>
                      </m:sub>
                    </m:sSub>
                  </m:oMath>
                </a14:m>
                <a:r>
                  <a:rPr lang="en-US" altLang="zh-CN" dirty="0" smtClean="0">
                    <a:latin typeface="+mn-ea"/>
                  </a:rPr>
                  <a:t>,</a:t>
                </a:r>
                <a:r>
                  <a:rPr lang="zh-CN" altLang="en-US" dirty="0" smtClean="0">
                    <a:latin typeface="+mn-ea"/>
                  </a:rPr>
                  <a:t>同时存在时，它施加于某个点电荷</a:t>
                </a:r>
                <a14:m>
                  <m:oMath xmlns:m="http://schemas.openxmlformats.org/officeDocument/2006/math">
                    <m:sSub>
                      <m:sSubPr>
                        <m:ctrlPr>
                          <a:rPr lang="en-US" altLang="zh-CN" i="1" smtClean="0">
                            <a:latin typeface="Cambria Math"/>
                          </a:rPr>
                        </m:ctrlPr>
                      </m:sSubPr>
                      <m:e>
                        <m:r>
                          <a:rPr lang="en-US" altLang="zh-CN" b="0" i="1" smtClean="0">
                            <a:latin typeface="Cambria Math"/>
                          </a:rPr>
                          <m:t>𝑞</m:t>
                        </m:r>
                      </m:e>
                      <m:sub>
                        <m:r>
                          <a:rPr lang="en-US" altLang="zh-CN" b="0" i="1" smtClean="0">
                            <a:latin typeface="Cambria Math"/>
                          </a:rPr>
                          <m:t>0</m:t>
                        </m:r>
                      </m:sub>
                    </m:sSub>
                  </m:oMath>
                </a14:m>
                <a:r>
                  <a:rPr lang="zh-CN" altLang="en-US" dirty="0" smtClean="0">
                    <a:latin typeface="+mn-ea"/>
                  </a:rPr>
                  <a:t>的静电力 </a:t>
                </a:r>
                <a14:m>
                  <m:oMath xmlns:m="http://schemas.openxmlformats.org/officeDocument/2006/math">
                    <m:acc>
                      <m:accPr>
                        <m:chr m:val="⃗"/>
                        <m:ctrlPr>
                          <a:rPr lang="zh-CN" altLang="en-US" i="1" smtClean="0">
                            <a:latin typeface="Cambria Math"/>
                          </a:rPr>
                        </m:ctrlPr>
                      </m:accPr>
                      <m:e>
                        <m:r>
                          <a:rPr lang="en-US" altLang="zh-CN" b="0" i="1" smtClean="0">
                            <a:latin typeface="Cambria Math"/>
                          </a:rPr>
                          <m:t>𝑓</m:t>
                        </m:r>
                      </m:e>
                    </m:acc>
                  </m:oMath>
                </a14:m>
                <a:r>
                  <a:rPr lang="zh-CN" altLang="en-US" dirty="0" smtClean="0">
                    <a:latin typeface="+mn-ea"/>
                  </a:rPr>
                  <a:t> 等于各点电荷单独存在时，施加于</a:t>
                </a:r>
                <a:r>
                  <a:rPr lang="zh-CN" altLang="en-US" dirty="0">
                    <a:latin typeface="+mn-ea"/>
                  </a:rPr>
                  <a:t>该</a:t>
                </a:r>
                <a:r>
                  <a:rPr lang="zh-CN" altLang="en-US" dirty="0" smtClean="0">
                    <a:latin typeface="+mn-ea"/>
                  </a:rPr>
                  <a:t>点电荷的静电力</a:t>
                </a:r>
                <a14:m>
                  <m:oMath xmlns:m="http://schemas.openxmlformats.org/officeDocument/2006/math">
                    <m:acc>
                      <m:accPr>
                        <m:chr m:val="⃗"/>
                        <m:ctrlPr>
                          <a:rPr lang="zh-CN" altLang="en-US" i="1" smtClean="0">
                            <a:latin typeface="Cambria Math"/>
                          </a:rPr>
                        </m:ctrlPr>
                      </m:accPr>
                      <m:e>
                        <m:sSub>
                          <m:sSubPr>
                            <m:ctrlPr>
                              <a:rPr lang="en-US" altLang="zh-CN" b="0" i="1" smtClean="0">
                                <a:latin typeface="Cambria Math"/>
                              </a:rPr>
                            </m:ctrlPr>
                          </m:sSubPr>
                          <m:e>
                            <m:r>
                              <a:rPr lang="en-US" altLang="zh-CN" b="0" i="1" smtClean="0">
                                <a:latin typeface="Cambria Math"/>
                              </a:rPr>
                              <m:t>𝑓</m:t>
                            </m:r>
                          </m:e>
                          <m:sub>
                            <m:r>
                              <a:rPr lang="en-US" altLang="zh-CN" b="0" i="1" smtClean="0">
                                <a:latin typeface="Cambria Math"/>
                              </a:rPr>
                              <m:t>𝑖</m:t>
                            </m:r>
                          </m:sub>
                        </m:sSub>
                      </m:e>
                    </m:acc>
                  </m:oMath>
                </a14:m>
                <a:r>
                  <a:rPr lang="zh-CN" altLang="en-US" dirty="0" smtClean="0">
                    <a:latin typeface="+mn-ea"/>
                  </a:rPr>
                  <a:t>的矢量和。即为</a:t>
                </a:r>
                <a:r>
                  <a:rPr lang="en-US" altLang="zh-CN" dirty="0" smtClean="0">
                    <a:latin typeface="+mn-ea"/>
                  </a:rPr>
                  <a:t>:</a:t>
                </a:r>
                <a:endParaRPr lang="zh-CN" altLang="en-US"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8964488" cy="5256584"/>
              </a:xfrm>
              <a:blipFill rotWithShape="1">
                <a:blip r:embed="rId3"/>
                <a:stretch>
                  <a:fillRect l="-1700" t="-1508" r="-6118"/>
                </a:stretch>
              </a:blipFill>
            </p:spPr>
            <p:txBody>
              <a:bodyPr/>
              <a:lstStyle/>
              <a:p>
                <a:r>
                  <a:rPr lang="zh-CN" altLang="en-US">
                    <a:noFill/>
                  </a:rPr>
                  <a:t> </a:t>
                </a:r>
              </a:p>
            </p:txBody>
          </p:sp>
        </mc:Fallback>
      </mc:AlternateContent>
      <p:graphicFrame>
        <p:nvGraphicFramePr>
          <p:cNvPr id="4" name="对象 3"/>
          <p:cNvGraphicFramePr>
            <a:graphicFrameLocks/>
          </p:cNvGraphicFramePr>
          <p:nvPr>
            <p:extLst>
              <p:ext uri="{D42A27DB-BD31-4B8C-83A1-F6EECF244321}">
                <p14:modId xmlns:p14="http://schemas.microsoft.com/office/powerpoint/2010/main" val="1705861606"/>
              </p:ext>
            </p:extLst>
          </p:nvPr>
        </p:nvGraphicFramePr>
        <p:xfrm>
          <a:off x="1457101" y="5187950"/>
          <a:ext cx="5491163" cy="1254125"/>
        </p:xfrm>
        <a:graphic>
          <a:graphicData uri="http://schemas.openxmlformats.org/presentationml/2006/ole">
            <mc:AlternateContent xmlns:mc="http://schemas.openxmlformats.org/markup-compatibility/2006">
              <mc:Choice xmlns:v="urn:schemas-microsoft-com:vml" Requires="v">
                <p:oleObj spid="_x0000_s26687" name="Equation" r:id="rId4" imgW="1460160" imgH="431640" progId="Equation.DSMT4">
                  <p:embed/>
                </p:oleObj>
              </mc:Choice>
              <mc:Fallback>
                <p:oleObj name="Equation" r:id="rId4" imgW="1460160" imgH="431640" progId="Equation.DSMT4">
                  <p:embed/>
                  <p:pic>
                    <p:nvPicPr>
                      <p:cNvPr id="0" name="对象 3"/>
                      <p:cNvPicPr>
                        <a:picLocks noChangeArrowheads="1"/>
                      </p:cNvPicPr>
                      <p:nvPr/>
                    </p:nvPicPr>
                    <p:blipFill>
                      <a:blip r:embed="rId5"/>
                      <a:srcRect/>
                      <a:stretch>
                        <a:fillRect/>
                      </a:stretch>
                    </p:blipFill>
                    <p:spPr bwMode="auto">
                      <a:xfrm>
                        <a:off x="1457101" y="5187950"/>
                        <a:ext cx="5491163" cy="12541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625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lnSpcReduction="10000"/>
              </a:bodyPr>
              <a:lstStyle/>
              <a:p>
                <a:pPr marL="0" indent="0">
                  <a:buNone/>
                </a:pPr>
                <a:r>
                  <a:rPr lang="en-US" altLang="zh-CN" sz="3600" dirty="0" smtClean="0"/>
                  <a:t>2</a:t>
                </a:r>
                <a:r>
                  <a:rPr lang="zh-CN" altLang="en-US" sz="3600" dirty="0" smtClean="0"/>
                  <a:t>、连续分布：</a:t>
                </a:r>
                <a:endParaRPr lang="en-US" altLang="zh-CN" sz="3600" dirty="0" smtClean="0"/>
              </a:p>
              <a:p>
                <a:pPr marL="0" indent="0">
                  <a:buNone/>
                </a:pPr>
                <a:r>
                  <a:rPr lang="en-US" altLang="zh-CN" dirty="0"/>
                  <a:t> </a:t>
                </a:r>
                <a:r>
                  <a:rPr lang="en-US" altLang="zh-CN" dirty="0" smtClean="0"/>
                  <a:t>   </a:t>
                </a:r>
                <a:r>
                  <a:rPr lang="zh-CN" altLang="en-US" dirty="0" smtClean="0"/>
                  <a:t>电荷</a:t>
                </a:r>
                <a:r>
                  <a:rPr lang="zh-CN" altLang="en-US" dirty="0"/>
                  <a:t>连续分布</a:t>
                </a:r>
                <a:r>
                  <a:rPr lang="zh-CN" altLang="en-US" dirty="0" smtClean="0"/>
                  <a:t>的带电体对点电荷</a:t>
                </a:r>
                <a14:m>
                  <m:oMath xmlns:m="http://schemas.openxmlformats.org/officeDocument/2006/math">
                    <m:sSub>
                      <m:sSubPr>
                        <m:ctrlPr>
                          <a:rPr lang="en-US" altLang="zh-CN" i="1" smtClean="0">
                            <a:latin typeface="Cambria Math"/>
                          </a:rPr>
                        </m:ctrlPr>
                      </m:sSubPr>
                      <m:e>
                        <m:r>
                          <a:rPr lang="en-US" altLang="zh-CN" b="0" i="1" smtClean="0">
                            <a:latin typeface="Cambria Math"/>
                          </a:rPr>
                          <m:t>𝑞</m:t>
                        </m:r>
                      </m:e>
                      <m:sub>
                        <m:r>
                          <a:rPr lang="en-US" altLang="zh-CN" b="0" i="1" smtClean="0">
                            <a:latin typeface="Cambria Math"/>
                          </a:rPr>
                          <m:t>0</m:t>
                        </m:r>
                      </m:sub>
                    </m:sSub>
                  </m:oMath>
                </a14:m>
                <a:r>
                  <a:rPr lang="zh-CN" altLang="en-US" dirty="0" smtClean="0"/>
                  <a:t>的作用力为</a:t>
                </a:r>
                <a:r>
                  <a:rPr lang="zh-CN" altLang="en-US" dirty="0"/>
                  <a:t>：</a:t>
                </a:r>
                <a14:m>
                  <m:oMath xmlns:m="http://schemas.openxmlformats.org/officeDocument/2006/math">
                    <m:acc>
                      <m:accPr>
                        <m:chr m:val="⃗"/>
                        <m:ctrlPr>
                          <a:rPr lang="zh-CN" altLang="en-US" i="1" smtClean="0">
                            <a:latin typeface="Cambria Math"/>
                          </a:rPr>
                        </m:ctrlPr>
                      </m:accPr>
                      <m:e>
                        <m:r>
                          <a:rPr lang="en-US" altLang="zh-CN" b="0" i="1" smtClean="0">
                            <a:latin typeface="Cambria Math"/>
                          </a:rPr>
                          <m:t>𝑓</m:t>
                        </m:r>
                      </m:e>
                    </m:acc>
                  </m:oMath>
                </a14:m>
                <a:r>
                  <a:rPr lang="en-US" altLang="zh-CN" dirty="0" smtClean="0"/>
                  <a:t>=</a:t>
                </a:r>
                <a14:m>
                  <m:oMath xmlns:m="http://schemas.openxmlformats.org/officeDocument/2006/math">
                    <m:nary>
                      <m:naryPr>
                        <m:limLoc m:val="undOvr"/>
                        <m:subHide m:val="on"/>
                        <m:supHide m:val="on"/>
                        <m:ctrlPr>
                          <a:rPr lang="en-US" altLang="zh-CN" i="1" dirty="0" smtClean="0">
                            <a:latin typeface="Cambria Math"/>
                          </a:rPr>
                        </m:ctrlPr>
                      </m:naryPr>
                      <m:sub/>
                      <m:sup/>
                      <m:e>
                        <m:r>
                          <a:rPr lang="en-US" altLang="zh-CN" b="0" i="1" dirty="0" smtClean="0">
                            <a:latin typeface="Cambria Math"/>
                          </a:rPr>
                          <m:t>𝑑</m:t>
                        </m:r>
                        <m:acc>
                          <m:accPr>
                            <m:chr m:val="⃗"/>
                            <m:ctrlPr>
                              <a:rPr lang="en-US" altLang="zh-CN" i="1" dirty="0" smtClean="0">
                                <a:latin typeface="Cambria Math"/>
                              </a:rPr>
                            </m:ctrlPr>
                          </m:accPr>
                          <m:e>
                            <m:r>
                              <a:rPr lang="en-US" altLang="zh-CN" b="0" i="1" dirty="0" smtClean="0">
                                <a:latin typeface="Cambria Math"/>
                              </a:rPr>
                              <m:t>𝑓</m:t>
                            </m:r>
                          </m:e>
                        </m:acc>
                      </m:e>
                    </m:nary>
                  </m:oMath>
                </a14:m>
                <a:r>
                  <a:rPr lang="en-US" altLang="zh-CN" dirty="0" smtClean="0"/>
                  <a:t> </a:t>
                </a:r>
                <a:r>
                  <a:rPr lang="zh-CN" altLang="en-US" dirty="0" smtClean="0"/>
                  <a:t>。</a:t>
                </a:r>
                <a:endParaRPr lang="en-US" altLang="zh-CN" dirty="0" smtClean="0"/>
              </a:p>
              <a:p>
                <a:pPr marL="0" indent="0">
                  <a:buNone/>
                </a:pPr>
                <a:r>
                  <a:rPr lang="en-US" altLang="zh-CN" dirty="0"/>
                  <a:t>	</a:t>
                </a:r>
                <a14:m>
                  <m:oMath xmlns:m="http://schemas.openxmlformats.org/officeDocument/2006/math">
                    <m:r>
                      <a:rPr lang="en-US" altLang="zh-CN" i="1" dirty="0">
                        <a:latin typeface="Cambria Math"/>
                      </a:rPr>
                      <m:t>𝑑</m:t>
                    </m:r>
                    <m:acc>
                      <m:accPr>
                        <m:chr m:val="⃗"/>
                        <m:ctrlPr>
                          <a:rPr lang="en-US" altLang="zh-CN" i="1" dirty="0">
                            <a:latin typeface="Cambria Math"/>
                          </a:rPr>
                        </m:ctrlPr>
                      </m:accPr>
                      <m:e>
                        <m:r>
                          <a:rPr lang="en-US" altLang="zh-CN" i="1" dirty="0">
                            <a:latin typeface="Cambria Math"/>
                          </a:rPr>
                          <m:t>𝑓</m:t>
                        </m:r>
                      </m:e>
                    </m:acc>
                  </m:oMath>
                </a14:m>
                <a:r>
                  <a:rPr lang="zh-CN" altLang="en-US" dirty="0" smtClean="0"/>
                  <a:t>是</a:t>
                </a:r>
                <a:r>
                  <a:rPr lang="zh-CN" altLang="en-US" dirty="0"/>
                  <a:t>电荷元</a:t>
                </a:r>
                <a:r>
                  <a:rPr lang="zh-CN" altLang="en-US" dirty="0" smtClean="0"/>
                  <a:t>𝒹𝑞</a:t>
                </a:r>
                <a:r>
                  <a:rPr lang="zh-CN" altLang="en-US" dirty="0"/>
                  <a:t>对</a:t>
                </a:r>
                <a:r>
                  <a:rPr lang="zh-CN" altLang="en-US" dirty="0" smtClean="0"/>
                  <a:t>点电荷</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oMath>
                </a14:m>
                <a:r>
                  <a:rPr lang="zh-CN" altLang="en-US" dirty="0" smtClean="0"/>
                  <a:t>的作用力：</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    可选取合适坐标系，把矢量积分转化成标量积分。例如：</a:t>
                </a:r>
                <a:endParaRPr lang="en-US" altLang="zh-CN" dirty="0"/>
              </a:p>
              <a:p>
                <a:pPr marL="0" indent="0">
                  <a:buNone/>
                </a:pPr>
                <a:r>
                  <a:rPr lang="en-US" altLang="zh-CN" dirty="0" smtClean="0"/>
                  <a:t>         </a:t>
                </a:r>
                <a14:m>
                  <m:oMath xmlns:m="http://schemas.openxmlformats.org/officeDocument/2006/math">
                    <m:sSub>
                      <m:sSubPr>
                        <m:ctrlPr>
                          <a:rPr lang="en-US" altLang="zh-CN" i="1" smtClean="0">
                            <a:latin typeface="Cambria Math"/>
                          </a:rPr>
                        </m:ctrlPr>
                      </m:sSubPr>
                      <m:e>
                        <m:r>
                          <a:rPr lang="en-US" altLang="zh-CN" b="0" i="1" smtClean="0">
                            <a:latin typeface="Cambria Math"/>
                          </a:rPr>
                          <m:t>𝑓</m:t>
                        </m:r>
                      </m:e>
                      <m:sub>
                        <m:r>
                          <a:rPr lang="en-US" altLang="zh-CN" b="0" i="1" smtClean="0">
                            <a:latin typeface="Cambria Math"/>
                          </a:rPr>
                          <m:t>𝑥</m:t>
                        </m:r>
                      </m:sub>
                    </m:sSub>
                  </m:oMath>
                </a14:m>
                <a:r>
                  <a:rPr lang="en-US" altLang="zh-CN" dirty="0" smtClean="0"/>
                  <a:t>=</a:t>
                </a:r>
                <a14:m>
                  <m:oMath xmlns:m="http://schemas.openxmlformats.org/officeDocument/2006/math">
                    <m:nary>
                      <m:naryPr>
                        <m:limLoc m:val="undOvr"/>
                        <m:subHide m:val="on"/>
                        <m:supHide m:val="on"/>
                        <m:ctrlPr>
                          <a:rPr lang="en-US" altLang="zh-CN" i="1" dirty="0" smtClean="0">
                            <a:latin typeface="Cambria Math"/>
                          </a:rPr>
                        </m:ctrlPr>
                      </m:naryPr>
                      <m:sub/>
                      <m:sup/>
                      <m:e>
                        <m:sSub>
                          <m:sSubPr>
                            <m:ctrlPr>
                              <a:rPr lang="en-US" altLang="zh-CN" i="1" dirty="0" smtClean="0">
                                <a:latin typeface="Cambria Math"/>
                              </a:rPr>
                            </m:ctrlPr>
                          </m:sSubPr>
                          <m:e>
                            <m:r>
                              <a:rPr lang="en-US" altLang="zh-CN" b="0" i="1" dirty="0" smtClean="0">
                                <a:latin typeface="Cambria Math"/>
                              </a:rPr>
                              <m:t>𝑑𝑓</m:t>
                            </m:r>
                          </m:e>
                          <m:sub>
                            <m:r>
                              <a:rPr lang="en-US" altLang="zh-CN" b="0" i="1" dirty="0" smtClean="0">
                                <a:latin typeface="Cambria Math"/>
                              </a:rPr>
                              <m:t>𝑥</m:t>
                            </m:r>
                          </m:sub>
                        </m:sSub>
                      </m:e>
                    </m:nary>
                    <m:r>
                      <a:rPr lang="zh-CN" altLang="en-US" b="0" i="1" dirty="0" smtClean="0">
                        <a:latin typeface="Cambria Math"/>
                      </a:rPr>
                      <m:t>，</m:t>
                    </m:r>
                    <m:sSub>
                      <m:sSubPr>
                        <m:ctrlPr>
                          <a:rPr lang="en-US" altLang="zh-CN" i="1">
                            <a:solidFill>
                              <a:prstClr val="black"/>
                            </a:solidFill>
                            <a:latin typeface="Cambria Math"/>
                          </a:rPr>
                        </m:ctrlPr>
                      </m:sSubPr>
                      <m:e>
                        <m:r>
                          <a:rPr lang="en-US" altLang="zh-CN" i="1">
                            <a:solidFill>
                              <a:prstClr val="black"/>
                            </a:solidFill>
                            <a:latin typeface="Cambria Math"/>
                          </a:rPr>
                          <m:t>𝑓</m:t>
                        </m:r>
                      </m:e>
                      <m:sub>
                        <m:r>
                          <a:rPr lang="en-US" altLang="zh-CN" b="0" i="1" smtClean="0">
                            <a:solidFill>
                              <a:prstClr val="black"/>
                            </a:solidFill>
                            <a:latin typeface="Cambria Math"/>
                          </a:rPr>
                          <m:t>𝑦</m:t>
                        </m:r>
                      </m:sub>
                    </m:sSub>
                  </m:oMath>
                </a14:m>
                <a:r>
                  <a:rPr lang="en-US" altLang="zh-CN" dirty="0">
                    <a:solidFill>
                      <a:prstClr val="black"/>
                    </a:solidFill>
                  </a:rPr>
                  <a:t>=</a:t>
                </a:r>
                <a14:m>
                  <m:oMath xmlns:m="http://schemas.openxmlformats.org/officeDocument/2006/math">
                    <m:nary>
                      <m:naryPr>
                        <m:limLoc m:val="undOvr"/>
                        <m:subHide m:val="on"/>
                        <m:supHide m:val="on"/>
                        <m:ctrlPr>
                          <a:rPr lang="en-US" altLang="zh-CN" i="1" dirty="0">
                            <a:solidFill>
                              <a:prstClr val="black"/>
                            </a:solidFill>
                            <a:latin typeface="Cambria Math"/>
                          </a:rPr>
                        </m:ctrlPr>
                      </m:naryPr>
                      <m:sub/>
                      <m:sup/>
                      <m:e>
                        <m:sSub>
                          <m:sSubPr>
                            <m:ctrlPr>
                              <a:rPr lang="en-US" altLang="zh-CN" i="1" dirty="0">
                                <a:solidFill>
                                  <a:prstClr val="black"/>
                                </a:solidFill>
                                <a:latin typeface="Cambria Math"/>
                              </a:rPr>
                            </m:ctrlPr>
                          </m:sSubPr>
                          <m:e>
                            <m:r>
                              <a:rPr lang="en-US" altLang="zh-CN" i="1" dirty="0">
                                <a:solidFill>
                                  <a:prstClr val="black"/>
                                </a:solidFill>
                                <a:latin typeface="Cambria Math"/>
                              </a:rPr>
                              <m:t>𝑑𝑓</m:t>
                            </m:r>
                          </m:e>
                          <m:sub>
                            <m:r>
                              <a:rPr lang="en-US" altLang="zh-CN" b="0" i="1" dirty="0" smtClean="0">
                                <a:solidFill>
                                  <a:prstClr val="black"/>
                                </a:solidFill>
                                <a:latin typeface="Cambria Math"/>
                              </a:rPr>
                              <m:t>𝑦</m:t>
                            </m:r>
                          </m:sub>
                        </m:sSub>
                        <m:r>
                          <a:rPr lang="zh-CN" altLang="en-US" b="0" i="1" dirty="0" smtClean="0">
                            <a:solidFill>
                              <a:prstClr val="black"/>
                            </a:solidFill>
                            <a:latin typeface="Cambria Math"/>
                          </a:rPr>
                          <m:t>，</m:t>
                        </m:r>
                      </m:e>
                    </m:nary>
                  </m:oMath>
                </a14:m>
                <a:r>
                  <a:rPr lang="en-US" altLang="zh-CN" dirty="0" smtClean="0"/>
                  <a:t> </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𝑓</m:t>
                        </m:r>
                      </m:e>
                      <m:sub>
                        <m:r>
                          <a:rPr lang="en-US" altLang="zh-CN" b="0" i="1" smtClean="0">
                            <a:solidFill>
                              <a:prstClr val="black"/>
                            </a:solidFill>
                            <a:latin typeface="Cambria Math"/>
                          </a:rPr>
                          <m:t>𝑧</m:t>
                        </m:r>
                      </m:sub>
                    </m:sSub>
                  </m:oMath>
                </a14:m>
                <a:r>
                  <a:rPr lang="en-US" altLang="zh-CN" dirty="0">
                    <a:solidFill>
                      <a:prstClr val="black"/>
                    </a:solidFill>
                  </a:rPr>
                  <a:t>=</a:t>
                </a:r>
                <a14:m>
                  <m:oMath xmlns:m="http://schemas.openxmlformats.org/officeDocument/2006/math">
                    <m:nary>
                      <m:naryPr>
                        <m:limLoc m:val="undOvr"/>
                        <m:subHide m:val="on"/>
                        <m:supHide m:val="on"/>
                        <m:ctrlPr>
                          <a:rPr lang="en-US" altLang="zh-CN" i="1" dirty="0">
                            <a:solidFill>
                              <a:prstClr val="black"/>
                            </a:solidFill>
                            <a:latin typeface="Cambria Math"/>
                          </a:rPr>
                        </m:ctrlPr>
                      </m:naryPr>
                      <m:sub/>
                      <m:sup/>
                      <m:e>
                        <m:sSub>
                          <m:sSubPr>
                            <m:ctrlPr>
                              <a:rPr lang="en-US" altLang="zh-CN" i="1" dirty="0">
                                <a:solidFill>
                                  <a:prstClr val="black"/>
                                </a:solidFill>
                                <a:latin typeface="Cambria Math"/>
                              </a:rPr>
                            </m:ctrlPr>
                          </m:sSubPr>
                          <m:e>
                            <m:r>
                              <a:rPr lang="en-US" altLang="zh-CN" i="1" dirty="0">
                                <a:solidFill>
                                  <a:prstClr val="black"/>
                                </a:solidFill>
                                <a:latin typeface="Cambria Math"/>
                              </a:rPr>
                              <m:t>𝑑𝑓</m:t>
                            </m:r>
                          </m:e>
                          <m:sub>
                            <m:r>
                              <a:rPr lang="en-US" altLang="zh-CN" b="0" i="1" dirty="0" smtClean="0">
                                <a:solidFill>
                                  <a:prstClr val="black"/>
                                </a:solidFill>
                                <a:latin typeface="Cambria Math"/>
                              </a:rPr>
                              <m:t>𝑧</m:t>
                            </m:r>
                          </m:sub>
                        </m:sSub>
                      </m:e>
                    </m:nary>
                    <m:r>
                      <a:rPr lang="en-US" altLang="zh-CN" b="0" i="0" dirty="0" smtClean="0">
                        <a:solidFill>
                          <a:prstClr val="black"/>
                        </a:solidFill>
                        <a:latin typeface="Cambria Math"/>
                      </a:rPr>
                      <m:t> </m:t>
                    </m:r>
                  </m:oMath>
                </a14:m>
                <a:r>
                  <a:rPr lang="en-US" altLang="zh-CN" dirty="0" smtClean="0"/>
                  <a:t> </a:t>
                </a:r>
                <a:r>
                  <a:rPr lang="zh-CN" altLang="en-US" dirty="0" smtClean="0"/>
                  <a:t>。</a:t>
                </a:r>
                <a:endParaRPr lang="en-US" altLang="zh-CN" dirty="0" smtClean="0"/>
              </a:p>
              <a:p>
                <a:pPr marL="0" indent="0">
                  <a:buNone/>
                </a:pPr>
                <a:r>
                  <a:rPr lang="zh-CN" altLang="en-US" dirty="0" smtClean="0"/>
                  <a:t>注意：叠加原理只适用于宏观环境。</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2227" t="-3030"/>
                </a:stretch>
              </a:blipFill>
            </p:spPr>
            <p:txBody>
              <a:bodyPr/>
              <a:lstStyle/>
              <a:p>
                <a:r>
                  <a:rPr lang="zh-CN" altLang="en-US">
                    <a:noFill/>
                  </a:rPr>
                  <a:t> </a:t>
                </a:r>
              </a:p>
            </p:txBody>
          </p:sp>
        </mc:Fallback>
      </mc:AlternateContent>
      <p:graphicFrame>
        <p:nvGraphicFramePr>
          <p:cNvPr id="2" name="对象 1"/>
          <p:cNvGraphicFramePr>
            <a:graphicFrameLocks/>
          </p:cNvGraphicFramePr>
          <p:nvPr>
            <p:extLst>
              <p:ext uri="{D42A27DB-BD31-4B8C-83A1-F6EECF244321}">
                <p14:modId xmlns:p14="http://schemas.microsoft.com/office/powerpoint/2010/main" val="2559383502"/>
              </p:ext>
            </p:extLst>
          </p:nvPr>
        </p:nvGraphicFramePr>
        <p:xfrm>
          <a:off x="2116138" y="2997200"/>
          <a:ext cx="3343275" cy="1144588"/>
        </p:xfrm>
        <a:graphic>
          <a:graphicData uri="http://schemas.openxmlformats.org/presentationml/2006/ole">
            <mc:AlternateContent xmlns:mc="http://schemas.openxmlformats.org/markup-compatibility/2006">
              <mc:Choice xmlns:v="urn:schemas-microsoft-com:vml" Requires="v">
                <p:oleObj spid="_x0000_s27708" name="Equation" r:id="rId4" imgW="888840" imgH="393480" progId="Equation.DSMT4">
                  <p:embed/>
                </p:oleObj>
              </mc:Choice>
              <mc:Fallback>
                <p:oleObj name="Equation" r:id="rId4" imgW="888840" imgH="393480" progId="Equation.DSMT4">
                  <p:embed/>
                  <p:pic>
                    <p:nvPicPr>
                      <p:cNvPr id="0" name="对象 3"/>
                      <p:cNvPicPr>
                        <a:picLocks noChangeArrowheads="1"/>
                      </p:cNvPicPr>
                      <p:nvPr/>
                    </p:nvPicPr>
                    <p:blipFill>
                      <a:blip r:embed="rId5"/>
                      <a:srcRect/>
                      <a:stretch>
                        <a:fillRect/>
                      </a:stretch>
                    </p:blipFill>
                    <p:spPr bwMode="auto">
                      <a:xfrm>
                        <a:off x="2116138" y="2997200"/>
                        <a:ext cx="3343275" cy="1144588"/>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1922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4664"/>
            <a:ext cx="9144000" cy="864096"/>
          </a:xfrm>
        </p:spPr>
        <p:txBody>
          <a:bodyPr>
            <a:normAutofit/>
          </a:bodyPr>
          <a:lstStyle/>
          <a:p>
            <a:r>
              <a:rPr lang="zh-CN" altLang="en-US" dirty="0" smtClean="0">
                <a:solidFill>
                  <a:prstClr val="black"/>
                </a:solidFill>
              </a:rPr>
              <a:t>四、解题方法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144000" cy="5517232"/>
              </a:xfrm>
            </p:spPr>
            <p:txBody>
              <a:bodyPr>
                <a:normAutofit/>
              </a:bodyPr>
              <a:lstStyle/>
              <a:p>
                <a:pPr marL="0" indent="0">
                  <a:buNone/>
                </a:pPr>
                <a:r>
                  <a:rPr lang="en-US" altLang="zh-CN" dirty="0" smtClean="0"/>
                  <a:t>	</a:t>
                </a:r>
                <a:r>
                  <a:rPr lang="zh-CN" altLang="en-US" dirty="0" smtClean="0"/>
                  <a:t>利用库仑定律解题时，应注意以下几点：</a:t>
                </a:r>
                <a:endParaRPr lang="en-US" altLang="zh-CN" dirty="0" smtClean="0"/>
              </a:p>
              <a:p>
                <a:pPr marL="620713" indent="-620713">
                  <a:buNone/>
                </a:pPr>
                <a:r>
                  <a:rPr lang="en-US" altLang="zh-CN" dirty="0" smtClean="0"/>
                  <a:t>1</a:t>
                </a:r>
                <a:r>
                  <a:rPr lang="zh-CN" altLang="en-US" dirty="0" smtClean="0"/>
                  <a:t>、真空中两个静止</a:t>
                </a:r>
                <a:r>
                  <a:rPr lang="zh-CN" altLang="en-US" dirty="0"/>
                  <a:t>点</a:t>
                </a:r>
                <a:r>
                  <a:rPr lang="zh-CN" altLang="en-US" dirty="0" smtClean="0"/>
                  <a:t>电荷的作用可直接用利用库仑定律。</a:t>
                </a:r>
                <a:endParaRPr lang="en-US" altLang="zh-CN" dirty="0" smtClean="0"/>
              </a:p>
              <a:p>
                <a:pPr marL="620713" indent="-620713">
                  <a:buNone/>
                </a:pPr>
                <a:r>
                  <a:rPr lang="en-US" altLang="zh-CN" dirty="0" smtClean="0"/>
                  <a:t>2</a:t>
                </a:r>
                <a:r>
                  <a:rPr lang="zh-CN" altLang="en-US" dirty="0" smtClean="0"/>
                  <a:t>、当</a:t>
                </a:r>
                <a:r>
                  <a:rPr lang="zh-CN" altLang="en-US" dirty="0"/>
                  <a:t>不是</a:t>
                </a:r>
                <a:r>
                  <a:rPr lang="zh-CN" altLang="en-US" dirty="0" smtClean="0"/>
                  <a:t>点电荷时，应先把连续分布的电荷分割成电荷元，把每个电荷元看作是点电荷。利用库仑定律及叠加原理求解。</a:t>
                </a:r>
                <a:endParaRPr lang="en-US" altLang="zh-CN" dirty="0" smtClean="0"/>
              </a:p>
              <a:p>
                <a:pPr marL="620713" indent="-620713">
                  <a:buNone/>
                </a:pPr>
                <a:r>
                  <a:rPr lang="en-US" altLang="zh-CN" dirty="0" smtClean="0"/>
                  <a:t>3</a:t>
                </a:r>
                <a:r>
                  <a:rPr lang="zh-CN" altLang="en-US" dirty="0" smtClean="0"/>
                  <a:t>、真空条件，</a:t>
                </a:r>
                <a14:m>
                  <m:oMath xmlns:m="http://schemas.openxmlformats.org/officeDocument/2006/math">
                    <m:sSub>
                      <m:sSubPr>
                        <m:ctrlPr>
                          <a:rPr lang="en-US" altLang="zh-CN" i="1" smtClean="0">
                            <a:latin typeface="Cambria Math"/>
                          </a:rPr>
                        </m:ctrlPr>
                      </m:sSubPr>
                      <m:e>
                        <m:r>
                          <a:rPr lang="zh-CN" altLang="en-US" i="1" smtClean="0">
                            <a:latin typeface="Cambria Math"/>
                          </a:rPr>
                          <m:t>𝜀</m:t>
                        </m:r>
                      </m:e>
                      <m:sub>
                        <m:r>
                          <a:rPr lang="en-US" altLang="zh-CN" b="0" i="1" smtClean="0">
                            <a:latin typeface="Cambria Math"/>
                          </a:rPr>
                          <m:t>0</m:t>
                        </m:r>
                      </m:sub>
                    </m:sSub>
                  </m:oMath>
                </a14:m>
                <a:r>
                  <a:rPr lang="zh-CN" altLang="en-US" dirty="0" smtClean="0"/>
                  <a:t>是真空中的介</a:t>
                </a:r>
                <a:r>
                  <a:rPr lang="zh-CN" altLang="en-US" dirty="0"/>
                  <a:t>电</a:t>
                </a:r>
                <a:r>
                  <a:rPr lang="zh-CN" altLang="en-US" dirty="0" smtClean="0"/>
                  <a:t>常数，如不是真空，</a:t>
                </a:r>
                <a14:m>
                  <m:oMath xmlns:m="http://schemas.openxmlformats.org/officeDocument/2006/math">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r>
                      <a:rPr lang="en-US" altLang="zh-CN" i="1" smtClean="0">
                        <a:solidFill>
                          <a:prstClr val="black"/>
                        </a:solidFill>
                        <a:latin typeface="Cambria Math"/>
                        <a:ea typeface="Cambria Math"/>
                      </a:rPr>
                      <m:t>→</m:t>
                    </m:r>
                    <m:r>
                      <a:rPr lang="zh-CN" altLang="en-US" i="1" smtClean="0">
                        <a:solidFill>
                          <a:prstClr val="black"/>
                        </a:solidFill>
                        <a:latin typeface="Cambria Math"/>
                        <a:ea typeface="Cambria Math"/>
                      </a:rPr>
                      <m:t>𝜀</m:t>
                    </m:r>
                    <m:r>
                      <a:rPr lang="en-US" altLang="zh-CN" b="0" i="1" smtClean="0">
                        <a:solidFill>
                          <a:prstClr val="black"/>
                        </a:solidFill>
                        <a:latin typeface="Cambria Math"/>
                        <a:ea typeface="Cambria Math"/>
                      </a:rPr>
                      <m:t> </m:t>
                    </m:r>
                  </m:oMath>
                </a14:m>
                <a:r>
                  <a:rPr lang="zh-CN" altLang="en-US" dirty="0" smtClean="0"/>
                  <a:t>。</a:t>
                </a:r>
                <a:endParaRPr lang="en-US" altLang="zh-CN" dirty="0" smtClean="0"/>
              </a:p>
              <a:p>
                <a:pPr marL="620713" indent="-620713">
                  <a:buNone/>
                </a:pPr>
                <a:r>
                  <a:rPr lang="en-US" altLang="zh-CN" dirty="0" smtClean="0"/>
                  <a:t>4</a:t>
                </a:r>
                <a:r>
                  <a:rPr lang="zh-CN" altLang="en-US" dirty="0" smtClean="0"/>
                  <a:t>、静止：如有运动，运动电荷会产生磁场，除了考虑静电力外，还应考虑磁场力。</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144000" cy="5517232"/>
              </a:xfrm>
              <a:blipFill rotWithShape="1">
                <a:blip r:embed="rId2"/>
                <a:stretch>
                  <a:fillRect l="-1667" t="-1989" b="-2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722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2"/>
              <p:cNvSpPr txBox="1">
                <a:spLocks/>
              </p:cNvSpPr>
              <p:nvPr/>
            </p:nvSpPr>
            <p:spPr>
              <a:xfrm>
                <a:off x="107504" y="836711"/>
                <a:ext cx="9036496" cy="5400601"/>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12800" dirty="0" smtClean="0"/>
                  <a:t>例</a:t>
                </a:r>
                <a:r>
                  <a:rPr lang="en-US" altLang="zh-CN" sz="12800" dirty="0" smtClean="0"/>
                  <a:t>1</a:t>
                </a:r>
                <a:r>
                  <a:rPr lang="zh-CN" altLang="en-US" sz="12800" dirty="0" smtClean="0"/>
                  <a:t>：</a:t>
                </a:r>
                <a:endParaRPr lang="en-US" altLang="zh-CN" sz="12800" dirty="0" smtClean="0"/>
              </a:p>
              <a:p>
                <a:pPr marL="0" indent="0">
                  <a:buFont typeface="Arial" pitchFamily="34" charset="0"/>
                  <a:buNone/>
                </a:pPr>
                <a:r>
                  <a:rPr lang="zh-CN" altLang="en-US" sz="12800" dirty="0" smtClean="0"/>
                  <a:t>均匀带电细棒弯成半圆环，半径为</a:t>
                </a:r>
                <a:r>
                  <a:rPr lang="en-US" altLang="zh-CN" sz="12800" dirty="0" smtClean="0"/>
                  <a:t>R</a:t>
                </a:r>
                <a:r>
                  <a:rPr lang="zh-CN" altLang="en-US" sz="12800" dirty="0" smtClean="0"/>
                  <a:t>。带电总量为</a:t>
                </a:r>
                <a:r>
                  <a:rPr lang="en-US" altLang="zh-CN" sz="12800" dirty="0" smtClean="0"/>
                  <a:t>Q</a:t>
                </a:r>
                <a:r>
                  <a:rPr lang="zh-CN" altLang="en-US" sz="12800" dirty="0" smtClean="0"/>
                  <a:t>，求圆心处点电荷</a:t>
                </a:r>
                <a14:m>
                  <m:oMath xmlns:m="http://schemas.openxmlformats.org/officeDocument/2006/math">
                    <m:sSub>
                      <m:sSubPr>
                        <m:ctrlPr>
                          <a:rPr lang="en-US" altLang="zh-CN" sz="12800" i="1" smtClean="0">
                            <a:latin typeface="Cambria Math"/>
                          </a:rPr>
                        </m:ctrlPr>
                      </m:sSubPr>
                      <m:e>
                        <m:r>
                          <a:rPr lang="en-US" altLang="zh-CN" sz="12800" i="1" smtClean="0">
                            <a:latin typeface="Cambria Math"/>
                          </a:rPr>
                          <m:t>𝑞</m:t>
                        </m:r>
                      </m:e>
                      <m:sub>
                        <m:r>
                          <a:rPr lang="en-US" altLang="zh-CN" sz="12800" i="1" smtClean="0">
                            <a:latin typeface="Cambria Math"/>
                          </a:rPr>
                          <m:t>0</m:t>
                        </m:r>
                      </m:sub>
                    </m:sSub>
                  </m:oMath>
                </a14:m>
                <a:r>
                  <a:rPr lang="zh-CN" altLang="en-US" sz="12800" dirty="0" smtClean="0"/>
                  <a:t>受半圆环的静电力。</a:t>
                </a:r>
                <a:endParaRPr lang="en-US" altLang="zh-CN" sz="12800" dirty="0" smtClean="0"/>
              </a:p>
              <a:p>
                <a:pPr marL="0" indent="0">
                  <a:buFont typeface="Arial" pitchFamily="34" charset="0"/>
                  <a:buNone/>
                </a:pPr>
                <a:r>
                  <a:rPr lang="zh-CN" altLang="en-US" sz="12800" dirty="0" smtClean="0"/>
                  <a:t>解：</a:t>
                </a:r>
                <a14:m>
                  <m:oMath xmlns:m="http://schemas.openxmlformats.org/officeDocument/2006/math">
                    <m:r>
                      <m:rPr>
                        <m:nor/>
                      </m:rPr>
                      <a:rPr lang="zh-CN" altLang="en-US" sz="12800" dirty="0"/>
                      <m:t>线密</m:t>
                    </m:r>
                    <m:r>
                      <a:rPr lang="zh-CN" altLang="en-US" sz="12800" i="1" dirty="0">
                        <a:latin typeface="Cambria Math"/>
                      </a:rPr>
                      <m:t>为</m:t>
                    </m:r>
                    <m:r>
                      <a:rPr lang="zh-CN" altLang="en-US" sz="12800" i="1" dirty="0">
                        <a:latin typeface="Cambria Math"/>
                      </a:rPr>
                      <m:t>𝜆</m:t>
                    </m:r>
                    <m:r>
                      <a:rPr lang="en-US" altLang="zh-CN" sz="12800" i="1" dirty="0">
                        <a:latin typeface="Cambria Math"/>
                      </a:rPr>
                      <m:t>=</m:t>
                    </m:r>
                    <m:f>
                      <m:fPr>
                        <m:ctrlPr>
                          <a:rPr lang="en-US" altLang="zh-CN" sz="12800" i="1" dirty="0">
                            <a:latin typeface="Cambria Math"/>
                          </a:rPr>
                        </m:ctrlPr>
                      </m:fPr>
                      <m:num>
                        <m:r>
                          <a:rPr lang="en-US" altLang="zh-CN" sz="12800" i="1" dirty="0">
                            <a:latin typeface="Cambria Math"/>
                          </a:rPr>
                          <m:t>𝑄</m:t>
                        </m:r>
                      </m:num>
                      <m:den>
                        <m:r>
                          <a:rPr lang="zh-CN" altLang="en-US" sz="12800" i="1" dirty="0">
                            <a:latin typeface="Cambria Math"/>
                          </a:rPr>
                          <m:t>𝜋</m:t>
                        </m:r>
                        <m:r>
                          <a:rPr lang="en-US" altLang="zh-CN" sz="12800" i="1" dirty="0">
                            <a:latin typeface="Cambria Math"/>
                          </a:rPr>
                          <m:t>𝑅</m:t>
                        </m:r>
                      </m:den>
                    </m:f>
                  </m:oMath>
                </a14:m>
                <a:endParaRPr lang="en-US" altLang="zh-CN" sz="12800" dirty="0" smtClean="0">
                  <a:latin typeface="Cambria Math"/>
                </a:endParaRPr>
              </a:p>
              <a:p>
                <a:pPr marL="0" indent="0">
                  <a:buNone/>
                </a:pPr>
                <a:r>
                  <a:rPr lang="zh-CN" altLang="en-US" sz="12800" i="1" dirty="0" smtClean="0">
                    <a:latin typeface="Cambria Math"/>
                  </a:rPr>
                  <a:t>        𝑑</a:t>
                </a:r>
                <a:r>
                  <a:rPr lang="en-US" altLang="zh-CN" sz="12800" i="1" dirty="0" smtClean="0">
                    <a:latin typeface="Cambria Math"/>
                  </a:rPr>
                  <a:t>q=</a:t>
                </a:r>
                <a:r>
                  <a:rPr lang="zh-CN" altLang="en-US" sz="12800" i="1" dirty="0">
                    <a:latin typeface="Cambria Math"/>
                  </a:rPr>
                  <a:t>𝜆𝑑𝑙</a:t>
                </a:r>
                <a:endParaRPr lang="en-US" altLang="zh-CN" sz="12800" i="1" dirty="0">
                  <a:latin typeface="Cambria Math"/>
                </a:endParaRPr>
              </a:p>
              <a:p>
                <a:pPr marL="0" indent="0">
                  <a:buNone/>
                </a:pPr>
                <a:r>
                  <a:rPr lang="zh-CN" altLang="en-US" sz="12800" i="1" dirty="0" smtClean="0">
                    <a:latin typeface="Cambria Math"/>
                  </a:rPr>
                  <a:t>        𝑑𝑙</a:t>
                </a:r>
                <a:r>
                  <a:rPr lang="en-US" altLang="zh-CN" sz="12800" i="1" dirty="0">
                    <a:latin typeface="Cambria Math"/>
                  </a:rPr>
                  <a:t>=</a:t>
                </a:r>
                <a:r>
                  <a:rPr lang="zh-CN" altLang="en-US" sz="12800" i="1" dirty="0" smtClean="0">
                    <a:latin typeface="Cambria Math"/>
                  </a:rPr>
                  <a:t>𝑅𝑑</a:t>
                </a:r>
                <a14:m>
                  <m:oMath xmlns:m="http://schemas.openxmlformats.org/officeDocument/2006/math">
                    <m:r>
                      <a:rPr lang="zh-CN" altLang="en-US" sz="9600" i="1">
                        <a:solidFill>
                          <a:prstClr val="black"/>
                        </a:solidFill>
                        <a:latin typeface="Cambria Math"/>
                        <a:ea typeface="Cambria Math"/>
                      </a:rPr>
                      <m:t>𝜃</m:t>
                    </m:r>
                  </m:oMath>
                </a14:m>
                <a:endParaRPr lang="en-US" altLang="zh-CN" sz="12800" dirty="0" smtClean="0"/>
              </a:p>
              <a:p>
                <a:pPr marL="0" lvl="0" indent="0">
                  <a:buNone/>
                </a:pPr>
                <a14:m>
                  <m:oMathPara xmlns:m="http://schemas.openxmlformats.org/officeDocument/2006/math">
                    <m:oMathParaPr>
                      <m:jc m:val="left"/>
                    </m:oMathParaPr>
                    <m:oMath xmlns:m="http://schemas.openxmlformats.org/officeDocument/2006/math">
                      <m:r>
                        <a:rPr lang="en-US" altLang="zh-CN" sz="12800" b="0" i="1" smtClean="0">
                          <a:solidFill>
                            <a:prstClr val="black"/>
                          </a:solidFill>
                          <a:latin typeface="Cambria Math"/>
                        </a:rPr>
                        <m:t>        </m:t>
                      </m:r>
                      <m:r>
                        <a:rPr lang="en-US" altLang="zh-CN" sz="12800" i="1">
                          <a:solidFill>
                            <a:prstClr val="black"/>
                          </a:solidFill>
                          <a:latin typeface="Cambria Math"/>
                        </a:rPr>
                        <m:t>𝑑</m:t>
                      </m:r>
                      <m:r>
                        <a:rPr lang="en-US" altLang="zh-CN" sz="12800" b="0" i="1" smtClean="0">
                          <a:solidFill>
                            <a:prstClr val="black"/>
                          </a:solidFill>
                          <a:latin typeface="Cambria Math"/>
                        </a:rPr>
                        <m:t>𝑓</m:t>
                      </m:r>
                      <m:r>
                        <a:rPr lang="en-US" altLang="zh-CN" sz="12800" i="1">
                          <a:solidFill>
                            <a:prstClr val="black"/>
                          </a:solidFill>
                          <a:latin typeface="Cambria Math"/>
                        </a:rPr>
                        <m:t>=</m:t>
                      </m:r>
                      <m:r>
                        <a:rPr lang="en-US" altLang="zh-CN" sz="12800" b="0" i="1" smtClean="0">
                          <a:solidFill>
                            <a:prstClr val="black"/>
                          </a:solidFill>
                          <a:latin typeface="Cambria Math"/>
                        </a:rPr>
                        <m:t>𝑘</m:t>
                      </m:r>
                      <m:f>
                        <m:fPr>
                          <m:ctrlPr>
                            <a:rPr lang="en-US" altLang="zh-CN" sz="12800" i="1">
                              <a:solidFill>
                                <a:prstClr val="black"/>
                              </a:solidFill>
                              <a:latin typeface="Cambria Math"/>
                            </a:rPr>
                          </m:ctrlPr>
                        </m:fPr>
                        <m:num>
                          <m:sSub>
                            <m:sSubPr>
                              <m:ctrlPr>
                                <a:rPr lang="en-US" altLang="zh-CN" sz="12800" i="1">
                                  <a:solidFill>
                                    <a:prstClr val="black"/>
                                  </a:solidFill>
                                  <a:latin typeface="Cambria Math"/>
                                </a:rPr>
                              </m:ctrlPr>
                            </m:sSubPr>
                            <m:e>
                              <m:r>
                                <a:rPr lang="en-US" altLang="zh-CN" sz="12800" i="1">
                                  <a:solidFill>
                                    <a:prstClr val="black"/>
                                  </a:solidFill>
                                  <a:latin typeface="Cambria Math"/>
                                </a:rPr>
                                <m:t>𝑞</m:t>
                              </m:r>
                            </m:e>
                            <m:sub>
                              <m:r>
                                <a:rPr lang="en-US" altLang="zh-CN" sz="12800" i="1">
                                  <a:solidFill>
                                    <a:prstClr val="black"/>
                                  </a:solidFill>
                                  <a:latin typeface="Cambria Math"/>
                                </a:rPr>
                                <m:t>0</m:t>
                              </m:r>
                            </m:sub>
                          </m:sSub>
                          <m:r>
                            <a:rPr lang="en-US" altLang="zh-CN" sz="12800" i="1">
                              <a:solidFill>
                                <a:prstClr val="black"/>
                              </a:solidFill>
                              <a:latin typeface="Cambria Math"/>
                            </a:rPr>
                            <m:t>𝑑</m:t>
                          </m:r>
                          <m:r>
                            <a:rPr lang="en-US" altLang="zh-CN" sz="12800" b="0" i="1" smtClean="0">
                              <a:solidFill>
                                <a:prstClr val="black"/>
                              </a:solidFill>
                              <a:latin typeface="Cambria Math"/>
                            </a:rPr>
                            <m:t>𝑞</m:t>
                          </m:r>
                        </m:num>
                        <m:den>
                          <m:sSup>
                            <m:sSupPr>
                              <m:ctrlPr>
                                <a:rPr lang="en-US" altLang="zh-CN" sz="12800" i="1">
                                  <a:solidFill>
                                    <a:prstClr val="black"/>
                                  </a:solidFill>
                                  <a:latin typeface="Cambria Math"/>
                                </a:rPr>
                              </m:ctrlPr>
                            </m:sSupPr>
                            <m:e>
                              <m:r>
                                <a:rPr lang="en-US" altLang="zh-CN" sz="12800" i="1">
                                  <a:solidFill>
                                    <a:prstClr val="black"/>
                                  </a:solidFill>
                                  <a:latin typeface="Cambria Math"/>
                                </a:rPr>
                                <m:t>𝑅</m:t>
                              </m:r>
                            </m:e>
                            <m:sup>
                              <m:r>
                                <a:rPr lang="en-US" altLang="zh-CN" sz="12800" i="1">
                                  <a:solidFill>
                                    <a:prstClr val="black"/>
                                  </a:solidFill>
                                  <a:latin typeface="Cambria Math"/>
                                </a:rPr>
                                <m:t>2</m:t>
                              </m:r>
                            </m:sup>
                          </m:sSup>
                        </m:den>
                      </m:f>
                    </m:oMath>
                  </m:oMathPara>
                </a14:m>
                <a:endParaRPr lang="en-US" altLang="zh-CN" sz="12800" i="1" dirty="0" smtClean="0">
                  <a:solidFill>
                    <a:prstClr val="black"/>
                  </a:solidFill>
                  <a:latin typeface="Cambria Math"/>
                </a:endParaRPr>
              </a:p>
              <a:p>
                <a:pPr marL="0" lvl="0" indent="0">
                  <a:buNone/>
                </a:pPr>
                <a14:m>
                  <m:oMath xmlns:m="http://schemas.openxmlformats.org/officeDocument/2006/math">
                    <m:r>
                      <a:rPr lang="en-US" altLang="zh-CN" sz="12800" b="0" i="0" smtClean="0">
                        <a:solidFill>
                          <a:prstClr val="black"/>
                        </a:solidFill>
                        <a:latin typeface="Cambria Math"/>
                      </a:rPr>
                      <m:t>       </m:t>
                    </m:r>
                    <m:r>
                      <a:rPr lang="en-US" altLang="zh-CN" sz="12800">
                        <a:solidFill>
                          <a:prstClr val="black"/>
                        </a:solidFill>
                        <a:latin typeface="Cambria Math"/>
                      </a:rPr>
                      <m:t>=</m:t>
                    </m:r>
                    <m:r>
                      <a:rPr lang="en-US" altLang="zh-CN" sz="12800" b="0" i="1" smtClean="0">
                        <a:solidFill>
                          <a:prstClr val="black"/>
                        </a:solidFill>
                        <a:latin typeface="Cambria Math"/>
                      </a:rPr>
                      <m:t>𝑘</m:t>
                    </m:r>
                    <m:f>
                      <m:fPr>
                        <m:ctrlPr>
                          <a:rPr lang="en-US" altLang="zh-CN" sz="12800" i="1">
                            <a:solidFill>
                              <a:prstClr val="black"/>
                            </a:solidFill>
                            <a:latin typeface="Cambria Math"/>
                          </a:rPr>
                        </m:ctrlPr>
                      </m:fPr>
                      <m:num>
                        <m:sSub>
                          <m:sSubPr>
                            <m:ctrlPr>
                              <a:rPr lang="en-US" altLang="zh-CN" sz="12800" i="1">
                                <a:solidFill>
                                  <a:prstClr val="black"/>
                                </a:solidFill>
                                <a:latin typeface="Cambria Math"/>
                              </a:rPr>
                            </m:ctrlPr>
                          </m:sSubPr>
                          <m:e>
                            <m:r>
                              <a:rPr lang="en-US" altLang="zh-CN" sz="12800" i="1">
                                <a:solidFill>
                                  <a:prstClr val="black"/>
                                </a:solidFill>
                                <a:latin typeface="Cambria Math"/>
                              </a:rPr>
                              <m:t>𝑞</m:t>
                            </m:r>
                          </m:e>
                          <m:sub>
                            <m:r>
                              <a:rPr lang="en-US" altLang="zh-CN" sz="12800" i="1">
                                <a:solidFill>
                                  <a:prstClr val="black"/>
                                </a:solidFill>
                                <a:latin typeface="Cambria Math"/>
                              </a:rPr>
                              <m:t>0</m:t>
                            </m:r>
                          </m:sub>
                        </m:sSub>
                        <m:r>
                          <m:rPr>
                            <m:nor/>
                          </m:rPr>
                          <a:rPr lang="zh-CN" altLang="en-US" sz="12800" i="1" dirty="0">
                            <a:solidFill>
                              <a:prstClr val="black"/>
                            </a:solidFill>
                            <a:latin typeface="Cambria Math"/>
                          </a:rPr>
                          <m:t>𝜆</m:t>
                        </m:r>
                        <m:r>
                          <a:rPr lang="en-US" altLang="zh-CN" sz="12800" i="1">
                            <a:solidFill>
                              <a:prstClr val="black"/>
                            </a:solidFill>
                            <a:latin typeface="Cambria Math"/>
                          </a:rPr>
                          <m:t>𝑅𝑑</m:t>
                        </m:r>
                        <m:r>
                          <a:rPr lang="zh-CN" altLang="en-US" sz="12800" i="1">
                            <a:solidFill>
                              <a:prstClr val="black"/>
                            </a:solidFill>
                            <a:latin typeface="Cambria Math"/>
                            <a:ea typeface="Cambria Math"/>
                          </a:rPr>
                          <m:t>𝜃</m:t>
                        </m:r>
                      </m:num>
                      <m:den>
                        <m:sSup>
                          <m:sSupPr>
                            <m:ctrlPr>
                              <a:rPr lang="en-US" altLang="zh-CN" sz="12800" i="1">
                                <a:solidFill>
                                  <a:prstClr val="black"/>
                                </a:solidFill>
                                <a:latin typeface="Cambria Math"/>
                              </a:rPr>
                            </m:ctrlPr>
                          </m:sSupPr>
                          <m:e>
                            <m:r>
                              <a:rPr lang="en-US" altLang="zh-CN" sz="12800" i="1">
                                <a:solidFill>
                                  <a:prstClr val="black"/>
                                </a:solidFill>
                                <a:latin typeface="Cambria Math"/>
                              </a:rPr>
                              <m:t>𝑅</m:t>
                            </m:r>
                          </m:e>
                          <m:sup>
                            <m:r>
                              <a:rPr lang="en-US" altLang="zh-CN" sz="12800" i="1">
                                <a:solidFill>
                                  <a:prstClr val="black"/>
                                </a:solidFill>
                                <a:latin typeface="Cambria Math"/>
                              </a:rPr>
                              <m:t>2</m:t>
                            </m:r>
                          </m:sup>
                        </m:sSup>
                      </m:den>
                    </m:f>
                    <m:r>
                      <a:rPr lang="en-US" altLang="zh-CN" sz="12800">
                        <a:solidFill>
                          <a:prstClr val="black"/>
                        </a:solidFill>
                        <a:latin typeface="Cambria Math"/>
                      </a:rPr>
                      <m:t>=</m:t>
                    </m:r>
                  </m:oMath>
                </a14:m>
                <a:r>
                  <a:rPr lang="en-US" altLang="zh-CN" sz="12800" dirty="0">
                    <a:solidFill>
                      <a:prstClr val="black"/>
                    </a:solidFill>
                  </a:rPr>
                  <a:t> </a:t>
                </a:r>
                <a14:m>
                  <m:oMath xmlns:m="http://schemas.openxmlformats.org/officeDocument/2006/math">
                    <m:r>
                      <a:rPr lang="en-US" altLang="zh-CN" sz="12800" i="1">
                        <a:solidFill>
                          <a:prstClr val="black"/>
                        </a:solidFill>
                        <a:latin typeface="Cambria Math"/>
                      </a:rPr>
                      <m:t>𝑘</m:t>
                    </m:r>
                    <m:f>
                      <m:fPr>
                        <m:ctrlPr>
                          <a:rPr lang="en-US" altLang="zh-CN" sz="12800" i="1">
                            <a:solidFill>
                              <a:prstClr val="black"/>
                            </a:solidFill>
                            <a:latin typeface="Cambria Math"/>
                          </a:rPr>
                        </m:ctrlPr>
                      </m:fPr>
                      <m:num>
                        <m:sSub>
                          <m:sSubPr>
                            <m:ctrlPr>
                              <a:rPr lang="en-US" altLang="zh-CN" sz="12800" i="1">
                                <a:solidFill>
                                  <a:prstClr val="black"/>
                                </a:solidFill>
                                <a:latin typeface="Cambria Math"/>
                              </a:rPr>
                            </m:ctrlPr>
                          </m:sSubPr>
                          <m:e>
                            <m:r>
                              <a:rPr lang="en-US" altLang="zh-CN" sz="12800" i="1">
                                <a:solidFill>
                                  <a:prstClr val="black"/>
                                </a:solidFill>
                                <a:latin typeface="Cambria Math"/>
                              </a:rPr>
                              <m:t>𝑞</m:t>
                            </m:r>
                          </m:e>
                          <m:sub>
                            <m:r>
                              <a:rPr lang="en-US" altLang="zh-CN" sz="12800" i="1">
                                <a:solidFill>
                                  <a:prstClr val="black"/>
                                </a:solidFill>
                                <a:latin typeface="Cambria Math"/>
                              </a:rPr>
                              <m:t>0</m:t>
                            </m:r>
                          </m:sub>
                        </m:sSub>
                        <m:r>
                          <a:rPr lang="en-US" altLang="zh-CN" sz="12800" i="1">
                            <a:solidFill>
                              <a:prstClr val="black"/>
                            </a:solidFill>
                            <a:latin typeface="Cambria Math"/>
                          </a:rPr>
                          <m:t>𝑄</m:t>
                        </m:r>
                      </m:num>
                      <m:den>
                        <m:sSup>
                          <m:sSupPr>
                            <m:ctrlPr>
                              <a:rPr lang="en-US" altLang="zh-CN" sz="12800" i="1">
                                <a:solidFill>
                                  <a:prstClr val="black"/>
                                </a:solidFill>
                                <a:latin typeface="Cambria Math"/>
                              </a:rPr>
                            </m:ctrlPr>
                          </m:sSupPr>
                          <m:e>
                            <m:r>
                              <a:rPr lang="zh-CN" altLang="en-US" sz="12800" i="1" dirty="0">
                                <a:solidFill>
                                  <a:prstClr val="black"/>
                                </a:solidFill>
                                <a:latin typeface="Cambria Math"/>
                              </a:rPr>
                              <m:t>𝜋</m:t>
                            </m:r>
                            <m:r>
                              <a:rPr lang="en-US" altLang="zh-CN" sz="12800" i="1">
                                <a:solidFill>
                                  <a:prstClr val="black"/>
                                </a:solidFill>
                                <a:latin typeface="Cambria Math"/>
                              </a:rPr>
                              <m:t>𝑅</m:t>
                            </m:r>
                          </m:e>
                          <m:sup>
                            <m:r>
                              <a:rPr lang="en-US" altLang="zh-CN" sz="12800" i="1">
                                <a:solidFill>
                                  <a:prstClr val="black"/>
                                </a:solidFill>
                                <a:latin typeface="Cambria Math"/>
                              </a:rPr>
                              <m:t>2</m:t>
                            </m:r>
                          </m:sup>
                        </m:sSup>
                      </m:den>
                    </m:f>
                  </m:oMath>
                </a14:m>
                <a:r>
                  <a:rPr lang="en-US" altLang="zh-CN" sz="12800" dirty="0">
                    <a:solidFill>
                      <a:prstClr val="black"/>
                    </a:solidFill>
                  </a:rPr>
                  <a:t> </a:t>
                </a:r>
                <a14:m>
                  <m:oMath xmlns:m="http://schemas.openxmlformats.org/officeDocument/2006/math">
                    <m:r>
                      <a:rPr lang="en-US" altLang="zh-CN" sz="12800" i="1">
                        <a:solidFill>
                          <a:prstClr val="black"/>
                        </a:solidFill>
                        <a:latin typeface="Cambria Math"/>
                      </a:rPr>
                      <m:t>𝑑</m:t>
                    </m:r>
                    <m:r>
                      <a:rPr lang="zh-CN" altLang="en-US" sz="12800" i="1">
                        <a:solidFill>
                          <a:prstClr val="black"/>
                        </a:solidFill>
                        <a:latin typeface="Cambria Math"/>
                        <a:ea typeface="Cambria Math"/>
                      </a:rPr>
                      <m:t>𝜃</m:t>
                    </m:r>
                  </m:oMath>
                </a14:m>
                <a:endParaRPr lang="en-US" altLang="zh-CN" sz="12800" dirty="0" smtClean="0"/>
              </a:p>
              <a:p>
                <a:pPr marL="0" lvl="0" indent="0">
                  <a:buNone/>
                </a:pPr>
                <a:endParaRPr lang="en-US" altLang="zh-CN" i="1" dirty="0">
                  <a:solidFill>
                    <a:prstClr val="black"/>
                  </a:solidFill>
                  <a:latin typeface="Cambria Math"/>
                </a:endParaRPr>
              </a:p>
            </p:txBody>
          </p:sp>
        </mc:Choice>
        <mc:Fallback xmlns="">
          <p:sp>
            <p:nvSpPr>
              <p:cNvPr id="2" name="内容占位符 2"/>
              <p:cNvSpPr txBox="1">
                <a:spLocks noRot="1" noChangeAspect="1" noMove="1" noResize="1" noEditPoints="1" noAdjustHandles="1" noChangeArrowheads="1" noChangeShapeType="1" noTextEdit="1"/>
              </p:cNvSpPr>
              <p:nvPr/>
            </p:nvSpPr>
            <p:spPr>
              <a:xfrm>
                <a:off x="107504" y="836711"/>
                <a:ext cx="9036496" cy="5400601"/>
              </a:xfrm>
              <a:prstGeom prst="rect">
                <a:avLst/>
              </a:prstGeom>
              <a:blipFill rotWithShape="1">
                <a:blip r:embed="rId2"/>
                <a:stretch>
                  <a:fillRect l="-1754" t="-3837" r="-810"/>
                </a:stretch>
              </a:blipFill>
            </p:spPr>
            <p:txBody>
              <a:bodyPr/>
              <a:lstStyle/>
              <a:p>
                <a:r>
                  <a:rPr lang="zh-CN" altLang="en-US">
                    <a:noFill/>
                  </a:rPr>
                  <a:t> </a:t>
                </a:r>
              </a:p>
            </p:txBody>
          </p:sp>
        </mc:Fallback>
      </mc:AlternateContent>
      <p:grpSp>
        <p:nvGrpSpPr>
          <p:cNvPr id="15" name="组合 14"/>
          <p:cNvGrpSpPr/>
          <p:nvPr/>
        </p:nvGrpSpPr>
        <p:grpSpPr>
          <a:xfrm>
            <a:off x="4644008" y="2348880"/>
            <a:ext cx="4243469" cy="3428887"/>
            <a:chOff x="4880356" y="2664409"/>
            <a:chExt cx="4243469" cy="3428887"/>
          </a:xfrm>
        </p:grpSpPr>
        <p:grpSp>
          <p:nvGrpSpPr>
            <p:cNvPr id="14" name="组合 13"/>
            <p:cNvGrpSpPr/>
            <p:nvPr/>
          </p:nvGrpSpPr>
          <p:grpSpPr>
            <a:xfrm>
              <a:off x="5508104" y="2799416"/>
              <a:ext cx="3456384" cy="3293879"/>
              <a:chOff x="971600" y="4209799"/>
              <a:chExt cx="2376264" cy="2340260"/>
            </a:xfrm>
          </p:grpSpPr>
          <p:sp>
            <p:nvSpPr>
              <p:cNvPr id="3" name="弧形 2"/>
              <p:cNvSpPr/>
              <p:nvPr/>
            </p:nvSpPr>
            <p:spPr>
              <a:xfrm>
                <a:off x="983630" y="4893875"/>
                <a:ext cx="1656184" cy="1656184"/>
              </a:xfrm>
              <a:prstGeom prst="arc">
                <a:avLst>
                  <a:gd name="adj1" fmla="val 11188953"/>
                  <a:gd name="adj2" fmla="val 2144709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cxnSp>
            <p:nvCxnSpPr>
              <p:cNvPr id="4" name="直接箭头连接符 3"/>
              <p:cNvCxnSpPr/>
              <p:nvPr/>
            </p:nvCxnSpPr>
            <p:spPr>
              <a:xfrm>
                <a:off x="971600" y="5658839"/>
                <a:ext cx="23762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 name="直接箭头连接符 4"/>
              <p:cNvCxnSpPr/>
              <p:nvPr/>
            </p:nvCxnSpPr>
            <p:spPr>
              <a:xfrm flipV="1">
                <a:off x="1793962" y="4209799"/>
                <a:ext cx="0" cy="15121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 name="直接箭头连接符 5"/>
              <p:cNvCxnSpPr/>
              <p:nvPr/>
            </p:nvCxnSpPr>
            <p:spPr>
              <a:xfrm flipH="1">
                <a:off x="1331640" y="5658839"/>
                <a:ext cx="46232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a:off x="1793962" y="5721967"/>
                <a:ext cx="0" cy="43204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直接箭头连接符 7"/>
              <p:cNvCxnSpPr/>
              <p:nvPr/>
            </p:nvCxnSpPr>
            <p:spPr>
              <a:xfrm flipH="1">
                <a:off x="1322338" y="5139677"/>
                <a:ext cx="1080120" cy="93610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flipH="1">
                <a:off x="1793962" y="5073895"/>
                <a:ext cx="545790" cy="584944"/>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flipH="1">
                <a:off x="1811722" y="5217911"/>
                <a:ext cx="672046" cy="440928"/>
              </a:xfrm>
              <a:prstGeom prst="line">
                <a:avLst/>
              </a:prstGeom>
            </p:spPr>
            <p:style>
              <a:lnRef idx="3">
                <a:schemeClr val="dk1"/>
              </a:lnRef>
              <a:fillRef idx="0">
                <a:schemeClr val="dk1"/>
              </a:fillRef>
              <a:effectRef idx="2">
                <a:schemeClr val="dk1"/>
              </a:effectRef>
              <a:fontRef idx="minor">
                <a:schemeClr val="tx1"/>
              </a:fontRef>
            </p:style>
          </p:cxnSp>
          <p:cxnSp>
            <p:nvCxnSpPr>
              <p:cNvPr id="11" name="曲线连接符 10"/>
              <p:cNvCxnSpPr/>
              <p:nvPr/>
            </p:nvCxnSpPr>
            <p:spPr>
              <a:xfrm rot="10800000">
                <a:off x="1961419" y="5242667"/>
                <a:ext cx="186326" cy="123700"/>
              </a:xfrm>
              <a:prstGeom prst="curvedConnector3">
                <a:avLst>
                  <a:gd name="adj1" fmla="val 5696"/>
                </a:avLst>
              </a:prstGeom>
              <a:ln>
                <a:tailEnd type="arrow"/>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p:cNvSpPr txBox="1"/>
                <p:nvPr/>
              </p:nvSpPr>
              <p:spPr>
                <a:xfrm>
                  <a:off x="4880356" y="2664409"/>
                  <a:ext cx="4243469" cy="3428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ea typeface="Cambria Math"/>
                          </a:rPr>
                          <m:t>𝑦</m:t>
                        </m:r>
                      </m:oMath>
                    </m:oMathPara>
                  </a14:m>
                  <a:endParaRPr lang="en-US" altLang="zh-CN" sz="2800" dirty="0" smtClean="0"/>
                </a:p>
                <a:p>
                  <a:endParaRPr lang="en-US" altLang="zh-CN" sz="2000" i="1" dirty="0" smtClean="0">
                    <a:solidFill>
                      <a:prstClr val="black"/>
                    </a:solidFill>
                    <a:latin typeface="Cambria Math"/>
                    <a:ea typeface="Cambria Math"/>
                  </a:endParaRPr>
                </a:p>
                <a:p>
                  <a:endParaRPr lang="en-US" altLang="zh-CN" sz="2800" i="1" dirty="0">
                    <a:solidFill>
                      <a:prstClr val="black"/>
                    </a:solidFill>
                    <a:latin typeface="Cambria Math"/>
                    <a:ea typeface="Cambria Math"/>
                  </a:endParaRPr>
                </a:p>
                <a:p>
                  <a:r>
                    <a:rPr lang="en-US" altLang="zh-CN" sz="2800" i="1" dirty="0" smtClean="0">
                      <a:solidFill>
                        <a:prstClr val="black"/>
                      </a:solidFill>
                      <a:latin typeface="Cambria Math"/>
                      <a:ea typeface="Cambria Math"/>
                    </a:rPr>
                    <a:t>    </a:t>
                  </a:r>
                  <a14:m>
                    <m:oMath xmlns:m="http://schemas.openxmlformats.org/officeDocument/2006/math">
                      <m:r>
                        <a:rPr lang="en-US" altLang="zh-CN" sz="2800" b="0" i="1" smtClean="0">
                          <a:solidFill>
                            <a:prstClr val="black"/>
                          </a:solidFill>
                          <a:latin typeface="Cambria Math"/>
                          <a:ea typeface="Cambria Math"/>
                        </a:rPr>
                        <m:t>                   </m:t>
                      </m:r>
                      <m:r>
                        <a:rPr lang="en-US" altLang="zh-CN" sz="2800" i="1">
                          <a:solidFill>
                            <a:prstClr val="black"/>
                          </a:solidFill>
                          <a:latin typeface="Cambria Math"/>
                          <a:ea typeface="Cambria Math"/>
                        </a:rPr>
                        <m:t>𝑑</m:t>
                      </m:r>
                      <m:r>
                        <a:rPr lang="zh-CN" altLang="en-US" sz="2800" i="1">
                          <a:solidFill>
                            <a:prstClr val="black"/>
                          </a:solidFill>
                          <a:latin typeface="Cambria Math"/>
                          <a:ea typeface="Cambria Math"/>
                        </a:rPr>
                        <m:t>𝜃</m:t>
                      </m:r>
                      <m:r>
                        <a:rPr lang="en-US" altLang="zh-CN" sz="2800" b="0" i="1" smtClean="0">
                          <a:solidFill>
                            <a:prstClr val="black"/>
                          </a:solidFill>
                          <a:latin typeface="Cambria Math"/>
                          <a:ea typeface="Cambria Math"/>
                        </a:rPr>
                        <m:t>      </m:t>
                      </m:r>
                      <m:r>
                        <a:rPr lang="en-US" altLang="zh-CN" sz="2800" i="1">
                          <a:solidFill>
                            <a:prstClr val="black"/>
                          </a:solidFill>
                          <a:latin typeface="Cambria Math"/>
                        </a:rPr>
                        <m:t>𝑑</m:t>
                      </m:r>
                      <m:r>
                        <a:rPr lang="en-US" altLang="zh-CN" sz="2800" i="1" smtClean="0">
                          <a:solidFill>
                            <a:prstClr val="black"/>
                          </a:solidFill>
                          <a:latin typeface="Cambria Math"/>
                        </a:rPr>
                        <m:t>𝑙</m:t>
                      </m:r>
                    </m:oMath>
                  </a14:m>
                  <a:endParaRPr lang="en-US" altLang="zh-CN" sz="2800" dirty="0" smtClean="0"/>
                </a:p>
                <a:p>
                  <a:pPr/>
                  <a14:m>
                    <m:oMathPara xmlns:m="http://schemas.openxmlformats.org/officeDocument/2006/math">
                      <m:oMathParaPr>
                        <m:jc m:val="centerGroup"/>
                      </m:oMathParaPr>
                      <m:oMath xmlns:m="http://schemas.openxmlformats.org/officeDocument/2006/math">
                        <m:r>
                          <a:rPr lang="en-US" altLang="zh-CN" sz="3400" i="1" smtClean="0">
                            <a:solidFill>
                              <a:prstClr val="black"/>
                            </a:solidFill>
                            <a:latin typeface="Cambria Math"/>
                          </a:rPr>
                          <m:t> </m:t>
                        </m:r>
                      </m:oMath>
                    </m:oMathPara>
                  </a14:m>
                  <a:endParaRPr lang="en-US" altLang="zh-CN" sz="34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altLang="zh-CN" sz="3200" b="0" i="1" smtClean="0">
                            <a:solidFill>
                              <a:prstClr val="black"/>
                            </a:solidFill>
                            <a:latin typeface="Cambria Math"/>
                            <a:ea typeface="Cambria Math"/>
                          </a:rPr>
                          <m:t> </m:t>
                        </m:r>
                        <m:sSub>
                          <m:sSubPr>
                            <m:ctrlPr>
                              <a:rPr lang="en-US" altLang="zh-CN" sz="3200" i="1">
                                <a:solidFill>
                                  <a:prstClr val="black"/>
                                </a:solidFill>
                                <a:latin typeface="Cambria Math"/>
                                <a:ea typeface="Cambria Math"/>
                              </a:rPr>
                            </m:ctrlPr>
                          </m:sSubPr>
                          <m:e>
                            <m:r>
                              <a:rPr lang="en-US" altLang="zh-CN" sz="3200" b="0" i="1" smtClean="0">
                                <a:solidFill>
                                  <a:prstClr val="black"/>
                                </a:solidFill>
                                <a:latin typeface="Cambria Math"/>
                                <a:ea typeface="Cambria Math"/>
                              </a:rPr>
                              <m:t>     </m:t>
                            </m:r>
                            <m:r>
                              <a:rPr lang="en-US" altLang="zh-CN" sz="3200" b="0" i="1" smtClean="0">
                                <a:solidFill>
                                  <a:prstClr val="black"/>
                                </a:solidFill>
                                <a:latin typeface="Cambria Math"/>
                                <a:ea typeface="Cambria Math"/>
                              </a:rPr>
                              <m:t>𝑑𝑓</m:t>
                            </m:r>
                          </m:e>
                          <m:sub>
                            <m:r>
                              <a:rPr lang="en-US" altLang="zh-CN" sz="3200" i="1">
                                <a:solidFill>
                                  <a:prstClr val="black"/>
                                </a:solidFill>
                                <a:latin typeface="Cambria Math"/>
                                <a:ea typeface="Cambria Math"/>
                              </a:rPr>
                              <m:t>𝑥</m:t>
                            </m:r>
                          </m:sub>
                        </m:sSub>
                        <m:r>
                          <a:rPr lang="en-US" altLang="zh-CN" sz="3200" b="0" i="1" smtClean="0">
                            <a:solidFill>
                              <a:prstClr val="black"/>
                            </a:solidFill>
                            <a:latin typeface="Cambria Math"/>
                            <a:ea typeface="Cambria Math"/>
                          </a:rPr>
                          <m:t>       </m:t>
                        </m:r>
                        <m:sSub>
                          <m:sSubPr>
                            <m:ctrlPr>
                              <a:rPr lang="en-US" altLang="zh-CN" sz="3200" b="0" i="1" smtClean="0">
                                <a:solidFill>
                                  <a:prstClr val="black"/>
                                </a:solidFill>
                                <a:latin typeface="Cambria Math"/>
                                <a:ea typeface="Cambria Math"/>
                              </a:rPr>
                            </m:ctrlPr>
                          </m:sSubPr>
                          <m:e>
                            <m:r>
                              <a:rPr lang="en-US" altLang="zh-CN" sz="3200" b="0" i="1" smtClean="0">
                                <a:solidFill>
                                  <a:prstClr val="black"/>
                                </a:solidFill>
                                <a:latin typeface="Cambria Math"/>
                                <a:ea typeface="Cambria Math"/>
                              </a:rPr>
                              <m:t>𝑞</m:t>
                            </m:r>
                          </m:e>
                          <m:sub>
                            <m:r>
                              <a:rPr lang="en-US" altLang="zh-CN" sz="3200" b="0" i="1" smtClean="0">
                                <a:solidFill>
                                  <a:prstClr val="black"/>
                                </a:solidFill>
                                <a:latin typeface="Cambria Math"/>
                                <a:ea typeface="Cambria Math"/>
                              </a:rPr>
                              <m:t>0</m:t>
                            </m:r>
                          </m:sub>
                        </m:sSub>
                        <m:r>
                          <a:rPr lang="en-US" altLang="zh-CN" sz="3200" b="0" i="1" smtClean="0">
                            <a:solidFill>
                              <a:prstClr val="black"/>
                            </a:solidFill>
                            <a:latin typeface="Cambria Math"/>
                            <a:ea typeface="Cambria Math"/>
                          </a:rPr>
                          <m:t>                 </m:t>
                        </m:r>
                        <m:r>
                          <a:rPr lang="en-US" altLang="zh-CN" sz="3200" b="0" i="1" smtClean="0">
                            <a:solidFill>
                              <a:prstClr val="black"/>
                            </a:solidFill>
                            <a:latin typeface="Cambria Math"/>
                            <a:ea typeface="Cambria Math"/>
                          </a:rPr>
                          <m:t>𝑥</m:t>
                        </m:r>
                      </m:oMath>
                    </m:oMathPara>
                  </a14:m>
                  <a:endParaRPr lang="en-US" altLang="zh-CN" sz="2800" dirty="0" smtClean="0"/>
                </a:p>
                <a:p>
                  <a:pPr>
                    <a:spcBef>
                      <a:spcPts val="1200"/>
                    </a:spcBef>
                  </a:pPr>
                  <a14:m>
                    <m:oMath xmlns:m="http://schemas.openxmlformats.org/officeDocument/2006/math">
                      <m:r>
                        <a:rPr lang="en-US" altLang="zh-CN" sz="3200" b="0" i="1" smtClean="0">
                          <a:solidFill>
                            <a:prstClr val="black"/>
                          </a:solidFill>
                          <a:latin typeface="Cambria Math"/>
                          <a:ea typeface="Cambria Math"/>
                        </a:rPr>
                        <m:t>        </m:t>
                      </m:r>
                      <m:r>
                        <a:rPr lang="en-US" altLang="zh-CN" sz="3200" i="1">
                          <a:solidFill>
                            <a:prstClr val="black"/>
                          </a:solidFill>
                          <a:latin typeface="Cambria Math"/>
                          <a:ea typeface="Cambria Math"/>
                        </a:rPr>
                        <m:t>𝑑</m:t>
                      </m:r>
                      <m:acc>
                        <m:accPr>
                          <m:chr m:val="⃗"/>
                          <m:ctrlPr>
                            <a:rPr lang="en-US" altLang="zh-CN" sz="3200" i="1" dirty="0">
                              <a:solidFill>
                                <a:prstClr val="black"/>
                              </a:solidFill>
                              <a:latin typeface="Cambria Math"/>
                              <a:ea typeface="Cambria Math"/>
                            </a:rPr>
                          </m:ctrlPr>
                        </m:accPr>
                        <m:e>
                          <m:r>
                            <a:rPr lang="en-US" altLang="zh-CN" sz="3200" i="1" dirty="0">
                              <a:solidFill>
                                <a:prstClr val="black"/>
                              </a:solidFill>
                              <a:latin typeface="Cambria Math"/>
                              <a:ea typeface="Cambria Math"/>
                            </a:rPr>
                            <m:t>𝑓</m:t>
                          </m:r>
                        </m:e>
                      </m:acc>
                    </m:oMath>
                  </a14:m>
                  <a:r>
                    <a:rPr lang="en-US" altLang="zh-CN" sz="3200" dirty="0">
                      <a:solidFill>
                        <a:prstClr val="black"/>
                      </a:solidFill>
                    </a:rPr>
                    <a:t> </a:t>
                  </a:r>
                  <a14:m>
                    <m:oMath xmlns:m="http://schemas.openxmlformats.org/officeDocument/2006/math">
                      <m:sSub>
                        <m:sSubPr>
                          <m:ctrlPr>
                            <a:rPr lang="en-US" altLang="zh-CN" sz="3200" i="1" dirty="0">
                              <a:solidFill>
                                <a:prstClr val="black"/>
                              </a:solidFill>
                              <a:latin typeface="Cambria Math"/>
                            </a:rPr>
                          </m:ctrlPr>
                        </m:sSubPr>
                        <m:e>
                          <m:r>
                            <a:rPr lang="en-US" altLang="zh-CN" sz="3200" b="0" i="1" dirty="0" smtClean="0">
                              <a:solidFill>
                                <a:prstClr val="black"/>
                              </a:solidFill>
                              <a:latin typeface="Cambria Math"/>
                            </a:rPr>
                            <m:t>  </m:t>
                          </m:r>
                          <m:r>
                            <a:rPr lang="en-US" altLang="zh-CN" sz="3200" b="0" i="1" dirty="0" smtClean="0">
                              <a:solidFill>
                                <a:prstClr val="black"/>
                              </a:solidFill>
                              <a:latin typeface="Cambria Math"/>
                            </a:rPr>
                            <m:t>𝑑𝑓</m:t>
                          </m:r>
                        </m:e>
                        <m:sub>
                          <m:r>
                            <a:rPr lang="en-US" altLang="zh-CN" sz="3200" i="1" dirty="0">
                              <a:solidFill>
                                <a:prstClr val="black"/>
                              </a:solidFill>
                              <a:latin typeface="Cambria Math"/>
                            </a:rPr>
                            <m:t>𝑦</m:t>
                          </m:r>
                        </m:sub>
                      </m:sSub>
                    </m:oMath>
                  </a14:m>
                  <a:endParaRPr lang="zh-CN" alt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880356" y="2664409"/>
                  <a:ext cx="4243469" cy="3428887"/>
                </a:xfrm>
                <a:prstGeom prst="rect">
                  <a:avLst/>
                </a:prstGeom>
                <a:blipFill rotWithShape="1">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541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down)">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down)">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00600"/>
              </a:xfrm>
            </p:spPr>
            <p:txBody>
              <a:bodyPr>
                <a:normAutofit/>
              </a:bodyPr>
              <a:lstStyle/>
              <a:p>
                <a:pPr marL="0" indent="0">
                  <a:buNone/>
                </a:pPr>
                <a:r>
                  <a:rPr lang="zh-CN" altLang="en-US" dirty="0"/>
                  <a:t>因圆环关于</a:t>
                </a:r>
                <a:r>
                  <a:rPr lang="en-US" altLang="zh-CN" dirty="0"/>
                  <a:t>y</a:t>
                </a:r>
                <a:r>
                  <a:rPr lang="zh-CN" altLang="en-US" dirty="0"/>
                  <a:t>轴对称，环心点电荷在对称轴</a:t>
                </a:r>
                <a:r>
                  <a:rPr lang="en-US" altLang="zh-CN" dirty="0"/>
                  <a:t>y</a:t>
                </a:r>
                <a:r>
                  <a:rPr lang="zh-CN" altLang="en-US" dirty="0"/>
                  <a:t>上，故</a:t>
                </a:r>
                <a14:m>
                  <m:oMath xmlns:m="http://schemas.openxmlformats.org/officeDocument/2006/math">
                    <m:acc>
                      <m:accPr>
                        <m:chr m:val="⃗"/>
                        <m:ctrlPr>
                          <a:rPr lang="zh-CN" altLang="en-US" i="1">
                            <a:latin typeface="Cambria Math"/>
                          </a:rPr>
                        </m:ctrlPr>
                      </m:accPr>
                      <m:e>
                        <m:r>
                          <a:rPr lang="en-US" altLang="zh-CN" i="1">
                            <a:latin typeface="Cambria Math"/>
                          </a:rPr>
                          <m:t>𝑓</m:t>
                        </m:r>
                      </m:e>
                    </m:acc>
                  </m:oMath>
                </a14:m>
                <a:r>
                  <a:rPr lang="zh-CN" altLang="en-US" dirty="0"/>
                  <a:t>沿</a:t>
                </a:r>
                <a:r>
                  <a:rPr lang="en-US" altLang="zh-CN" dirty="0"/>
                  <a:t>x</a:t>
                </a:r>
                <a:r>
                  <a:rPr lang="zh-CN" altLang="en-US" dirty="0"/>
                  <a:t>轴的分量为</a:t>
                </a:r>
                <a:r>
                  <a:rPr lang="en-US" altLang="zh-CN" dirty="0"/>
                  <a:t>0</a:t>
                </a:r>
                <a:r>
                  <a:rPr lang="zh-CN" altLang="en-US" dirty="0" smtClean="0"/>
                  <a:t>。</a:t>
                </a:r>
                <a:endParaRPr lang="en-US" altLang="zh-CN" dirty="0" smtClean="0"/>
              </a:p>
              <a:p>
                <a:pPr marL="0" indent="0">
                  <a:buNone/>
                </a:pPr>
                <a:endParaRPr lang="en-US" altLang="zh-CN"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𝑑</m:t>
                      </m:r>
                      <m:sSub>
                        <m:sSubPr>
                          <m:ctrlPr>
                            <a:rPr lang="en-US" altLang="zh-CN" b="0" i="1" smtClean="0">
                              <a:latin typeface="Cambria Math"/>
                            </a:rPr>
                          </m:ctrlPr>
                        </m:sSubPr>
                        <m:e>
                          <m:r>
                            <a:rPr lang="en-US" altLang="zh-CN" b="0" i="1" smtClean="0">
                              <a:latin typeface="Cambria Math"/>
                            </a:rPr>
                            <m:t>𝑓</m:t>
                          </m:r>
                        </m:e>
                        <m:sub>
                          <m:r>
                            <a:rPr lang="en-US" altLang="zh-CN" b="0" i="1" smtClean="0">
                              <a:latin typeface="Cambria Math"/>
                            </a:rPr>
                            <m:t>𝑦</m:t>
                          </m:r>
                        </m:sub>
                      </m:sSub>
                      <m:r>
                        <a:rPr lang="en-US" altLang="zh-CN" b="0" i="1" smtClean="0">
                          <a:latin typeface="Cambria Math"/>
                        </a:rPr>
                        <m:t>=−</m:t>
                      </m:r>
                      <m:r>
                        <a:rPr lang="en-US" altLang="zh-CN" b="0" i="1" smtClean="0">
                          <a:latin typeface="Cambria Math"/>
                        </a:rPr>
                        <m:t>𝑑𝑓𝑠𝑖𝑛</m:t>
                      </m:r>
                      <m:r>
                        <a:rPr lang="zh-CN" altLang="en-US" i="1">
                          <a:latin typeface="Cambria Math"/>
                        </a:rPr>
                        <m:t>𝜃</m:t>
                      </m:r>
                    </m:oMath>
                  </m:oMathPara>
                </a14:m>
                <a:endParaRPr lang="en-US" altLang="zh-CN" b="0"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𝑓</m:t>
                        </m:r>
                        <m:r>
                          <a:rPr lang="en-US" altLang="zh-CN" b="0" i="1" smtClean="0">
                            <a:latin typeface="Cambria Math"/>
                          </a:rPr>
                          <m:t>=</m:t>
                        </m:r>
                        <m:r>
                          <a:rPr lang="en-US" altLang="zh-CN" b="0" i="1" smtClean="0">
                            <a:latin typeface="Cambria Math"/>
                          </a:rPr>
                          <m:t>𝑓</m:t>
                        </m:r>
                      </m:e>
                      <m:sub>
                        <m:r>
                          <a:rPr lang="en-US" altLang="zh-CN" b="0" i="1" smtClean="0">
                            <a:latin typeface="Cambria Math"/>
                          </a:rPr>
                          <m:t>𝑦</m:t>
                        </m:r>
                      </m:sub>
                    </m:sSub>
                    <m:r>
                      <a:rPr lang="en-US" altLang="zh-CN" b="0" i="0" smtClean="0">
                        <a:latin typeface="Cambria Math"/>
                      </a:rPr>
                      <m:t>=</m:t>
                    </m:r>
                    <m:nary>
                      <m:naryPr>
                        <m:limLoc m:val="undOvr"/>
                        <m:subHide m:val="on"/>
                        <m:supHide m:val="on"/>
                        <m:ctrlPr>
                          <a:rPr lang="en-US" altLang="zh-CN" b="0" i="1" smtClean="0">
                            <a:latin typeface="Cambria Math"/>
                          </a:rPr>
                        </m:ctrlPr>
                      </m:naryPr>
                      <m:sub/>
                      <m:sup/>
                      <m:e>
                        <m:r>
                          <a:rPr lang="en-US" altLang="zh-CN" b="0" i="1" smtClean="0">
                            <a:latin typeface="Cambria Math"/>
                          </a:rPr>
                          <m:t>𝑑</m:t>
                        </m:r>
                        <m:sSub>
                          <m:sSubPr>
                            <m:ctrlPr>
                              <a:rPr lang="en-US" altLang="zh-CN" b="0" i="1" smtClean="0">
                                <a:latin typeface="Cambria Math"/>
                              </a:rPr>
                            </m:ctrlPr>
                          </m:sSubPr>
                          <m:e>
                            <m:r>
                              <a:rPr lang="en-US" altLang="zh-CN" b="0" i="1" smtClean="0">
                                <a:latin typeface="Cambria Math"/>
                              </a:rPr>
                              <m:t>𝑓</m:t>
                            </m:r>
                          </m:e>
                          <m:sub>
                            <m:r>
                              <a:rPr lang="en-US" altLang="zh-CN" b="0" i="1" smtClean="0">
                                <a:latin typeface="Cambria Math"/>
                              </a:rPr>
                              <m:t>𝑦</m:t>
                            </m:r>
                          </m:sub>
                        </m:sSub>
                        <m:r>
                          <a:rPr lang="en-US" altLang="zh-CN" b="0" i="1" smtClean="0">
                            <a:latin typeface="Cambria Math"/>
                          </a:rPr>
                          <m:t>=</m:t>
                        </m:r>
                      </m:e>
                    </m:nary>
                  </m:oMath>
                </a14:m>
                <a:r>
                  <a:rPr lang="en-US" altLang="zh-CN" dirty="0">
                    <a:solidFill>
                      <a:prstClr val="black"/>
                    </a:solidFill>
                  </a:rPr>
                  <a:t> </a:t>
                </a:r>
                <a14:m>
                  <m:oMath xmlns:m="http://schemas.openxmlformats.org/officeDocument/2006/math">
                    <m:r>
                      <a:rPr lang="en-US" altLang="zh-CN" b="0" i="0" smtClean="0">
                        <a:solidFill>
                          <a:prstClr val="black"/>
                        </a:solidFill>
                        <a:latin typeface="Cambria Math"/>
                      </a:rPr>
                      <m:t>−</m:t>
                    </m:r>
                    <m:r>
                      <a:rPr lang="en-US" altLang="zh-CN" b="0" i="1" smtClean="0">
                        <a:solidFill>
                          <a:prstClr val="black"/>
                        </a:solidFill>
                        <a:latin typeface="Cambria Math"/>
                      </a:rPr>
                      <m:t>𝑘</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r>
                          <a:rPr lang="en-US" altLang="zh-CN" i="1">
                            <a:solidFill>
                              <a:prstClr val="black"/>
                            </a:solidFill>
                            <a:latin typeface="Cambria Math"/>
                          </a:rPr>
                          <m:t>𝑄</m:t>
                        </m:r>
                      </m:num>
                      <m:den>
                        <m:sSup>
                          <m:sSupPr>
                            <m:ctrlPr>
                              <a:rPr lang="en-US" altLang="zh-CN" i="1">
                                <a:solidFill>
                                  <a:prstClr val="black"/>
                                </a:solidFill>
                                <a:latin typeface="Cambria Math"/>
                              </a:rPr>
                            </m:ctrlPr>
                          </m:sSupPr>
                          <m:e>
                            <m:r>
                              <a:rPr lang="zh-CN" altLang="en-US" i="1" dirty="0">
                                <a:solidFill>
                                  <a:prstClr val="black"/>
                                </a:solidFill>
                                <a:latin typeface="Cambria Math"/>
                              </a:rPr>
                              <m:t>𝜋</m:t>
                            </m:r>
                            <m:r>
                              <a:rPr lang="en-US" altLang="zh-CN" i="1">
                                <a:solidFill>
                                  <a:prstClr val="black"/>
                                </a:solidFill>
                                <a:latin typeface="Cambria Math"/>
                              </a:rPr>
                              <m:t>𝑅</m:t>
                            </m:r>
                          </m:e>
                          <m:sup>
                            <m:r>
                              <a:rPr lang="en-US" altLang="zh-CN" i="1">
                                <a:solidFill>
                                  <a:prstClr val="black"/>
                                </a:solidFill>
                                <a:latin typeface="Cambria Math"/>
                              </a:rPr>
                              <m:t>2</m:t>
                            </m:r>
                          </m:sup>
                        </m:sSup>
                      </m:den>
                    </m:f>
                    <m:nary>
                      <m:naryPr>
                        <m:ctrlPr>
                          <a:rPr lang="en-US" altLang="zh-CN" i="1" smtClean="0">
                            <a:solidFill>
                              <a:prstClr val="black"/>
                            </a:solidFill>
                            <a:latin typeface="Cambria Math"/>
                          </a:rPr>
                        </m:ctrlPr>
                      </m:naryPr>
                      <m:sub>
                        <m:r>
                          <m:rPr>
                            <m:brk m:alnAt="23"/>
                          </m:rPr>
                          <a:rPr lang="en-US" altLang="zh-CN" b="0" i="1" smtClean="0">
                            <a:solidFill>
                              <a:prstClr val="black"/>
                            </a:solidFill>
                            <a:latin typeface="Cambria Math"/>
                          </a:rPr>
                          <m:t>0</m:t>
                        </m:r>
                      </m:sub>
                      <m:sup>
                        <m:r>
                          <a:rPr lang="zh-CN" altLang="en-US" i="1" smtClean="0">
                            <a:solidFill>
                              <a:prstClr val="black"/>
                            </a:solidFill>
                            <a:latin typeface="Cambria Math"/>
                          </a:rPr>
                          <m:t>𝜋</m:t>
                        </m:r>
                      </m:sup>
                      <m:e>
                        <m:r>
                          <a:rPr lang="en-US" altLang="zh-CN" b="0" i="1" smtClean="0">
                            <a:solidFill>
                              <a:prstClr val="black"/>
                            </a:solidFill>
                            <a:latin typeface="Cambria Math"/>
                          </a:rPr>
                          <m:t>𝑠𝑖𝑛</m:t>
                        </m:r>
                        <m:r>
                          <a:rPr lang="zh-CN" altLang="en-US" i="1" smtClean="0">
                            <a:solidFill>
                              <a:prstClr val="black"/>
                            </a:solidFill>
                            <a:latin typeface="Cambria Math"/>
                          </a:rPr>
                          <m:t>𝜃</m:t>
                        </m:r>
                        <m:r>
                          <a:rPr lang="en-US" altLang="zh-CN" b="0" i="1" smtClean="0">
                            <a:solidFill>
                              <a:prstClr val="black"/>
                            </a:solidFill>
                            <a:latin typeface="Cambria Math"/>
                          </a:rPr>
                          <m:t>𝑑</m:t>
                        </m:r>
                        <m:r>
                          <a:rPr lang="zh-CN" altLang="en-US" b="0" i="1" smtClean="0">
                            <a:solidFill>
                              <a:prstClr val="black"/>
                            </a:solidFill>
                            <a:latin typeface="Cambria Math"/>
                          </a:rPr>
                          <m:t>𝜃</m:t>
                        </m:r>
                        <m:r>
                          <a:rPr lang="en-US" altLang="zh-CN" b="0" i="1" smtClean="0">
                            <a:solidFill>
                              <a:prstClr val="black"/>
                            </a:solidFill>
                            <a:latin typeface="Cambria Math"/>
                          </a:rPr>
                          <m:t>=−</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r>
                              <a:rPr lang="en-US" altLang="zh-CN" i="1">
                                <a:solidFill>
                                  <a:prstClr val="black"/>
                                </a:solidFill>
                                <a:latin typeface="Cambria Math"/>
                              </a:rPr>
                              <m:t>𝑄</m:t>
                            </m:r>
                          </m:num>
                          <m:den>
                            <m:sSup>
                              <m:sSupPr>
                                <m:ctrlPr>
                                  <a:rPr lang="en-US" altLang="zh-CN" i="1">
                                    <a:solidFill>
                                      <a:prstClr val="black"/>
                                    </a:solidFill>
                                    <a:latin typeface="Cambria Math"/>
                                  </a:rPr>
                                </m:ctrlPr>
                              </m:sSupPr>
                              <m:e>
                                <m:r>
                                  <a:rPr lang="en-US" altLang="zh-CN" b="0" i="1" smtClean="0">
                                    <a:solidFill>
                                      <a:prstClr val="black"/>
                                    </a:solidFill>
                                    <a:latin typeface="Cambria Math"/>
                                  </a:rPr>
                                  <m:t>2</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sSup>
                                  <m:sSupPr>
                                    <m:ctrlPr>
                                      <a:rPr lang="en-US" altLang="zh-CN" i="1">
                                        <a:solidFill>
                                          <a:prstClr val="black"/>
                                        </a:solidFill>
                                        <a:latin typeface="Cambria Math"/>
                                      </a:rPr>
                                    </m:ctrlPr>
                                  </m:sSupPr>
                                  <m:e>
                                    <m:r>
                                      <a:rPr lang="zh-CN" altLang="en-US" i="1" dirty="0">
                                        <a:solidFill>
                                          <a:prstClr val="black"/>
                                        </a:solidFill>
                                        <a:latin typeface="Cambria Math"/>
                                      </a:rPr>
                                      <m:t>𝜋</m:t>
                                    </m:r>
                                  </m:e>
                                  <m:sup>
                                    <m:r>
                                      <a:rPr lang="en-US" altLang="zh-CN" i="1">
                                        <a:solidFill>
                                          <a:prstClr val="black"/>
                                        </a:solidFill>
                                        <a:latin typeface="Cambria Math"/>
                                      </a:rPr>
                                      <m:t>2</m:t>
                                    </m:r>
                                  </m:sup>
                                </m:sSup>
                                <m:r>
                                  <a:rPr lang="en-US" altLang="zh-CN" i="1">
                                    <a:solidFill>
                                      <a:prstClr val="black"/>
                                    </a:solidFill>
                                    <a:latin typeface="Cambria Math"/>
                                  </a:rPr>
                                  <m:t>𝑅</m:t>
                                </m:r>
                              </m:e>
                              <m:sup>
                                <m:r>
                                  <a:rPr lang="en-US" altLang="zh-CN" i="1">
                                    <a:solidFill>
                                      <a:prstClr val="black"/>
                                    </a:solidFill>
                                    <a:latin typeface="Cambria Math"/>
                                  </a:rPr>
                                  <m:t>2</m:t>
                                </m:r>
                              </m:sup>
                            </m:sSup>
                          </m:den>
                        </m:f>
                      </m:e>
                    </m:nary>
                  </m:oMath>
                </a14:m>
                <a:endParaRPr lang="en-US" altLang="zh-CN" dirty="0" smtClean="0"/>
              </a:p>
              <a:p>
                <a:pPr marL="0" indent="0">
                  <a:buNone/>
                </a:pPr>
                <a:r>
                  <a:rPr lang="zh-CN" altLang="en-US" dirty="0" smtClean="0"/>
                  <a:t>所以，</a:t>
                </a:r>
                <a:r>
                  <a:rPr lang="zh-CN" altLang="en-US" dirty="0">
                    <a:solidFill>
                      <a:prstClr val="black"/>
                    </a:solidFill>
                  </a:rPr>
                  <a:t> </a:t>
                </a:r>
                <a14:m>
                  <m:oMath xmlns:m="http://schemas.openxmlformats.org/officeDocument/2006/math">
                    <m:acc>
                      <m:accPr>
                        <m:chr m:val="⃗"/>
                        <m:ctrlPr>
                          <a:rPr lang="zh-CN" altLang="en-US" i="1">
                            <a:solidFill>
                              <a:prstClr val="black"/>
                            </a:solidFill>
                            <a:latin typeface="Cambria Math"/>
                          </a:rPr>
                        </m:ctrlPr>
                      </m:accPr>
                      <m:e>
                        <m:r>
                          <a:rPr lang="en-US" altLang="zh-CN" b="0" i="1" smtClean="0">
                            <a:solidFill>
                              <a:prstClr val="black"/>
                            </a:solidFill>
                            <a:latin typeface="Cambria Math"/>
                          </a:rPr>
                          <m:t>𝑓</m:t>
                        </m:r>
                      </m:e>
                    </m:acc>
                    <m:r>
                      <a:rPr lang="en-US" altLang="zh-CN" b="0" i="1" smtClean="0">
                        <a:solidFill>
                          <a:prstClr val="black"/>
                        </a:solidFill>
                        <a:latin typeface="Cambria Math"/>
                      </a:rPr>
                      <m:t>=</m:t>
                    </m:r>
                    <m:r>
                      <a:rPr lang="en-US" altLang="zh-CN" i="1">
                        <a:solidFill>
                          <a:prstClr val="black"/>
                        </a:solidFill>
                        <a:latin typeface="Cambria Math"/>
                      </a:rPr>
                      <m:t>−</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r>
                          <a:rPr lang="en-US" altLang="zh-CN" i="1">
                            <a:solidFill>
                              <a:prstClr val="black"/>
                            </a:solidFill>
                            <a:latin typeface="Cambria Math"/>
                          </a:rPr>
                          <m:t>𝑄</m:t>
                        </m:r>
                      </m:num>
                      <m:den>
                        <m:sSup>
                          <m:sSupPr>
                            <m:ctrlPr>
                              <a:rPr lang="en-US" altLang="zh-CN" i="1">
                                <a:solidFill>
                                  <a:prstClr val="black"/>
                                </a:solidFill>
                                <a:latin typeface="Cambria Math"/>
                              </a:rPr>
                            </m:ctrlPr>
                          </m:sSupPr>
                          <m:e>
                            <m:r>
                              <a:rPr lang="en-US" altLang="zh-CN" i="1">
                                <a:solidFill>
                                  <a:prstClr val="black"/>
                                </a:solidFill>
                                <a:latin typeface="Cambria Math"/>
                              </a:rPr>
                              <m:t>2</m:t>
                            </m:r>
                            <m:sSub>
                              <m:sSubPr>
                                <m:ctrlPr>
                                  <a:rPr lang="en-US" altLang="zh-CN" i="1">
                                    <a:solidFill>
                                      <a:prstClr val="black"/>
                                    </a:solidFill>
                                    <a:latin typeface="Cambria Math"/>
                                  </a:rPr>
                                </m:ctrlPr>
                              </m:sSubPr>
                              <m:e>
                                <m:r>
                                  <a:rPr lang="zh-CN" altLang="en-US" i="1">
                                    <a:solidFill>
                                      <a:prstClr val="black"/>
                                    </a:solidFill>
                                    <a:latin typeface="Cambria Math"/>
                                  </a:rPr>
                                  <m:t>𝜀</m:t>
                                </m:r>
                              </m:e>
                              <m:sub>
                                <m:r>
                                  <a:rPr lang="en-US" altLang="zh-CN" i="1">
                                    <a:solidFill>
                                      <a:prstClr val="black"/>
                                    </a:solidFill>
                                    <a:latin typeface="Cambria Math"/>
                                  </a:rPr>
                                  <m:t>0</m:t>
                                </m:r>
                              </m:sub>
                            </m:sSub>
                            <m:sSup>
                              <m:sSupPr>
                                <m:ctrlPr>
                                  <a:rPr lang="en-US" altLang="zh-CN" i="1">
                                    <a:solidFill>
                                      <a:prstClr val="black"/>
                                    </a:solidFill>
                                    <a:latin typeface="Cambria Math"/>
                                  </a:rPr>
                                </m:ctrlPr>
                              </m:sSupPr>
                              <m:e>
                                <m:r>
                                  <a:rPr lang="zh-CN" altLang="en-US" i="1" dirty="0">
                                    <a:solidFill>
                                      <a:prstClr val="black"/>
                                    </a:solidFill>
                                    <a:latin typeface="Cambria Math"/>
                                  </a:rPr>
                                  <m:t>𝜋</m:t>
                                </m:r>
                              </m:e>
                              <m:sup>
                                <m:r>
                                  <a:rPr lang="en-US" altLang="zh-CN" i="1">
                                    <a:solidFill>
                                      <a:prstClr val="black"/>
                                    </a:solidFill>
                                    <a:latin typeface="Cambria Math"/>
                                  </a:rPr>
                                  <m:t>2</m:t>
                                </m:r>
                              </m:sup>
                            </m:sSup>
                            <m:r>
                              <a:rPr lang="en-US" altLang="zh-CN" i="1">
                                <a:solidFill>
                                  <a:prstClr val="black"/>
                                </a:solidFill>
                                <a:latin typeface="Cambria Math"/>
                              </a:rPr>
                              <m:t>𝑅</m:t>
                            </m:r>
                          </m:e>
                          <m:sup>
                            <m:r>
                              <a:rPr lang="en-US" altLang="zh-CN" i="1">
                                <a:solidFill>
                                  <a:prstClr val="black"/>
                                </a:solidFill>
                                <a:latin typeface="Cambria Math"/>
                              </a:rPr>
                              <m:t>2</m:t>
                            </m:r>
                          </m:sup>
                        </m:sSup>
                      </m:den>
                    </m:f>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𝑦</m:t>
                        </m:r>
                      </m:e>
                    </m:acc>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00600"/>
              </a:xfrm>
              <a:blipFill rotWithShape="1">
                <a:blip r:embed="rId2"/>
                <a:stretch>
                  <a:fillRect l="-1667" t="-2032" r="-1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036496" cy="1080120"/>
          </a:xfrm>
        </p:spPr>
        <p:txBody>
          <a:bodyPr>
            <a:normAutofit/>
          </a:bodyPr>
          <a:lstStyle/>
          <a:p>
            <a:r>
              <a:rPr lang="en-US" altLang="zh-CN" dirty="0"/>
              <a:t>§</a:t>
            </a:r>
            <a:r>
              <a:rPr lang="en-US" altLang="zh-CN" dirty="0" smtClean="0"/>
              <a:t>1.2 </a:t>
            </a:r>
            <a:r>
              <a:rPr lang="zh-CN" altLang="en-US" dirty="0" smtClean="0"/>
              <a:t>高斯定律</a:t>
            </a:r>
            <a:endParaRPr lang="zh-CN" altLang="en-US" dirty="0"/>
          </a:p>
        </p:txBody>
      </p:sp>
      <p:sp>
        <p:nvSpPr>
          <p:cNvPr id="3" name="内容占位符 2"/>
          <p:cNvSpPr>
            <a:spLocks noGrp="1"/>
          </p:cNvSpPr>
          <p:nvPr>
            <p:ph idx="1"/>
          </p:nvPr>
        </p:nvSpPr>
        <p:spPr>
          <a:xfrm>
            <a:off x="0" y="1268760"/>
            <a:ext cx="9144000" cy="5328592"/>
          </a:xfrm>
        </p:spPr>
        <p:txBody>
          <a:bodyPr/>
          <a:lstStyle/>
          <a:p>
            <a:pPr marL="0" indent="0">
              <a:buNone/>
            </a:pPr>
            <a:r>
              <a:rPr lang="en-US" altLang="zh-CN" dirty="0"/>
              <a:t> </a:t>
            </a:r>
            <a:r>
              <a:rPr lang="en-US" altLang="zh-CN" dirty="0" smtClean="0"/>
              <a:t>       </a:t>
            </a:r>
            <a:r>
              <a:rPr lang="zh-CN" altLang="en-US" dirty="0" smtClean="0"/>
              <a:t>高斯定理反映的是电场矢量通量与电荷之间的定量关系。当电荷分布具有某种对称关系时，利用此定理能够简便地求出电场的空间分布。</a:t>
            </a:r>
            <a:endParaRPr lang="zh-CN" altLang="en-US" dirty="0"/>
          </a:p>
        </p:txBody>
      </p:sp>
      <p:pic>
        <p:nvPicPr>
          <p:cNvPr id="8195" name="Picture 3" descr="C:\Users\ywx\Desktop\捕获.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261" y="2893963"/>
            <a:ext cx="310515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27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down)">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0"/>
            <a:ext cx="9036496" cy="1268760"/>
          </a:xfrm>
        </p:spPr>
        <p:txBody>
          <a:bodyPr>
            <a:normAutofit/>
          </a:bodyPr>
          <a:lstStyle/>
          <a:p>
            <a:r>
              <a:rPr lang="zh-CN" altLang="en-US" dirty="0">
                <a:solidFill>
                  <a:prstClr val="black"/>
                </a:solidFill>
              </a:rPr>
              <a:t>一、</a:t>
            </a:r>
            <a:r>
              <a:rPr lang="zh-CN" altLang="en-US" dirty="0" smtClean="0">
                <a:solidFill>
                  <a:prstClr val="black"/>
                </a:solidFill>
              </a:rPr>
              <a:t>电</a:t>
            </a:r>
            <a:r>
              <a:rPr lang="zh-CN" altLang="en-US" dirty="0">
                <a:solidFill>
                  <a:prstClr val="black"/>
                </a:solidFill>
              </a:rPr>
              <a:t>场</a:t>
            </a:r>
            <a:r>
              <a:rPr lang="zh-CN" altLang="en-US" dirty="0" smtClean="0">
                <a:solidFill>
                  <a:prstClr val="black"/>
                </a:solidFill>
              </a:rPr>
              <a:t>概念</a:t>
            </a:r>
            <a:endParaRPr lang="zh-CN" altLang="en-US" dirty="0"/>
          </a:p>
        </p:txBody>
      </p:sp>
      <p:sp>
        <p:nvSpPr>
          <p:cNvPr id="3" name="内容占位符 2"/>
          <p:cNvSpPr>
            <a:spLocks noGrp="1"/>
          </p:cNvSpPr>
          <p:nvPr>
            <p:ph idx="1"/>
          </p:nvPr>
        </p:nvSpPr>
        <p:spPr>
          <a:xfrm>
            <a:off x="0" y="692696"/>
            <a:ext cx="9144000" cy="6048672"/>
          </a:xfrm>
        </p:spPr>
        <p:txBody>
          <a:bodyPr>
            <a:normAutofit/>
          </a:bodyPr>
          <a:lstStyle/>
          <a:p>
            <a:pPr marL="0" indent="0">
              <a:buNone/>
            </a:pPr>
            <a:r>
              <a:rPr lang="en-US" altLang="zh-CN" sz="3600" dirty="0"/>
              <a:t>1</a:t>
            </a:r>
            <a:r>
              <a:rPr lang="zh-CN" altLang="en-US" sz="3600" dirty="0"/>
              <a:t>、什么是电场</a:t>
            </a:r>
            <a:endParaRPr lang="en-US" altLang="zh-CN" sz="3600" dirty="0"/>
          </a:p>
          <a:p>
            <a:pPr marL="0" indent="0">
              <a:buNone/>
            </a:pPr>
            <a:r>
              <a:rPr lang="zh-CN" altLang="en-US" dirty="0" smtClean="0"/>
              <a:t>      现代</a:t>
            </a:r>
            <a:r>
              <a:rPr lang="zh-CN" altLang="en-US" dirty="0"/>
              <a:t>实验与实践证明，</a:t>
            </a:r>
            <a:r>
              <a:rPr lang="zh-CN" altLang="en-US" dirty="0" smtClean="0"/>
              <a:t>电场是</a:t>
            </a:r>
            <a:r>
              <a:rPr lang="zh-CN" altLang="en-US" dirty="0"/>
              <a:t>一种物质（只不过不是由原子、分子等组成</a:t>
            </a:r>
            <a:r>
              <a:rPr lang="zh-CN" altLang="en-US" dirty="0" smtClean="0"/>
              <a:t>），具有</a:t>
            </a:r>
            <a:r>
              <a:rPr lang="zh-CN" altLang="en-US" dirty="0"/>
              <a:t>能量、动量等属性，并且可以脱离电荷而存在，是物质的一种形态。</a:t>
            </a:r>
          </a:p>
          <a:p>
            <a:pPr marL="0" indent="0">
              <a:buNone/>
            </a:pPr>
            <a:r>
              <a:rPr lang="en-US" altLang="zh-CN" dirty="0" smtClean="0"/>
              <a:t>      </a:t>
            </a:r>
            <a:r>
              <a:rPr lang="zh-CN" altLang="en-US" dirty="0" smtClean="0"/>
              <a:t>若空间某一区域内各点，具有对其它静止电荷施加作用力的属性，就说该区域内存在电场。</a:t>
            </a:r>
            <a:endParaRPr lang="en-US" altLang="zh-CN" dirty="0" smtClean="0"/>
          </a:p>
          <a:p>
            <a:pPr marL="0" indent="0">
              <a:buNone/>
            </a:pPr>
            <a:r>
              <a:rPr lang="en-US" altLang="zh-CN" dirty="0"/>
              <a:t> </a:t>
            </a:r>
            <a:r>
              <a:rPr lang="en-US" altLang="zh-CN" dirty="0" smtClean="0"/>
              <a:t>     </a:t>
            </a:r>
            <a:r>
              <a:rPr lang="zh-CN" altLang="en-US" dirty="0" smtClean="0"/>
              <a:t>静止电荷会在其周围激发电场；静止电荷受到的作用力仅与该电荷所在位置的电场有关。</a:t>
            </a:r>
            <a:endParaRPr lang="en-US" altLang="zh-CN" dirty="0" smtClean="0"/>
          </a:p>
          <a:p>
            <a:pPr marL="0" indent="0">
              <a:buNone/>
            </a:pPr>
            <a:r>
              <a:rPr lang="en-US" altLang="zh-CN" dirty="0"/>
              <a:t> </a:t>
            </a:r>
            <a:r>
              <a:rPr lang="en-US" altLang="zh-CN" dirty="0" smtClean="0"/>
              <a:t>     </a:t>
            </a:r>
            <a:r>
              <a:rPr lang="zh-CN" altLang="en-US" b="1" dirty="0" smtClean="0">
                <a:solidFill>
                  <a:srgbClr val="FF0000"/>
                </a:solidFill>
              </a:rPr>
              <a:t>电场的基本属性就是对处于其中电荷具有力的作用。</a:t>
            </a:r>
            <a:endParaRPr lang="zh-CN" altLang="en-US" b="1" dirty="0">
              <a:solidFill>
                <a:srgbClr val="FF0000"/>
              </a:solidFill>
            </a:endParaRPr>
          </a:p>
        </p:txBody>
      </p:sp>
    </p:spTree>
    <p:extLst>
      <p:ext uri="{BB962C8B-B14F-4D97-AF65-F5344CB8AC3E}">
        <p14:creationId xmlns:p14="http://schemas.microsoft.com/office/powerpoint/2010/main" val="5138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20688"/>
            <a:ext cx="9144000" cy="6120680"/>
          </a:xfrm>
        </p:spPr>
        <p:txBody>
          <a:bodyPr>
            <a:normAutofit/>
          </a:bodyPr>
          <a:lstStyle/>
          <a:p>
            <a:pPr marL="0" indent="0">
              <a:buNone/>
            </a:pPr>
            <a:r>
              <a:rPr lang="en-US" altLang="zh-CN" sz="3600" dirty="0" smtClean="0"/>
              <a:t>2</a:t>
            </a:r>
            <a:r>
              <a:rPr lang="zh-CN" altLang="en-US" sz="3600" dirty="0" smtClean="0"/>
              <a:t>、电场强度矢量</a:t>
            </a:r>
            <a:endParaRPr lang="en-US" altLang="zh-CN" sz="3600" dirty="0" smtClean="0"/>
          </a:p>
          <a:p>
            <a:pPr marL="0" indent="0">
              <a:buNone/>
            </a:pPr>
            <a:r>
              <a:rPr lang="en-US" altLang="zh-CN" dirty="0"/>
              <a:t> </a:t>
            </a:r>
            <a:r>
              <a:rPr lang="en-US" altLang="zh-CN" dirty="0" smtClean="0"/>
              <a:t>     </a:t>
            </a:r>
            <a:r>
              <a:rPr lang="zh-CN" altLang="en-US" dirty="0" smtClean="0"/>
              <a:t>静电力是通过电场相互作用的。</a:t>
            </a:r>
            <a:endParaRPr lang="en-US" altLang="zh-CN" dirty="0" smtClean="0"/>
          </a:p>
          <a:p>
            <a:pPr marL="0" indent="0">
              <a:buNone/>
            </a:pPr>
            <a:r>
              <a:rPr lang="en-US" altLang="zh-CN" dirty="0"/>
              <a:t> </a:t>
            </a:r>
            <a:r>
              <a:rPr lang="en-US" altLang="zh-CN" dirty="0" smtClean="0"/>
              <a:t>     </a:t>
            </a:r>
            <a:r>
              <a:rPr lang="zh-CN" altLang="en-US" dirty="0" smtClean="0"/>
              <a:t>静止电荷可以在周围激发电场，同样，任何带电体都会在其周围激发电场。产生电场的带电体称作</a:t>
            </a:r>
            <a:r>
              <a:rPr lang="zh-CN" altLang="en-US" b="1" dirty="0" smtClean="0">
                <a:solidFill>
                  <a:srgbClr val="C00000"/>
                </a:solidFill>
              </a:rPr>
              <a:t>场源</a:t>
            </a:r>
            <a:r>
              <a:rPr lang="zh-CN" altLang="en-US" dirty="0" smtClean="0"/>
              <a:t>，其所在位置叫做</a:t>
            </a:r>
            <a:r>
              <a:rPr lang="zh-CN" altLang="en-US" b="1" dirty="0" smtClean="0">
                <a:solidFill>
                  <a:srgbClr val="C00000"/>
                </a:solidFill>
              </a:rPr>
              <a:t>场源位置</a:t>
            </a:r>
            <a:r>
              <a:rPr lang="zh-CN" altLang="en-US" dirty="0" smtClean="0"/>
              <a:t>。</a:t>
            </a:r>
            <a:endParaRPr lang="en-US" altLang="zh-CN" dirty="0" smtClean="0"/>
          </a:p>
          <a:p>
            <a:pPr marL="0" indent="0">
              <a:buNone/>
            </a:pPr>
            <a:r>
              <a:rPr lang="zh-CN" altLang="en-US" dirty="0" smtClean="0"/>
              <a:t>      电场所在空间中其它各点称为</a:t>
            </a:r>
            <a:r>
              <a:rPr lang="zh-CN" altLang="en-US" b="1" dirty="0" smtClean="0">
                <a:solidFill>
                  <a:srgbClr val="C00000"/>
                </a:solidFill>
              </a:rPr>
              <a:t>场点</a:t>
            </a:r>
            <a:r>
              <a:rPr lang="zh-CN" altLang="en-US" dirty="0" smtClean="0"/>
              <a:t>，当场源为点电荷时，场源位置称为</a:t>
            </a:r>
            <a:r>
              <a:rPr lang="zh-CN" altLang="en-US" b="1" dirty="0" smtClean="0">
                <a:solidFill>
                  <a:srgbClr val="C00000"/>
                </a:solidFill>
              </a:rPr>
              <a:t>源点</a:t>
            </a:r>
            <a:r>
              <a:rPr lang="zh-CN" altLang="en-US" dirty="0" smtClean="0"/>
              <a:t>。场源产生的电场是由场源本身的</a:t>
            </a:r>
            <a:r>
              <a:rPr lang="zh-CN" altLang="en-US" dirty="0"/>
              <a:t>特性</a:t>
            </a:r>
            <a:r>
              <a:rPr lang="zh-CN" altLang="en-US" dirty="0" smtClean="0"/>
              <a:t>决定的，与其它电荷无关。</a:t>
            </a:r>
            <a:endParaRPr lang="en-US" altLang="zh-CN" dirty="0" smtClean="0"/>
          </a:p>
        </p:txBody>
      </p:sp>
    </p:spTree>
    <p:extLst>
      <p:ext uri="{BB962C8B-B14F-4D97-AF65-F5344CB8AC3E}">
        <p14:creationId xmlns:p14="http://schemas.microsoft.com/office/powerpoint/2010/main" val="143372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340768"/>
            <a:ext cx="9036496" cy="5328592"/>
          </a:xfrm>
        </p:spPr>
        <p:txBody>
          <a:bodyPr>
            <a:normAutofit lnSpcReduction="10000"/>
          </a:bodyPr>
          <a:lstStyle/>
          <a:p>
            <a:pPr marL="0" indent="0">
              <a:buNone/>
            </a:pPr>
            <a:r>
              <a:rPr lang="en-US" altLang="zh-CN" dirty="0" smtClean="0"/>
              <a:t>	</a:t>
            </a:r>
            <a:r>
              <a:rPr lang="zh-CN" altLang="en-US" dirty="0" smtClean="0"/>
              <a:t>如何来定量地描述电场是下面要解决的问题。我们知道，电场的一个重要性质是它对电荷可以产生作用力。那么我在电场中，放入一个试验电荷，通过对它的受力特性分析，就可了解该点电场的特性。</a:t>
            </a:r>
            <a:endParaRPr lang="en-US" altLang="zh-CN" dirty="0" smtClean="0"/>
          </a:p>
          <a:p>
            <a:pPr marL="0" indent="0">
              <a:buNone/>
            </a:pPr>
            <a:r>
              <a:rPr lang="zh-CN" altLang="en-US" b="1" dirty="0" smtClean="0">
                <a:solidFill>
                  <a:srgbClr val="C00000"/>
                </a:solidFill>
              </a:rPr>
              <a:t>试验电荷</a:t>
            </a:r>
            <a:r>
              <a:rPr lang="zh-CN" altLang="en-US" dirty="0" smtClean="0"/>
              <a:t>：电量足够少，不致于</a:t>
            </a:r>
            <a:endParaRPr lang="en-US" altLang="zh-CN" dirty="0" smtClean="0"/>
          </a:p>
          <a:p>
            <a:pPr marL="0" indent="0">
              <a:buNone/>
            </a:pPr>
            <a:r>
              <a:rPr lang="zh-CN" altLang="en-US" dirty="0" smtClean="0"/>
              <a:t>影响场源的电荷分布（静电感</a:t>
            </a:r>
            <a:endParaRPr lang="en-US" altLang="zh-CN" dirty="0" smtClean="0"/>
          </a:p>
          <a:p>
            <a:pPr marL="0" indent="0">
              <a:buNone/>
            </a:pPr>
            <a:r>
              <a:rPr lang="zh-CN" altLang="en-US" dirty="0" smtClean="0"/>
              <a:t>应）。线度足够小，最好是点电</a:t>
            </a:r>
            <a:endParaRPr lang="en-US" altLang="zh-CN" dirty="0" smtClean="0"/>
          </a:p>
          <a:p>
            <a:pPr marL="0" indent="0">
              <a:buNone/>
            </a:pPr>
            <a:r>
              <a:rPr lang="zh-CN" altLang="en-US" dirty="0" smtClean="0"/>
              <a:t>荷，这样才能精确反应出电场逐</a:t>
            </a:r>
            <a:endParaRPr lang="en-US" altLang="zh-CN" dirty="0" smtClean="0"/>
          </a:p>
          <a:p>
            <a:pPr marL="0" indent="0">
              <a:buNone/>
            </a:pPr>
            <a:r>
              <a:rPr lang="zh-CN" altLang="en-US" dirty="0" smtClean="0"/>
              <a:t>点的性质。</a:t>
            </a:r>
            <a:endParaRPr lang="en-US" altLang="zh-CN" dirty="0" smtClean="0"/>
          </a:p>
        </p:txBody>
      </p:sp>
      <p:sp>
        <p:nvSpPr>
          <p:cNvPr id="5" name="矩形 4"/>
          <p:cNvSpPr/>
          <p:nvPr/>
        </p:nvSpPr>
        <p:spPr>
          <a:xfrm>
            <a:off x="6084168" y="3356992"/>
            <a:ext cx="2664296" cy="2448272"/>
          </a:xfrm>
          <a:prstGeom prst="rect">
            <a:avLst/>
          </a:prstGeom>
          <a:pattFill prst="divo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57"/>
          <p:cNvSpPr>
            <a:spLocks noChangeArrowheads="1"/>
          </p:cNvSpPr>
          <p:nvPr/>
        </p:nvSpPr>
        <p:spPr bwMode="auto">
          <a:xfrm>
            <a:off x="6646530" y="4221088"/>
            <a:ext cx="1453862" cy="1008112"/>
          </a:xfrm>
          <a:prstGeom prst="ellipse">
            <a:avLst/>
          </a:prstGeom>
          <a:gradFill rotWithShape="0">
            <a:gsLst>
              <a:gs pos="0">
                <a:srgbClr val="FF6600"/>
              </a:gs>
              <a:gs pos="100000">
                <a:srgbClr val="FF6600">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rgbClr val="FF6600"/>
                </a:solidFill>
                <a:prstDash val="lg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solidFill>
                <a:effectLst/>
                <a:uLnTx/>
                <a:uFillTx/>
              </a:rPr>
              <a:t>带电体</a:t>
            </a:r>
          </a:p>
        </p:txBody>
      </p:sp>
      <p:sp>
        <p:nvSpPr>
          <p:cNvPr id="7" name="椭圆 6"/>
          <p:cNvSpPr/>
          <p:nvPr/>
        </p:nvSpPr>
        <p:spPr>
          <a:xfrm>
            <a:off x="7910657" y="3789040"/>
            <a:ext cx="45719"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91685446"/>
              </p:ext>
            </p:extLst>
          </p:nvPr>
        </p:nvGraphicFramePr>
        <p:xfrm>
          <a:off x="7908925" y="3502025"/>
          <a:ext cx="468313" cy="647700"/>
        </p:xfrm>
        <a:graphic>
          <a:graphicData uri="http://schemas.openxmlformats.org/presentationml/2006/ole">
            <mc:AlternateContent xmlns:mc="http://schemas.openxmlformats.org/markup-compatibility/2006">
              <mc:Choice xmlns:v="urn:schemas-microsoft-com:vml" Requires="v">
                <p:oleObj spid="_x0000_s28725" name="Equation" r:id="rId3" imgW="164880" imgH="228600" progId="Equation.DSMT4">
                  <p:embed/>
                </p:oleObj>
              </mc:Choice>
              <mc:Fallback>
                <p:oleObj name="Equation" r:id="rId3" imgW="164880" imgH="228600" progId="Equation.DSMT4">
                  <p:embed/>
                  <p:pic>
                    <p:nvPicPr>
                      <p:cNvPr id="0" name=""/>
                      <p:cNvPicPr/>
                      <p:nvPr/>
                    </p:nvPicPr>
                    <p:blipFill>
                      <a:blip r:embed="rId4"/>
                      <a:stretch>
                        <a:fillRect/>
                      </a:stretch>
                    </p:blipFill>
                    <p:spPr>
                      <a:xfrm>
                        <a:off x="7908925" y="3502025"/>
                        <a:ext cx="468313" cy="647700"/>
                      </a:xfrm>
                      <a:prstGeom prst="rect">
                        <a:avLst/>
                      </a:prstGeom>
                    </p:spPr>
                  </p:pic>
                </p:oleObj>
              </mc:Fallback>
            </mc:AlternateContent>
          </a:graphicData>
        </a:graphic>
      </p:graphicFrame>
    </p:spTree>
    <p:extLst>
      <p:ext uri="{BB962C8B-B14F-4D97-AF65-F5344CB8AC3E}">
        <p14:creationId xmlns:p14="http://schemas.microsoft.com/office/powerpoint/2010/main" val="16395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down)">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2696"/>
            <a:ext cx="9144000" cy="6048672"/>
          </a:xfrm>
        </p:spPr>
        <p:txBody>
          <a:bodyPr>
            <a:normAutofit/>
          </a:bodyPr>
          <a:lstStyle/>
          <a:p>
            <a:pPr marL="0" indent="0">
              <a:buNone/>
            </a:pPr>
            <a:r>
              <a:rPr lang="zh-CN" altLang="en-US" sz="3900" dirty="0" smtClean="0"/>
              <a:t>二、简史：</a:t>
            </a:r>
            <a:endParaRPr lang="en-US" altLang="zh-CN" sz="3900" dirty="0" smtClean="0"/>
          </a:p>
          <a:p>
            <a:pPr marL="0" indent="0">
              <a:buNone/>
            </a:pPr>
            <a:r>
              <a:rPr lang="en-US" altLang="zh-CN" dirty="0" smtClean="0"/>
              <a:t>	</a:t>
            </a:r>
            <a:r>
              <a:rPr lang="zh-CN" altLang="en-US" dirty="0" smtClean="0">
                <a:latin typeface="+mn-ea"/>
              </a:rPr>
              <a:t>电磁现象被人类认识是在公元前六百年。那时人们就发现一些物件经过摩擦能够吸引轻小物件，同时发现一些天然矿石吸引铁的现象，这可以说是人类最早发现的电磁现象。</a:t>
            </a:r>
            <a:endParaRPr lang="en-US" altLang="zh-CN" dirty="0" smtClean="0">
              <a:latin typeface="+mn-ea"/>
            </a:endParaRPr>
          </a:p>
          <a:p>
            <a:pPr marL="0" indent="0">
              <a:buNone/>
            </a:pPr>
            <a:r>
              <a:rPr lang="en-US" altLang="zh-CN" dirty="0" smtClean="0">
                <a:latin typeface="+mn-ea"/>
              </a:rPr>
              <a:t>	</a:t>
            </a:r>
            <a:r>
              <a:rPr lang="zh-CN" altLang="en-US" dirty="0" smtClean="0">
                <a:latin typeface="+mn-ea"/>
              </a:rPr>
              <a:t>在此之后，经过无数科学家的努力，使得人类对电磁现象的认识得到了深入发展。到</a:t>
            </a:r>
            <a:r>
              <a:rPr lang="en-US" altLang="zh-CN" dirty="0" smtClean="0">
                <a:latin typeface="+mn-ea"/>
              </a:rPr>
              <a:t>19</a:t>
            </a:r>
            <a:r>
              <a:rPr lang="zh-CN" altLang="en-US" dirty="0" smtClean="0">
                <a:latin typeface="+mn-ea"/>
              </a:rPr>
              <a:t>世纪，麦克斯韦</a:t>
            </a:r>
            <a:r>
              <a:rPr lang="en-US" altLang="zh-CN" dirty="0" smtClean="0">
                <a:latin typeface="+mn-ea"/>
              </a:rPr>
              <a:t>—</a:t>
            </a:r>
            <a:r>
              <a:rPr lang="zh-CN" altLang="en-US" dirty="0" smtClean="0">
                <a:latin typeface="+mn-ea"/>
              </a:rPr>
              <a:t>洛伦兹电磁场理论的成功，使得电磁学发展成为经典物理学中相当完美的一个分支。</a:t>
            </a:r>
            <a:endParaRPr lang="en-US" altLang="zh-CN" dirty="0" smtClean="0">
              <a:latin typeface="+mn-ea"/>
            </a:endParaRPr>
          </a:p>
          <a:p>
            <a:pPr marL="0" indent="0">
              <a:buNone/>
            </a:pPr>
            <a:r>
              <a:rPr lang="en-US" altLang="zh-CN" dirty="0" smtClean="0">
                <a:latin typeface="+mn-ea"/>
              </a:rPr>
              <a:t>	</a:t>
            </a:r>
            <a:r>
              <a:rPr lang="zh-CN" altLang="en-US" dirty="0" smtClean="0">
                <a:latin typeface="+mn-ea"/>
              </a:rPr>
              <a:t>关于较详细的发展史，可以从课本上看到</a:t>
            </a:r>
            <a:r>
              <a:rPr lang="zh-CN" altLang="en-US" dirty="0">
                <a:latin typeface="+mn-ea"/>
              </a:rPr>
              <a:t>。</a:t>
            </a:r>
            <a:endParaRPr lang="zh-CN" altLang="en-US" dirty="0" smtClean="0">
              <a:latin typeface="+mn-ea"/>
            </a:endParaRPr>
          </a:p>
        </p:txBody>
      </p:sp>
    </p:spTree>
    <p:extLst>
      <p:ext uri="{BB962C8B-B14F-4D97-AF65-F5344CB8AC3E}">
        <p14:creationId xmlns:p14="http://schemas.microsoft.com/office/powerpoint/2010/main" val="416399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668" y="1437490"/>
                <a:ext cx="9144000" cy="5426889"/>
              </a:xfrm>
            </p:spPr>
            <p:txBody>
              <a:bodyPr>
                <a:noAutofit/>
              </a:bodyPr>
              <a:lstStyle/>
              <a:p>
                <a:pPr marL="0" indent="0">
                  <a:buNone/>
                </a:pPr>
                <a:r>
                  <a:rPr lang="zh-CN" altLang="en-US" dirty="0" smtClean="0"/>
                  <a:t>为简单起见，先考虑场源为</a:t>
                </a:r>
                <a:endParaRPr lang="en-US" altLang="zh-CN" dirty="0" smtClean="0"/>
              </a:p>
              <a:p>
                <a:pPr marL="0" indent="0">
                  <a:buNone/>
                </a:pPr>
                <a:r>
                  <a:rPr lang="zh-CN" altLang="en-US" dirty="0" smtClean="0"/>
                  <a:t>一个点电荷</a:t>
                </a:r>
                <a:r>
                  <a:rPr lang="en-US" altLang="zh-CN" dirty="0" smtClean="0"/>
                  <a:t>Q</a:t>
                </a:r>
                <a:r>
                  <a:rPr lang="zh-CN" altLang="en-US" dirty="0" smtClean="0"/>
                  <a:t>。由库仑定律知：</a:t>
                </a:r>
                <a:endParaRPr lang="en-US" altLang="zh-CN" dirty="0" smtClean="0"/>
              </a:p>
              <a:p>
                <a:pPr marL="0" indent="0">
                  <a:buNone/>
                </a:pPr>
                <a:r>
                  <a:rPr lang="en-US" altLang="zh-CN" dirty="0"/>
                  <a:t> </a:t>
                </a:r>
                <a:r>
                  <a:rPr lang="en-US" altLang="zh-CN" dirty="0" smtClean="0"/>
                  <a:t>           </a:t>
                </a:r>
                <a14:m>
                  <m:oMath xmlns:m="http://schemas.openxmlformats.org/officeDocument/2006/math">
                    <m:acc>
                      <m:accPr>
                        <m:chr m:val="⃗"/>
                        <m:ctrlPr>
                          <a:rPr lang="zh-CN" altLang="en-US" i="1" smtClean="0">
                            <a:latin typeface="Cambria Math"/>
                          </a:rPr>
                        </m:ctrlPr>
                      </m:accPr>
                      <m:e>
                        <m:r>
                          <a:rPr lang="en-US" altLang="zh-CN" b="0" i="1" smtClean="0">
                            <a:latin typeface="Cambria Math"/>
                          </a:rPr>
                          <m:t>𝐹</m:t>
                        </m:r>
                      </m:e>
                    </m:acc>
                  </m:oMath>
                </a14:m>
                <a:r>
                  <a:rPr lang="zh-CN" altLang="en-US" dirty="0" smtClean="0"/>
                  <a:t> </a:t>
                </a:r>
                <a14:m>
                  <m:oMath xmlns:m="http://schemas.openxmlformats.org/officeDocument/2006/math">
                    <m:r>
                      <a:rPr lang="en-US" altLang="zh-CN" b="0" i="0" smtClean="0">
                        <a:solidFill>
                          <a:prstClr val="black"/>
                        </a:solidFill>
                        <a:latin typeface="Cambria Math"/>
                      </a:rPr>
                      <m:t>=</m:t>
                    </m:r>
                    <m:r>
                      <a:rPr lang="en-US" altLang="zh-CN" b="0" i="1" smtClean="0">
                        <a:solidFill>
                          <a:prstClr val="black"/>
                        </a:solidFill>
                        <a:latin typeface="Cambria Math"/>
                      </a:rPr>
                      <m:t>𝑘</m:t>
                    </m:r>
                    <m:f>
                      <m:fPr>
                        <m:ctrlPr>
                          <a:rPr lang="en-US" altLang="zh-CN" i="1">
                            <a:solidFill>
                              <a:prstClr val="black"/>
                            </a:solidFill>
                            <a:latin typeface="Cambria Math"/>
                          </a:rPr>
                        </m:ctrlPr>
                      </m:fPr>
                      <m:num>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r>
                          <a:rPr lang="en-US" altLang="zh-CN" i="1">
                            <a:solidFill>
                              <a:prstClr val="black"/>
                            </a:solidFill>
                            <a:latin typeface="Cambria Math"/>
                          </a:rPr>
                          <m:t>𝑄</m:t>
                        </m:r>
                      </m:num>
                      <m:den>
                        <m:sSup>
                          <m:sSupPr>
                            <m:ctrlPr>
                              <a:rPr lang="en-US" altLang="zh-CN" i="1">
                                <a:solidFill>
                                  <a:prstClr val="black"/>
                                </a:solidFill>
                                <a:latin typeface="Cambria Math"/>
                              </a:rPr>
                            </m:ctrlPr>
                          </m:sSupPr>
                          <m:e>
                            <m:r>
                              <a:rPr lang="en-US" altLang="zh-CN" b="0" i="1" smtClean="0">
                                <a:solidFill>
                                  <a:prstClr val="black"/>
                                </a:solidFill>
                                <a:latin typeface="Cambria Math"/>
                              </a:rPr>
                              <m:t>𝑟</m:t>
                            </m:r>
                          </m:e>
                          <m:sup>
                            <m:r>
                              <a:rPr lang="en-US" altLang="zh-CN" i="1">
                                <a:solidFill>
                                  <a:prstClr val="black"/>
                                </a:solidFill>
                                <a:latin typeface="Cambria Math"/>
                              </a:rPr>
                              <m:t>2</m:t>
                            </m:r>
                          </m:sup>
                        </m:sSup>
                      </m:den>
                    </m:f>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𝑟</m:t>
                        </m:r>
                      </m:e>
                    </m:acc>
                  </m:oMath>
                </a14:m>
                <a:endParaRPr lang="en-US" altLang="zh-CN" dirty="0" smtClean="0"/>
              </a:p>
              <a:p>
                <a:pPr marL="0" indent="0">
                  <a:buNone/>
                </a:pPr>
                <a:r>
                  <a:rPr lang="zh-CN" altLang="en-US" dirty="0" smtClean="0"/>
                  <a:t>可推出：</a:t>
                </a:r>
                <a:r>
                  <a:rPr lang="zh-CN" altLang="en-US" dirty="0" smtClean="0">
                    <a:solidFill>
                      <a:prstClr val="black"/>
                    </a:solidFill>
                  </a:rPr>
                  <a:t> </a:t>
                </a:r>
                <a14:m>
                  <m:oMath xmlns:m="http://schemas.openxmlformats.org/officeDocument/2006/math">
                    <m:f>
                      <m:fPr>
                        <m:ctrlPr>
                          <a:rPr lang="en-US" altLang="zh-CN" i="1" smtClean="0">
                            <a:solidFill>
                              <a:prstClr val="black"/>
                            </a:solidFill>
                            <a:latin typeface="Cambria Math"/>
                          </a:rPr>
                        </m:ctrlPr>
                      </m:fPr>
                      <m:num>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𝐹</m:t>
                            </m:r>
                          </m:e>
                        </m:acc>
                      </m:num>
                      <m:den>
                        <m:sSub>
                          <m:sSubPr>
                            <m:ctrlPr>
                              <a:rPr lang="en-US" altLang="zh-CN" i="1" smtClean="0">
                                <a:solidFill>
                                  <a:prstClr val="black"/>
                                </a:solidFill>
                                <a:latin typeface="Cambria Math"/>
                              </a:rPr>
                            </m:ctrlPr>
                          </m:sSubPr>
                          <m:e>
                            <m:r>
                              <a:rPr lang="en-US" altLang="zh-CN" b="0" i="1" smtClean="0">
                                <a:solidFill>
                                  <a:prstClr val="black"/>
                                </a:solidFill>
                                <a:latin typeface="Cambria Math"/>
                              </a:rPr>
                              <m:t>𝑞</m:t>
                            </m:r>
                          </m:e>
                          <m:sub>
                            <m:r>
                              <a:rPr lang="en-US" altLang="zh-CN" b="0" i="1" smtClean="0">
                                <a:solidFill>
                                  <a:prstClr val="black"/>
                                </a:solidFill>
                                <a:latin typeface="Cambria Math"/>
                              </a:rPr>
                              <m:t>0</m:t>
                            </m:r>
                          </m:sub>
                        </m:sSub>
                      </m:den>
                    </m:f>
                    <m:r>
                      <a:rPr lang="en-US" altLang="zh-CN">
                        <a:solidFill>
                          <a:prstClr val="black"/>
                        </a:solidFill>
                        <a:latin typeface="Cambria Math"/>
                      </a:rPr>
                      <m:t>=</m:t>
                    </m:r>
                    <m:r>
                      <a:rPr lang="en-US" altLang="zh-CN" b="0" i="1" smtClean="0">
                        <a:solidFill>
                          <a:prstClr val="black"/>
                        </a:solidFill>
                        <a:latin typeface="Cambria Math"/>
                      </a:rPr>
                      <m:t>𝑘</m:t>
                    </m:r>
                    <m:f>
                      <m:fPr>
                        <m:ctrlPr>
                          <a:rPr lang="en-US" altLang="zh-CN" i="1">
                            <a:solidFill>
                              <a:prstClr val="black"/>
                            </a:solidFill>
                            <a:latin typeface="Cambria Math"/>
                          </a:rPr>
                        </m:ctrlPr>
                      </m:fPr>
                      <m:num>
                        <m:r>
                          <a:rPr lang="en-US" altLang="zh-CN" i="1">
                            <a:solidFill>
                              <a:prstClr val="black"/>
                            </a:solidFill>
                            <a:latin typeface="Cambria Math"/>
                          </a:rPr>
                          <m:t>𝑄</m:t>
                        </m:r>
                      </m:num>
                      <m:den>
                        <m:sSup>
                          <m:sSupPr>
                            <m:ctrlPr>
                              <a:rPr lang="en-US" altLang="zh-CN" i="1">
                                <a:solidFill>
                                  <a:prstClr val="black"/>
                                </a:solidFill>
                                <a:latin typeface="Cambria Math"/>
                              </a:rPr>
                            </m:ctrlPr>
                          </m:sSupPr>
                          <m:e>
                            <m:r>
                              <a:rPr lang="en-US" altLang="zh-CN" i="1">
                                <a:solidFill>
                                  <a:prstClr val="black"/>
                                </a:solidFill>
                                <a:latin typeface="Cambria Math"/>
                              </a:rPr>
                              <m:t>𝑟</m:t>
                            </m:r>
                          </m:e>
                          <m:sup>
                            <m:r>
                              <a:rPr lang="en-US" altLang="zh-CN" i="1">
                                <a:solidFill>
                                  <a:prstClr val="black"/>
                                </a:solidFill>
                                <a:latin typeface="Cambria Math"/>
                              </a:rPr>
                              <m:t>2</m:t>
                            </m:r>
                          </m:sup>
                        </m:sSup>
                      </m:den>
                    </m:f>
                    <m:acc>
                      <m:accPr>
                        <m:chr m:val="̂"/>
                        <m:ctrlPr>
                          <a:rPr lang="en-US" altLang="zh-CN" i="1">
                            <a:solidFill>
                              <a:prstClr val="black"/>
                            </a:solidFill>
                            <a:latin typeface="Cambria Math"/>
                          </a:rPr>
                        </m:ctrlPr>
                      </m:accPr>
                      <m:e>
                        <m:r>
                          <a:rPr lang="en-US" altLang="zh-CN" i="1">
                            <a:solidFill>
                              <a:prstClr val="black"/>
                            </a:solidFill>
                            <a:latin typeface="Cambria Math"/>
                          </a:rPr>
                          <m:t>𝑟</m:t>
                        </m:r>
                      </m:e>
                    </m:acc>
                  </m:oMath>
                </a14:m>
                <a:endParaRPr lang="en-US" altLang="zh-CN" dirty="0" smtClean="0">
                  <a:solidFill>
                    <a:prstClr val="black"/>
                  </a:solidFill>
                </a:endParaRPr>
              </a:p>
              <a:p>
                <a:pPr marL="0" indent="0">
                  <a:buNone/>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它是一个与</a:t>
                </a:r>
                <a14:m>
                  <m:oMath xmlns:m="http://schemas.openxmlformats.org/officeDocument/2006/math">
                    <m:sSub>
                      <m:sSubPr>
                        <m:ctrlPr>
                          <a:rPr lang="en-US" altLang="zh-CN" i="1" smtClean="0">
                            <a:solidFill>
                              <a:prstClr val="black"/>
                            </a:solidFill>
                            <a:latin typeface="Cambria Math"/>
                          </a:rPr>
                        </m:ctrlPr>
                      </m:sSubPr>
                      <m:e>
                        <m:r>
                          <a:rPr lang="en-US" altLang="zh-CN" b="0" i="1" smtClean="0">
                            <a:solidFill>
                              <a:prstClr val="black"/>
                            </a:solidFill>
                            <a:latin typeface="Cambria Math"/>
                          </a:rPr>
                          <m:t>𝑞</m:t>
                        </m:r>
                      </m:e>
                      <m:sub>
                        <m:r>
                          <a:rPr lang="en-US" altLang="zh-CN" b="0" i="1" smtClean="0">
                            <a:solidFill>
                              <a:prstClr val="black"/>
                            </a:solidFill>
                            <a:latin typeface="Cambria Math"/>
                          </a:rPr>
                          <m:t>0</m:t>
                        </m:r>
                      </m:sub>
                    </m:sSub>
                  </m:oMath>
                </a14:m>
                <a:r>
                  <a:rPr lang="zh-CN" altLang="en-US" dirty="0" smtClean="0">
                    <a:solidFill>
                      <a:prstClr val="black"/>
                    </a:solidFill>
                  </a:rPr>
                  <a:t>无关的量，只与场源</a:t>
                </a:r>
                <a:r>
                  <a:rPr lang="en-US" altLang="zh-CN" dirty="0" smtClean="0">
                    <a:solidFill>
                      <a:prstClr val="black"/>
                    </a:solidFill>
                  </a:rPr>
                  <a:t>Q</a:t>
                </a:r>
                <a:r>
                  <a:rPr lang="zh-CN" altLang="en-US" dirty="0" smtClean="0">
                    <a:solidFill>
                      <a:prstClr val="black"/>
                    </a:solidFill>
                  </a:rPr>
                  <a:t>及其到场源的距离，以及场源指向</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oMath>
                </a14:m>
                <a:r>
                  <a:rPr lang="zh-CN" altLang="en-US" dirty="0" smtClean="0">
                    <a:solidFill>
                      <a:prstClr val="black"/>
                    </a:solidFill>
                  </a:rPr>
                  <a:t>所在场点的方向有关。</a:t>
                </a:r>
                <a:endParaRPr lang="en-US" altLang="zh-CN" dirty="0" smtClean="0">
                  <a:solidFill>
                    <a:prstClr val="black"/>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668" y="1437490"/>
                <a:ext cx="9144000" cy="5426889"/>
              </a:xfrm>
              <a:blipFill rotWithShape="1">
                <a:blip r:embed="rId3"/>
                <a:stretch>
                  <a:fillRect l="-1667" t="-2022" r="-1667"/>
                </a:stretch>
              </a:blipFill>
            </p:spPr>
            <p:txBody>
              <a:bodyPr/>
              <a:lstStyle/>
              <a:p>
                <a:r>
                  <a:rPr lang="zh-CN" altLang="en-US">
                    <a:noFill/>
                  </a:rPr>
                  <a:t> </a:t>
                </a:r>
              </a:p>
            </p:txBody>
          </p:sp>
        </mc:Fallback>
      </mc:AlternateContent>
      <p:grpSp>
        <p:nvGrpSpPr>
          <p:cNvPr id="19" name="组合 18"/>
          <p:cNvGrpSpPr/>
          <p:nvPr/>
        </p:nvGrpSpPr>
        <p:grpSpPr>
          <a:xfrm>
            <a:off x="6507832" y="1340768"/>
            <a:ext cx="2102768" cy="1715368"/>
            <a:chOff x="6507832" y="1340768"/>
            <a:chExt cx="2102768" cy="1715368"/>
          </a:xfrm>
        </p:grpSpPr>
        <p:sp>
          <p:nvSpPr>
            <p:cNvPr id="2" name="椭圆 1"/>
            <p:cNvSpPr/>
            <p:nvPr/>
          </p:nvSpPr>
          <p:spPr>
            <a:xfrm>
              <a:off x="6830538" y="2639362"/>
              <a:ext cx="62632" cy="69558"/>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821736" y="1916832"/>
              <a:ext cx="62632" cy="69558"/>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6883998" y="2492896"/>
              <a:ext cx="225196" cy="15665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876256" y="1628800"/>
              <a:ext cx="1423246" cy="1045341"/>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2616728473"/>
                </p:ext>
              </p:extLst>
            </p:nvPr>
          </p:nvGraphicFramePr>
          <p:xfrm>
            <a:off x="6507832" y="2625861"/>
            <a:ext cx="322706" cy="430275"/>
          </p:xfrm>
          <a:graphic>
            <a:graphicData uri="http://schemas.openxmlformats.org/presentationml/2006/ole">
              <mc:AlternateContent xmlns:mc="http://schemas.openxmlformats.org/markup-compatibility/2006">
                <mc:Choice xmlns:v="urn:schemas-microsoft-com:vml" Requires="v">
                  <p:oleObj spid="_x0000_s29905" name="Equation" r:id="rId4" imgW="152280" imgH="203040" progId="Equation.DSMT4">
                    <p:embed/>
                  </p:oleObj>
                </mc:Choice>
                <mc:Fallback>
                  <p:oleObj name="Equation" r:id="rId4" imgW="152280" imgH="203040" progId="Equation.DSMT4">
                    <p:embed/>
                    <p:pic>
                      <p:nvPicPr>
                        <p:cNvPr id="0" name=""/>
                        <p:cNvPicPr/>
                        <p:nvPr/>
                      </p:nvPicPr>
                      <p:blipFill>
                        <a:blip r:embed="rId5"/>
                        <a:stretch>
                          <a:fillRect/>
                        </a:stretch>
                      </p:blipFill>
                      <p:spPr>
                        <a:xfrm>
                          <a:off x="6507832" y="2625861"/>
                          <a:ext cx="322706" cy="43027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650658353"/>
                </p:ext>
              </p:extLst>
            </p:nvPr>
          </p:nvGraphicFramePr>
          <p:xfrm>
            <a:off x="7596336" y="1504652"/>
            <a:ext cx="350837" cy="484188"/>
          </p:xfrm>
          <a:graphic>
            <a:graphicData uri="http://schemas.openxmlformats.org/presentationml/2006/ole">
              <mc:AlternateContent xmlns:mc="http://schemas.openxmlformats.org/markup-compatibility/2006">
                <mc:Choice xmlns:v="urn:schemas-microsoft-com:vml" Requires="v">
                  <p:oleObj spid="_x0000_s29906" name="Equation" r:id="rId6" imgW="164880" imgH="228600" progId="Equation.DSMT4">
                    <p:embed/>
                  </p:oleObj>
                </mc:Choice>
                <mc:Fallback>
                  <p:oleObj name="Equation" r:id="rId6" imgW="164880" imgH="228600" progId="Equation.DSMT4">
                    <p:embed/>
                    <p:pic>
                      <p:nvPicPr>
                        <p:cNvPr id="0" name="对象 13"/>
                        <p:cNvPicPr>
                          <a:picLocks noChangeAspect="1" noChangeArrowheads="1"/>
                        </p:cNvPicPr>
                        <p:nvPr/>
                      </p:nvPicPr>
                      <p:blipFill>
                        <a:blip r:embed="rId7"/>
                        <a:srcRect/>
                        <a:stretch>
                          <a:fillRect/>
                        </a:stretch>
                      </p:blipFill>
                      <p:spPr bwMode="auto">
                        <a:xfrm>
                          <a:off x="7596336" y="1504652"/>
                          <a:ext cx="35083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375658741"/>
                </p:ext>
              </p:extLst>
            </p:nvPr>
          </p:nvGraphicFramePr>
          <p:xfrm>
            <a:off x="7281441" y="2080593"/>
            <a:ext cx="242887" cy="268287"/>
          </p:xfrm>
          <a:graphic>
            <a:graphicData uri="http://schemas.openxmlformats.org/presentationml/2006/ole">
              <mc:AlternateContent xmlns:mc="http://schemas.openxmlformats.org/markup-compatibility/2006">
                <mc:Choice xmlns:v="urn:schemas-microsoft-com:vml" Requires="v">
                  <p:oleObj spid="_x0000_s29907" name="Equation" r:id="rId8" imgW="114120" imgH="126720" progId="Equation.DSMT4">
                    <p:embed/>
                  </p:oleObj>
                </mc:Choice>
                <mc:Fallback>
                  <p:oleObj name="Equation" r:id="rId8" imgW="114120" imgH="126720" progId="Equation.DSMT4">
                    <p:embed/>
                    <p:pic>
                      <p:nvPicPr>
                        <p:cNvPr id="0" name="对象 13"/>
                        <p:cNvPicPr>
                          <a:picLocks noChangeAspect="1" noChangeArrowheads="1"/>
                        </p:cNvPicPr>
                        <p:nvPr/>
                      </p:nvPicPr>
                      <p:blipFill>
                        <a:blip r:embed="rId9"/>
                        <a:srcRect/>
                        <a:stretch>
                          <a:fillRect/>
                        </a:stretch>
                      </p:blipFill>
                      <p:spPr bwMode="auto">
                        <a:xfrm>
                          <a:off x="7281441" y="2080593"/>
                          <a:ext cx="24288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698678530"/>
                </p:ext>
              </p:extLst>
            </p:nvPr>
          </p:nvGraphicFramePr>
          <p:xfrm>
            <a:off x="8259763" y="1340768"/>
            <a:ext cx="350837" cy="428625"/>
          </p:xfrm>
          <a:graphic>
            <a:graphicData uri="http://schemas.openxmlformats.org/presentationml/2006/ole">
              <mc:AlternateContent xmlns:mc="http://schemas.openxmlformats.org/markup-compatibility/2006">
                <mc:Choice xmlns:v="urn:schemas-microsoft-com:vml" Requires="v">
                  <p:oleObj spid="_x0000_s29908" name="Equation" r:id="rId10" imgW="164880" imgH="203040" progId="Equation.DSMT4">
                    <p:embed/>
                  </p:oleObj>
                </mc:Choice>
                <mc:Fallback>
                  <p:oleObj name="Equation" r:id="rId10" imgW="164880" imgH="203040" progId="Equation.DSMT4">
                    <p:embed/>
                    <p:pic>
                      <p:nvPicPr>
                        <p:cNvPr id="0" name="对象 16"/>
                        <p:cNvPicPr>
                          <a:picLocks noChangeAspect="1" noChangeArrowheads="1"/>
                        </p:cNvPicPr>
                        <p:nvPr/>
                      </p:nvPicPr>
                      <p:blipFill>
                        <a:blip r:embed="rId11"/>
                        <a:srcRect/>
                        <a:stretch>
                          <a:fillRect/>
                        </a:stretch>
                      </p:blipFill>
                      <p:spPr bwMode="auto">
                        <a:xfrm>
                          <a:off x="8259763" y="1340768"/>
                          <a:ext cx="350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4737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23528" y="1412776"/>
                <a:ext cx="8712968" cy="4852419"/>
              </a:xfrm>
              <a:prstGeom prst="rect">
                <a:avLst/>
              </a:prstGeom>
            </p:spPr>
            <p:txBody>
              <a:bodyPr wrap="square">
                <a:spAutoFit/>
              </a:bodyPr>
              <a:lstStyle/>
              <a:p>
                <a:pPr>
                  <a:lnSpc>
                    <a:spcPct val="150000"/>
                  </a:lnSpc>
                </a:pPr>
                <a:r>
                  <a:rPr lang="zh-CN" altLang="en-US" sz="3200" dirty="0" smtClean="0">
                    <a:solidFill>
                      <a:prstClr val="black"/>
                    </a:solidFill>
                  </a:rPr>
                  <a:t>       如</a:t>
                </a:r>
                <a:r>
                  <a:rPr lang="zh-CN" altLang="en-US" sz="3200" dirty="0">
                    <a:solidFill>
                      <a:prstClr val="black"/>
                    </a:solidFill>
                  </a:rPr>
                  <a:t>场源为任意带电体，可以把带电体看作许多点电荷组成的，根据静电力叠加原理</a:t>
                </a:r>
                <a:r>
                  <a:rPr lang="zh-CN" altLang="en-US" sz="3200" dirty="0" smtClean="0">
                    <a:solidFill>
                      <a:prstClr val="black"/>
                    </a:solidFill>
                  </a:rPr>
                  <a:t>：</a:t>
                </a:r>
                <a:endParaRPr lang="en-US" altLang="zh-CN" sz="3200" dirty="0" smtClean="0">
                  <a:solidFill>
                    <a:prstClr val="black"/>
                  </a:solidFill>
                </a:endParaRPr>
              </a:p>
              <a:p>
                <a:pPr>
                  <a:lnSpc>
                    <a:spcPct val="150000"/>
                  </a:lnSpc>
                </a:pPr>
                <a:r>
                  <a:rPr lang="en-US" altLang="zh-CN" sz="3200" b="0" dirty="0">
                    <a:solidFill>
                      <a:prstClr val="black"/>
                    </a:solidFill>
                  </a:rPr>
                  <a:t> </a:t>
                </a:r>
                <a:r>
                  <a:rPr lang="en-US" altLang="zh-CN" sz="3200" b="0" dirty="0" smtClean="0">
                    <a:solidFill>
                      <a:prstClr val="black"/>
                    </a:solidFill>
                  </a:rPr>
                  <a:t>      </a:t>
                </a:r>
                <a14:m>
                  <m:oMath xmlns:m="http://schemas.openxmlformats.org/officeDocument/2006/math">
                    <m:r>
                      <a:rPr lang="en-US" altLang="zh-CN" sz="3200" b="0" i="0" smtClean="0">
                        <a:solidFill>
                          <a:prstClr val="black"/>
                        </a:solidFill>
                        <a:latin typeface="Cambria Math"/>
                      </a:rPr>
                      <m:t>         </m:t>
                    </m:r>
                    <m:acc>
                      <m:accPr>
                        <m:chr m:val="⃗"/>
                        <m:ctrlPr>
                          <a:rPr lang="zh-CN" altLang="en-US" sz="3200" i="1">
                            <a:solidFill>
                              <a:prstClr val="black"/>
                            </a:solidFill>
                            <a:latin typeface="Cambria Math"/>
                          </a:rPr>
                        </m:ctrlPr>
                      </m:accPr>
                      <m:e>
                        <m:r>
                          <a:rPr lang="en-US" altLang="zh-CN" sz="3200" i="1">
                            <a:solidFill>
                              <a:prstClr val="black"/>
                            </a:solidFill>
                            <a:latin typeface="Cambria Math"/>
                          </a:rPr>
                          <m:t>𝐹</m:t>
                        </m:r>
                      </m:e>
                    </m:acc>
                  </m:oMath>
                </a14:m>
                <a:r>
                  <a:rPr lang="en-US" altLang="zh-CN" sz="3200" dirty="0" smtClean="0">
                    <a:solidFill>
                      <a:prstClr val="black"/>
                    </a:solidFill>
                  </a:rPr>
                  <a:t> </a:t>
                </a:r>
                <a:r>
                  <a:rPr lang="en-US" altLang="zh-CN" sz="3200" dirty="0">
                    <a:solidFill>
                      <a:prstClr val="black"/>
                    </a:solidFill>
                  </a:rPr>
                  <a:t>=</a:t>
                </a:r>
                <a:r>
                  <a:rPr lang="en-US" altLang="zh-CN" sz="3200" dirty="0" smtClean="0">
                    <a:solidFill>
                      <a:prstClr val="black"/>
                    </a:solidFill>
                  </a:rPr>
                  <a:t> </a:t>
                </a:r>
                <a14:m>
                  <m:oMath xmlns:m="http://schemas.openxmlformats.org/officeDocument/2006/math">
                    <m:acc>
                      <m:accPr>
                        <m:chr m:val="⃗"/>
                        <m:ctrlPr>
                          <a:rPr lang="en-US" altLang="zh-CN" sz="3200" i="1" dirty="0" smtClean="0">
                            <a:solidFill>
                              <a:prstClr val="black"/>
                            </a:solidFill>
                            <a:latin typeface="Cambria Math"/>
                          </a:rPr>
                        </m:ctrlPr>
                      </m:accPr>
                      <m:e>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𝐹</m:t>
                            </m:r>
                          </m:e>
                          <m:sub>
                            <m:r>
                              <a:rPr lang="en-US" altLang="zh-CN" sz="3200" i="1" dirty="0">
                                <a:solidFill>
                                  <a:prstClr val="black"/>
                                </a:solidFill>
                                <a:latin typeface="Cambria Math"/>
                              </a:rPr>
                              <m:t>1</m:t>
                            </m:r>
                          </m:sub>
                        </m:sSub>
                      </m:e>
                    </m:acc>
                  </m:oMath>
                </a14:m>
                <a:r>
                  <a:rPr lang="en-US" altLang="zh-CN" sz="3200" dirty="0" smtClean="0">
                    <a:solidFill>
                      <a:prstClr val="black"/>
                    </a:solidFill>
                  </a:rPr>
                  <a:t> </a:t>
                </a:r>
                <a:r>
                  <a:rPr lang="en-US" altLang="zh-CN" sz="3200" dirty="0">
                    <a:solidFill>
                      <a:prstClr val="black"/>
                    </a:solidFill>
                  </a:rPr>
                  <a:t>+</a:t>
                </a:r>
                <a:r>
                  <a:rPr lang="en-US" altLang="zh-CN" sz="3200" dirty="0" smtClean="0">
                    <a:solidFill>
                      <a:prstClr val="black"/>
                    </a:solidFill>
                  </a:rPr>
                  <a:t> </a:t>
                </a:r>
                <a14:m>
                  <m:oMath xmlns:m="http://schemas.openxmlformats.org/officeDocument/2006/math">
                    <m:acc>
                      <m:accPr>
                        <m:chr m:val="⃗"/>
                        <m:ctrlPr>
                          <a:rPr lang="en-US" altLang="zh-CN" sz="3200" i="1" dirty="0">
                            <a:solidFill>
                              <a:prstClr val="black"/>
                            </a:solidFill>
                            <a:latin typeface="Cambria Math"/>
                          </a:rPr>
                        </m:ctrlPr>
                      </m:accPr>
                      <m:e>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𝐹</m:t>
                            </m:r>
                          </m:e>
                          <m:sub>
                            <m:r>
                              <a:rPr lang="en-US" altLang="zh-CN" sz="3200" i="1" dirty="0" smtClean="0">
                                <a:solidFill>
                                  <a:prstClr val="black"/>
                                </a:solidFill>
                                <a:latin typeface="Cambria Math"/>
                              </a:rPr>
                              <m:t>2</m:t>
                            </m:r>
                          </m:sub>
                        </m:sSub>
                      </m:e>
                    </m:acc>
                    <m:r>
                      <a:rPr lang="en-US" altLang="zh-CN" sz="3200" dirty="0">
                        <a:solidFill>
                          <a:prstClr val="black"/>
                        </a:solidFill>
                        <a:latin typeface="Cambria Math"/>
                      </a:rPr>
                      <m:t>+…+</m:t>
                    </m:r>
                    <m:acc>
                      <m:accPr>
                        <m:chr m:val="⃗"/>
                        <m:ctrlPr>
                          <a:rPr lang="en-US" altLang="zh-CN" sz="3200" i="1" dirty="0">
                            <a:solidFill>
                              <a:prstClr val="black"/>
                            </a:solidFill>
                            <a:latin typeface="Cambria Math"/>
                          </a:rPr>
                        </m:ctrlPr>
                      </m:accPr>
                      <m:e>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𝐹</m:t>
                            </m:r>
                          </m:e>
                          <m:sub>
                            <m:r>
                              <a:rPr lang="en-US" altLang="zh-CN" sz="3200" i="1" dirty="0">
                                <a:solidFill>
                                  <a:prstClr val="black"/>
                                </a:solidFill>
                                <a:latin typeface="Cambria Math"/>
                              </a:rPr>
                              <m:t>𝑛</m:t>
                            </m:r>
                          </m:sub>
                        </m:sSub>
                      </m:e>
                    </m:acc>
                  </m:oMath>
                </a14:m>
                <a:endParaRPr lang="en-US" altLang="zh-CN" sz="3200" dirty="0">
                  <a:solidFill>
                    <a:prstClr val="black"/>
                  </a:solidFill>
                </a:endParaRPr>
              </a:p>
              <a:p>
                <a:pPr>
                  <a:lnSpc>
                    <a:spcPct val="150000"/>
                  </a:lnSpc>
                </a:pPr>
                <a:r>
                  <a:rPr lang="zh-CN" altLang="en-US" sz="3200" dirty="0"/>
                  <a:t>由</a:t>
                </a:r>
                <a:r>
                  <a:rPr lang="zh-CN" altLang="en-US" sz="3200" dirty="0" smtClean="0"/>
                  <a:t>上面结论</a:t>
                </a:r>
                <a:r>
                  <a:rPr lang="zh-CN" altLang="en-US" sz="3200" dirty="0"/>
                  <a:t>知：</a:t>
                </a:r>
                <a14:m>
                  <m:oMath xmlns:m="http://schemas.openxmlformats.org/officeDocument/2006/math">
                    <m:f>
                      <m:fPr>
                        <m:ctrlPr>
                          <a:rPr lang="en-US" altLang="zh-CN" sz="3200" i="1">
                            <a:latin typeface="Cambria Math"/>
                          </a:rPr>
                        </m:ctrlPr>
                      </m:fPr>
                      <m:num>
                        <m:acc>
                          <m:accPr>
                            <m:chr m:val="⃗"/>
                            <m:ctrlPr>
                              <a:rPr lang="en-US" altLang="zh-CN" sz="3200" i="1">
                                <a:latin typeface="Cambria Math"/>
                              </a:rPr>
                            </m:ctrlPr>
                          </m:accPr>
                          <m:e>
                            <m:sSub>
                              <m:sSubPr>
                                <m:ctrlPr>
                                  <a:rPr lang="en-US" altLang="zh-CN" sz="3200" i="1">
                                    <a:latin typeface="Cambria Math"/>
                                  </a:rPr>
                                </m:ctrlPr>
                              </m:sSubPr>
                              <m:e>
                                <m:r>
                                  <a:rPr lang="en-US" altLang="zh-CN" sz="3200" i="1">
                                    <a:latin typeface="Cambria Math"/>
                                  </a:rPr>
                                  <m:t>𝐹</m:t>
                                </m:r>
                              </m:e>
                              <m:sub>
                                <m:r>
                                  <a:rPr lang="en-US" altLang="zh-CN" sz="3200" i="1">
                                    <a:latin typeface="Cambria Math"/>
                                  </a:rPr>
                                  <m:t>𝑖</m:t>
                                </m:r>
                              </m:sub>
                            </m:sSub>
                          </m:e>
                        </m:acc>
                      </m:num>
                      <m:den>
                        <m:sSub>
                          <m:sSubPr>
                            <m:ctrlPr>
                              <a:rPr lang="en-US" altLang="zh-CN" sz="3200" i="1">
                                <a:latin typeface="Cambria Math"/>
                              </a:rPr>
                            </m:ctrlPr>
                          </m:sSubPr>
                          <m:e>
                            <m:r>
                              <a:rPr lang="en-US" altLang="zh-CN" sz="3200" i="1">
                                <a:latin typeface="Cambria Math"/>
                              </a:rPr>
                              <m:t>𝑞</m:t>
                            </m:r>
                          </m:e>
                          <m:sub>
                            <m:r>
                              <a:rPr lang="en-US" altLang="zh-CN" sz="3200" i="1">
                                <a:latin typeface="Cambria Math"/>
                              </a:rPr>
                              <m:t>0</m:t>
                            </m:r>
                          </m:sub>
                        </m:sSub>
                      </m:den>
                    </m:f>
                  </m:oMath>
                </a14:m>
                <a:r>
                  <a:rPr lang="en-US" altLang="zh-CN" sz="3200" dirty="0"/>
                  <a:t> </a:t>
                </a:r>
                <a:r>
                  <a:rPr lang="zh-CN" altLang="en-US" sz="3200" dirty="0"/>
                  <a:t>是与</a:t>
                </a:r>
                <a14:m>
                  <m:oMath xmlns:m="http://schemas.openxmlformats.org/officeDocument/2006/math">
                    <m:sSub>
                      <m:sSubPr>
                        <m:ctrlPr>
                          <a:rPr lang="en-US" altLang="zh-CN" sz="3200" i="1">
                            <a:latin typeface="Cambria Math"/>
                          </a:rPr>
                        </m:ctrlPr>
                      </m:sSubPr>
                      <m:e>
                        <m:r>
                          <a:rPr lang="en-US" altLang="zh-CN" sz="3200" i="1">
                            <a:latin typeface="Cambria Math"/>
                          </a:rPr>
                          <m:t>𝑞</m:t>
                        </m:r>
                      </m:e>
                      <m:sub>
                        <m:r>
                          <a:rPr lang="en-US" altLang="zh-CN" sz="3200" i="1">
                            <a:latin typeface="Cambria Math"/>
                          </a:rPr>
                          <m:t>0</m:t>
                        </m:r>
                      </m:sub>
                    </m:sSub>
                  </m:oMath>
                </a14:m>
                <a:r>
                  <a:rPr lang="zh-CN" altLang="en-US" sz="3200" dirty="0"/>
                  <a:t>无关，那么</a:t>
                </a:r>
                <a:endParaRPr lang="en-US" altLang="zh-CN" sz="3200" dirty="0"/>
              </a:p>
              <a:p>
                <a:pPr>
                  <a:lnSpc>
                    <a:spcPct val="150000"/>
                  </a:lnSpc>
                </a:pPr>
                <a:r>
                  <a:rPr lang="en-US" altLang="zh-CN" sz="3200" dirty="0" smtClean="0"/>
                  <a:t>             </a:t>
                </a:r>
                <a14:m>
                  <m:oMath xmlns:m="http://schemas.openxmlformats.org/officeDocument/2006/math">
                    <m:f>
                      <m:fPr>
                        <m:ctrlPr>
                          <a:rPr lang="en-US" altLang="zh-CN" sz="3200" i="1">
                            <a:latin typeface="Cambria Math"/>
                          </a:rPr>
                        </m:ctrlPr>
                      </m:fPr>
                      <m:num>
                        <m:acc>
                          <m:accPr>
                            <m:chr m:val="⃗"/>
                            <m:ctrlPr>
                              <a:rPr lang="en-US" altLang="zh-CN" sz="3200" i="1">
                                <a:latin typeface="Cambria Math"/>
                              </a:rPr>
                            </m:ctrlPr>
                          </m:accPr>
                          <m:e>
                            <m:r>
                              <a:rPr lang="en-US" altLang="zh-CN" sz="3200" i="1">
                                <a:latin typeface="Cambria Math"/>
                              </a:rPr>
                              <m:t>𝐹</m:t>
                            </m:r>
                          </m:e>
                        </m:acc>
                      </m:num>
                      <m:den>
                        <m:sSub>
                          <m:sSubPr>
                            <m:ctrlPr>
                              <a:rPr lang="en-US" altLang="zh-CN" sz="3200" i="1">
                                <a:latin typeface="Cambria Math"/>
                              </a:rPr>
                            </m:ctrlPr>
                          </m:sSubPr>
                          <m:e>
                            <m:r>
                              <a:rPr lang="en-US" altLang="zh-CN" sz="3200" i="1">
                                <a:latin typeface="Cambria Math"/>
                              </a:rPr>
                              <m:t>𝑞</m:t>
                            </m:r>
                          </m:e>
                          <m:sub>
                            <m:r>
                              <a:rPr lang="en-US" altLang="zh-CN" sz="3200" i="1">
                                <a:latin typeface="Cambria Math"/>
                              </a:rPr>
                              <m:t>0</m:t>
                            </m:r>
                          </m:sub>
                        </m:sSub>
                      </m:den>
                    </m:f>
                  </m:oMath>
                </a14:m>
                <a:r>
                  <a:rPr lang="en-US" altLang="zh-CN" sz="3200" dirty="0" smtClean="0"/>
                  <a:t> </a:t>
                </a:r>
                <a:r>
                  <a:rPr lang="en-US" altLang="zh-CN" sz="3200" dirty="0"/>
                  <a:t>=</a:t>
                </a:r>
                <a:r>
                  <a:rPr lang="en-US" altLang="zh-CN" sz="3200" dirty="0" smtClean="0"/>
                  <a:t> </a:t>
                </a:r>
                <a14:m>
                  <m:oMath xmlns:m="http://schemas.openxmlformats.org/officeDocument/2006/math">
                    <m:f>
                      <m:fPr>
                        <m:ctrlPr>
                          <a:rPr lang="en-US" altLang="zh-CN" sz="3200" i="1" dirty="0">
                            <a:latin typeface="Cambria Math"/>
                          </a:rPr>
                        </m:ctrlPr>
                      </m:fPr>
                      <m:num>
                        <m:acc>
                          <m:accPr>
                            <m:chr m:val="⃗"/>
                            <m:ctrlPr>
                              <a:rPr lang="en-US" altLang="zh-CN" sz="3200" i="1" dirty="0">
                                <a:latin typeface="Cambria Math"/>
                              </a:rPr>
                            </m:ctrlPr>
                          </m:accPr>
                          <m:e>
                            <m:sSub>
                              <m:sSubPr>
                                <m:ctrlPr>
                                  <a:rPr lang="en-US" altLang="zh-CN" sz="3200" i="1" dirty="0">
                                    <a:latin typeface="Cambria Math"/>
                                  </a:rPr>
                                </m:ctrlPr>
                              </m:sSubPr>
                              <m:e>
                                <m:r>
                                  <a:rPr lang="en-US" altLang="zh-CN" sz="3200" i="1" dirty="0">
                                    <a:latin typeface="Cambria Math"/>
                                  </a:rPr>
                                  <m:t>𝐹</m:t>
                                </m:r>
                              </m:e>
                              <m:sub>
                                <m:r>
                                  <a:rPr lang="en-US" altLang="zh-CN" sz="3200" i="1" dirty="0">
                                    <a:latin typeface="Cambria Math"/>
                                  </a:rPr>
                                  <m:t>1</m:t>
                                </m:r>
                              </m:sub>
                            </m:sSub>
                          </m:e>
                        </m:acc>
                      </m:num>
                      <m:den>
                        <m:sSub>
                          <m:sSubPr>
                            <m:ctrlPr>
                              <a:rPr lang="en-US" altLang="zh-CN" sz="3200" i="1" dirty="0">
                                <a:latin typeface="Cambria Math"/>
                              </a:rPr>
                            </m:ctrlPr>
                          </m:sSubPr>
                          <m:e>
                            <m:r>
                              <a:rPr lang="en-US" altLang="zh-CN" sz="3200" i="1" dirty="0">
                                <a:latin typeface="Cambria Math"/>
                              </a:rPr>
                              <m:t>𝑞</m:t>
                            </m:r>
                          </m:e>
                          <m:sub>
                            <m:r>
                              <a:rPr lang="en-US" altLang="zh-CN" sz="3200" i="1" dirty="0">
                                <a:latin typeface="Cambria Math"/>
                              </a:rPr>
                              <m:t>0</m:t>
                            </m:r>
                          </m:sub>
                        </m:sSub>
                      </m:den>
                    </m:f>
                  </m:oMath>
                </a14:m>
                <a:r>
                  <a:rPr lang="en-US" altLang="zh-CN" sz="3200" dirty="0" smtClean="0"/>
                  <a:t> </a:t>
                </a:r>
                <a:r>
                  <a:rPr lang="en-US" altLang="zh-CN" sz="3200" dirty="0"/>
                  <a:t>+</a:t>
                </a:r>
                <a:r>
                  <a:rPr lang="en-US" altLang="zh-CN" sz="3200" dirty="0" smtClean="0"/>
                  <a:t> </a:t>
                </a:r>
                <a14:m>
                  <m:oMath xmlns:m="http://schemas.openxmlformats.org/officeDocument/2006/math">
                    <m:f>
                      <m:fPr>
                        <m:ctrlPr>
                          <a:rPr lang="en-US" altLang="zh-CN" sz="3200" i="1" dirty="0">
                            <a:solidFill>
                              <a:prstClr val="black"/>
                            </a:solidFill>
                            <a:latin typeface="Cambria Math"/>
                          </a:rPr>
                        </m:ctrlPr>
                      </m:fPr>
                      <m:num>
                        <m:acc>
                          <m:accPr>
                            <m:chr m:val="⃗"/>
                            <m:ctrlPr>
                              <a:rPr lang="en-US" altLang="zh-CN" sz="3200" i="1" dirty="0">
                                <a:solidFill>
                                  <a:prstClr val="black"/>
                                </a:solidFill>
                                <a:latin typeface="Cambria Math"/>
                              </a:rPr>
                            </m:ctrlPr>
                          </m:accPr>
                          <m:e>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𝐹</m:t>
                                </m:r>
                              </m:e>
                              <m:sub>
                                <m:r>
                                  <a:rPr lang="en-US" altLang="zh-CN" sz="3200" i="1" dirty="0">
                                    <a:solidFill>
                                      <a:prstClr val="black"/>
                                    </a:solidFill>
                                    <a:latin typeface="Cambria Math"/>
                                  </a:rPr>
                                  <m:t>2</m:t>
                                </m:r>
                              </m:sub>
                            </m:sSub>
                          </m:e>
                        </m:acc>
                      </m:num>
                      <m:den>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𝑞</m:t>
                            </m:r>
                          </m:e>
                          <m:sub>
                            <m:r>
                              <a:rPr lang="en-US" altLang="zh-CN" sz="3200" i="1" dirty="0">
                                <a:solidFill>
                                  <a:prstClr val="black"/>
                                </a:solidFill>
                                <a:latin typeface="Cambria Math"/>
                              </a:rPr>
                              <m:t>0</m:t>
                            </m:r>
                          </m:sub>
                        </m:sSub>
                      </m:den>
                    </m:f>
                  </m:oMath>
                </a14:m>
                <a:r>
                  <a:rPr lang="en-US" altLang="zh-CN" sz="3200" dirty="0" smtClean="0">
                    <a:solidFill>
                      <a:prstClr val="black"/>
                    </a:solidFill>
                  </a:rPr>
                  <a:t> </a:t>
                </a:r>
                <a:r>
                  <a:rPr lang="en-US" altLang="zh-CN" sz="3200" dirty="0">
                    <a:solidFill>
                      <a:prstClr val="black"/>
                    </a:solidFill>
                  </a:rPr>
                  <a:t>+</a:t>
                </a:r>
                <a:r>
                  <a:rPr lang="en-US" altLang="zh-CN" sz="3200" dirty="0" smtClean="0">
                    <a:solidFill>
                      <a:prstClr val="black"/>
                    </a:solidFill>
                  </a:rPr>
                  <a:t> </a:t>
                </a:r>
                <a:r>
                  <a:rPr lang="en-US" altLang="zh-CN" sz="3200" dirty="0">
                    <a:solidFill>
                      <a:prstClr val="black"/>
                    </a:solidFill>
                  </a:rPr>
                  <a:t>…</a:t>
                </a:r>
                <a:r>
                  <a:rPr lang="en-US" altLang="zh-CN" sz="3200" dirty="0" smtClean="0">
                    <a:solidFill>
                      <a:prstClr val="black"/>
                    </a:solidFill>
                  </a:rPr>
                  <a:t> </a:t>
                </a:r>
                <a:r>
                  <a:rPr lang="en-US" altLang="zh-CN" sz="3200" dirty="0">
                    <a:solidFill>
                      <a:prstClr val="black"/>
                    </a:solidFill>
                  </a:rPr>
                  <a:t>+</a:t>
                </a:r>
                <a:r>
                  <a:rPr lang="en-US" altLang="zh-CN" sz="3200" dirty="0" smtClean="0">
                    <a:solidFill>
                      <a:prstClr val="black"/>
                    </a:solidFill>
                  </a:rPr>
                  <a:t> </a:t>
                </a:r>
                <a14:m>
                  <m:oMath xmlns:m="http://schemas.openxmlformats.org/officeDocument/2006/math">
                    <m:f>
                      <m:fPr>
                        <m:ctrlPr>
                          <a:rPr lang="en-US" altLang="zh-CN" sz="3200" i="1" dirty="0">
                            <a:solidFill>
                              <a:prstClr val="black"/>
                            </a:solidFill>
                            <a:latin typeface="Cambria Math"/>
                          </a:rPr>
                        </m:ctrlPr>
                      </m:fPr>
                      <m:num>
                        <m:acc>
                          <m:accPr>
                            <m:chr m:val="⃗"/>
                            <m:ctrlPr>
                              <a:rPr lang="en-US" altLang="zh-CN" sz="3200" i="1" dirty="0">
                                <a:solidFill>
                                  <a:prstClr val="black"/>
                                </a:solidFill>
                                <a:latin typeface="Cambria Math"/>
                              </a:rPr>
                            </m:ctrlPr>
                          </m:accPr>
                          <m:e>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𝐹</m:t>
                                </m:r>
                              </m:e>
                              <m:sub>
                                <m:r>
                                  <a:rPr lang="en-US" altLang="zh-CN" sz="3200" i="1" dirty="0">
                                    <a:solidFill>
                                      <a:prstClr val="black"/>
                                    </a:solidFill>
                                    <a:latin typeface="Cambria Math"/>
                                  </a:rPr>
                                  <m:t>𝑛</m:t>
                                </m:r>
                              </m:sub>
                            </m:sSub>
                          </m:e>
                        </m:acc>
                      </m:num>
                      <m:den>
                        <m:sSub>
                          <m:sSubPr>
                            <m:ctrlPr>
                              <a:rPr lang="en-US" altLang="zh-CN" sz="3200" i="1" dirty="0">
                                <a:solidFill>
                                  <a:prstClr val="black"/>
                                </a:solidFill>
                                <a:latin typeface="Cambria Math"/>
                              </a:rPr>
                            </m:ctrlPr>
                          </m:sSubPr>
                          <m:e>
                            <m:r>
                              <a:rPr lang="en-US" altLang="zh-CN" sz="3200" i="1" dirty="0">
                                <a:solidFill>
                                  <a:prstClr val="black"/>
                                </a:solidFill>
                                <a:latin typeface="Cambria Math"/>
                              </a:rPr>
                              <m:t>𝑞</m:t>
                            </m:r>
                          </m:e>
                          <m:sub>
                            <m:r>
                              <a:rPr lang="en-US" altLang="zh-CN" sz="3200" i="1" dirty="0">
                                <a:solidFill>
                                  <a:prstClr val="black"/>
                                </a:solidFill>
                                <a:latin typeface="Cambria Math"/>
                              </a:rPr>
                              <m:t>0</m:t>
                            </m:r>
                          </m:sub>
                        </m:sSub>
                      </m:den>
                    </m:f>
                  </m:oMath>
                </a14:m>
                <a:r>
                  <a:rPr lang="zh-CN" altLang="en-US" sz="3200" dirty="0" smtClean="0">
                    <a:solidFill>
                      <a:prstClr val="black"/>
                    </a:solidFill>
                  </a:rPr>
                  <a:t> </a:t>
                </a:r>
                <a:r>
                  <a:rPr lang="zh-CN" altLang="en-US" sz="3200" dirty="0">
                    <a:solidFill>
                      <a:prstClr val="black"/>
                    </a:solidFill>
                  </a:rPr>
                  <a:t>也与</a:t>
                </a:r>
                <a14:m>
                  <m:oMath xmlns:m="http://schemas.openxmlformats.org/officeDocument/2006/math">
                    <m:sSub>
                      <m:sSubPr>
                        <m:ctrlPr>
                          <a:rPr lang="en-US" altLang="zh-CN" sz="3200" i="1">
                            <a:solidFill>
                              <a:prstClr val="black"/>
                            </a:solidFill>
                            <a:latin typeface="Cambria Math"/>
                          </a:rPr>
                        </m:ctrlPr>
                      </m:sSubPr>
                      <m:e>
                        <m:r>
                          <a:rPr lang="en-US" altLang="zh-CN" sz="3200" i="1">
                            <a:solidFill>
                              <a:prstClr val="black"/>
                            </a:solidFill>
                            <a:latin typeface="Cambria Math"/>
                          </a:rPr>
                          <m:t>𝑞</m:t>
                        </m:r>
                      </m:e>
                      <m:sub>
                        <m:r>
                          <a:rPr lang="en-US" altLang="zh-CN" sz="3200" i="1">
                            <a:solidFill>
                              <a:prstClr val="black"/>
                            </a:solidFill>
                            <a:latin typeface="Cambria Math"/>
                          </a:rPr>
                          <m:t>0</m:t>
                        </m:r>
                      </m:sub>
                    </m:sSub>
                  </m:oMath>
                </a14:m>
                <a:r>
                  <a:rPr lang="zh-CN" altLang="en-US" sz="3200" dirty="0">
                    <a:solidFill>
                      <a:prstClr val="black"/>
                    </a:solidFill>
                  </a:rPr>
                  <a:t>无关。</a:t>
                </a:r>
                <a:endParaRPr lang="en-US" altLang="zh-CN" sz="3200" dirty="0"/>
              </a:p>
            </p:txBody>
          </p:sp>
        </mc:Choice>
        <mc:Fallback xmlns="">
          <p:sp>
            <p:nvSpPr>
              <p:cNvPr id="2" name="矩形 1"/>
              <p:cNvSpPr>
                <a:spLocks noRot="1" noChangeAspect="1" noMove="1" noResize="1" noEditPoints="1" noAdjustHandles="1" noChangeArrowheads="1" noChangeShapeType="1" noTextEdit="1"/>
              </p:cNvSpPr>
              <p:nvPr/>
            </p:nvSpPr>
            <p:spPr>
              <a:xfrm>
                <a:off x="323528" y="1412776"/>
                <a:ext cx="8712968" cy="4852419"/>
              </a:xfrm>
              <a:prstGeom prst="rect">
                <a:avLst/>
              </a:prstGeom>
              <a:blipFill rotWithShape="1">
                <a:blip r:embed="rId2"/>
                <a:stretch>
                  <a:fillRect l="-1749" r="-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33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144000" cy="5400600"/>
              </a:xfrm>
            </p:spPr>
            <p:txBody>
              <a:bodyPr>
                <a:normAutofit/>
              </a:bodyPr>
              <a:lstStyle/>
              <a:p>
                <a:pPr marL="0" indent="0">
                  <a:buNone/>
                </a:pPr>
                <a:r>
                  <a:rPr lang="en-US" altLang="zh-CN" dirty="0"/>
                  <a:t> </a:t>
                </a:r>
                <a:r>
                  <a:rPr lang="en-US" altLang="zh-CN" dirty="0" smtClean="0"/>
                  <a:t>   </a:t>
                </a:r>
                <a:r>
                  <a:rPr lang="zh-CN" altLang="en-US" dirty="0" smtClean="0"/>
                  <a:t>事实上，任意电场中的某一点上，</a:t>
                </a:r>
                <a:r>
                  <a:rPr lang="zh-CN" altLang="en-US" dirty="0"/>
                  <a:t>试验</a:t>
                </a:r>
                <a:r>
                  <a:rPr lang="zh-CN" altLang="en-US" dirty="0" smtClean="0"/>
                  <a:t>电荷</a:t>
                </a:r>
                <a14:m>
                  <m:oMath xmlns:m="http://schemas.openxmlformats.org/officeDocument/2006/math">
                    <m:sSub>
                      <m:sSubPr>
                        <m:ctrlPr>
                          <a:rPr lang="en-US" altLang="zh-CN" sz="3000" i="1">
                            <a:solidFill>
                              <a:prstClr val="black"/>
                            </a:solidFill>
                            <a:latin typeface="Cambria Math"/>
                          </a:rPr>
                        </m:ctrlPr>
                      </m:sSubPr>
                      <m:e>
                        <m:r>
                          <a:rPr lang="en-US" altLang="zh-CN" sz="3000" i="1">
                            <a:solidFill>
                              <a:prstClr val="black"/>
                            </a:solidFill>
                            <a:latin typeface="Cambria Math"/>
                          </a:rPr>
                          <m:t>𝑞</m:t>
                        </m:r>
                      </m:e>
                      <m:sub>
                        <m:r>
                          <a:rPr lang="en-US" altLang="zh-CN" sz="3000" i="1">
                            <a:solidFill>
                              <a:prstClr val="black"/>
                            </a:solidFill>
                            <a:latin typeface="Cambria Math"/>
                          </a:rPr>
                          <m:t>0</m:t>
                        </m:r>
                      </m:sub>
                    </m:sSub>
                  </m:oMath>
                </a14:m>
                <a:r>
                  <a:rPr lang="zh-CN" altLang="en-US" dirty="0" smtClean="0"/>
                  <a:t>所受的力</a:t>
                </a:r>
                <a14:m>
                  <m:oMath xmlns:m="http://schemas.openxmlformats.org/officeDocument/2006/math">
                    <m:acc>
                      <m:accPr>
                        <m:chr m:val="⃗"/>
                        <m:ctrlPr>
                          <a:rPr lang="zh-CN" altLang="en-US" i="1" smtClean="0">
                            <a:latin typeface="Cambria Math"/>
                          </a:rPr>
                        </m:ctrlPr>
                      </m:accPr>
                      <m:e>
                        <m:r>
                          <a:rPr lang="en-US" altLang="zh-CN" b="0" i="1" smtClean="0">
                            <a:latin typeface="Cambria Math"/>
                          </a:rPr>
                          <m:t>𝐹</m:t>
                        </m:r>
                      </m:e>
                    </m:acc>
                    <m:r>
                      <a:rPr lang="zh-CN" altLang="en-US" b="0" i="1" smtClean="0">
                        <a:latin typeface="Cambria Math"/>
                      </a:rPr>
                      <m:t>与</m:t>
                    </m:r>
                    <m:sSub>
                      <m:sSubPr>
                        <m:ctrlPr>
                          <a:rPr lang="en-US" altLang="zh-CN" sz="3000" i="1">
                            <a:solidFill>
                              <a:prstClr val="black"/>
                            </a:solidFill>
                            <a:latin typeface="Cambria Math"/>
                          </a:rPr>
                        </m:ctrlPr>
                      </m:sSubPr>
                      <m:e>
                        <m:r>
                          <a:rPr lang="en-US" altLang="zh-CN" sz="3000" i="1">
                            <a:solidFill>
                              <a:prstClr val="black"/>
                            </a:solidFill>
                            <a:latin typeface="Cambria Math"/>
                          </a:rPr>
                          <m:t>𝑞</m:t>
                        </m:r>
                      </m:e>
                      <m:sub>
                        <m:r>
                          <a:rPr lang="en-US" altLang="zh-CN" sz="3000" i="1">
                            <a:solidFill>
                              <a:prstClr val="black"/>
                            </a:solidFill>
                            <a:latin typeface="Cambria Math"/>
                          </a:rPr>
                          <m:t>0</m:t>
                        </m:r>
                      </m:sub>
                    </m:sSub>
                  </m:oMath>
                </a14:m>
                <a:r>
                  <a:rPr lang="zh-CN" altLang="en-US" dirty="0" smtClean="0"/>
                  <a:t>的比值是一个定值（不随</a:t>
                </a:r>
                <a14:m>
                  <m:oMath xmlns:m="http://schemas.openxmlformats.org/officeDocument/2006/math">
                    <m:sSub>
                      <m:sSubPr>
                        <m:ctrlPr>
                          <a:rPr lang="en-US" altLang="zh-CN" sz="3000" i="1">
                            <a:solidFill>
                              <a:prstClr val="black"/>
                            </a:solidFill>
                            <a:latin typeface="Cambria Math"/>
                          </a:rPr>
                        </m:ctrlPr>
                      </m:sSubPr>
                      <m:e>
                        <m:r>
                          <a:rPr lang="en-US" altLang="zh-CN" sz="3000" i="1">
                            <a:solidFill>
                              <a:prstClr val="black"/>
                            </a:solidFill>
                            <a:latin typeface="Cambria Math"/>
                          </a:rPr>
                          <m:t>𝑞</m:t>
                        </m:r>
                      </m:e>
                      <m:sub>
                        <m:r>
                          <a:rPr lang="en-US" altLang="zh-CN" sz="3000" i="1">
                            <a:solidFill>
                              <a:prstClr val="black"/>
                            </a:solidFill>
                            <a:latin typeface="Cambria Math"/>
                          </a:rPr>
                          <m:t>0</m:t>
                        </m:r>
                      </m:sub>
                    </m:sSub>
                  </m:oMath>
                </a14:m>
                <a:r>
                  <a:rPr lang="zh-CN" altLang="en-US" dirty="0" smtClean="0"/>
                  <a:t>的变化而变化），所以</a:t>
                </a:r>
                <a14:m>
                  <m:oMath xmlns:m="http://schemas.openxmlformats.org/officeDocument/2006/math">
                    <m:f>
                      <m:fPr>
                        <m:ctrlPr>
                          <a:rPr lang="en-US" altLang="zh-CN" i="1">
                            <a:solidFill>
                              <a:prstClr val="black"/>
                            </a:solidFill>
                            <a:latin typeface="Cambria Math"/>
                          </a:rPr>
                        </m:ctrlPr>
                      </m:fPr>
                      <m:num>
                        <m:acc>
                          <m:accPr>
                            <m:chr m:val="⃗"/>
                            <m:ctrlPr>
                              <a:rPr lang="en-US" altLang="zh-CN" i="1">
                                <a:solidFill>
                                  <a:prstClr val="black"/>
                                </a:solidFill>
                                <a:latin typeface="Cambria Math"/>
                              </a:rPr>
                            </m:ctrlPr>
                          </m:accPr>
                          <m:e>
                            <m:r>
                              <a:rPr lang="en-US" altLang="zh-CN" i="1">
                                <a:solidFill>
                                  <a:prstClr val="black"/>
                                </a:solidFill>
                                <a:latin typeface="Cambria Math"/>
                              </a:rPr>
                              <m:t>𝐹</m:t>
                            </m:r>
                          </m:e>
                        </m:acc>
                      </m:num>
                      <m:den>
                        <m:sSub>
                          <m:sSubPr>
                            <m:ctrlPr>
                              <a:rPr lang="en-US" altLang="zh-CN" i="1">
                                <a:solidFill>
                                  <a:prstClr val="black"/>
                                </a:solidFill>
                                <a:latin typeface="Cambria Math"/>
                              </a:rPr>
                            </m:ctrlPr>
                          </m:sSubPr>
                          <m:e>
                            <m:r>
                              <a:rPr lang="en-US" altLang="zh-CN" i="1">
                                <a:solidFill>
                                  <a:prstClr val="black"/>
                                </a:solidFill>
                                <a:latin typeface="Cambria Math"/>
                              </a:rPr>
                              <m:t>𝑞</m:t>
                            </m:r>
                          </m:e>
                          <m:sub>
                            <m:r>
                              <a:rPr lang="en-US" altLang="zh-CN" i="1">
                                <a:solidFill>
                                  <a:prstClr val="black"/>
                                </a:solidFill>
                                <a:latin typeface="Cambria Math"/>
                              </a:rPr>
                              <m:t>0</m:t>
                            </m:r>
                          </m:sub>
                        </m:sSub>
                      </m:den>
                    </m:f>
                  </m:oMath>
                </a14:m>
                <a:r>
                  <a:rPr lang="zh-CN" altLang="en-US" dirty="0" smtClean="0"/>
                  <a:t>可以描述该点电场的特性。</a:t>
                </a:r>
                <a:endParaRPr lang="en-US" altLang="zh-CN" dirty="0"/>
              </a:p>
              <a:p>
                <a:pPr marL="0" indent="0">
                  <a:buNone/>
                </a:pPr>
                <a:r>
                  <a:rPr lang="zh-CN" altLang="en-US" dirty="0" smtClean="0"/>
                  <a:t>因此定义：</a:t>
                </a:r>
                <a14:m>
                  <m:oMath xmlns:m="http://schemas.openxmlformats.org/officeDocument/2006/math">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𝑬</m:t>
                        </m:r>
                      </m:e>
                    </m:acc>
                  </m:oMath>
                </a14:m>
                <a:r>
                  <a:rPr lang="en-US" altLang="zh-CN" b="1" dirty="0" smtClean="0">
                    <a:solidFill>
                      <a:srgbClr val="C00000"/>
                    </a:solidFill>
                  </a:rPr>
                  <a:t>= </a:t>
                </a:r>
                <a14:m>
                  <m:oMath xmlns:m="http://schemas.openxmlformats.org/officeDocument/2006/math">
                    <m:f>
                      <m:fPr>
                        <m:ctrlPr>
                          <a:rPr lang="en-US" altLang="zh-CN" b="1" i="1">
                            <a:solidFill>
                              <a:srgbClr val="C00000"/>
                            </a:solidFill>
                            <a:latin typeface="Cambria Math"/>
                          </a:rPr>
                        </m:ctrlPr>
                      </m:fPr>
                      <m:num>
                        <m:acc>
                          <m:accPr>
                            <m:chr m:val="⃗"/>
                            <m:ctrlPr>
                              <a:rPr lang="en-US" altLang="zh-CN" b="1" i="1">
                                <a:solidFill>
                                  <a:srgbClr val="C00000"/>
                                </a:solidFill>
                                <a:latin typeface="Cambria Math"/>
                              </a:rPr>
                            </m:ctrlPr>
                          </m:accPr>
                          <m:e>
                            <m:r>
                              <a:rPr lang="en-US" altLang="zh-CN" b="1" i="1">
                                <a:solidFill>
                                  <a:srgbClr val="C00000"/>
                                </a:solidFill>
                                <a:latin typeface="Cambria Math"/>
                              </a:rPr>
                              <m:t>𝑭</m:t>
                            </m:r>
                          </m:e>
                        </m:acc>
                      </m:num>
                      <m:den>
                        <m:sSub>
                          <m:sSubPr>
                            <m:ctrlPr>
                              <a:rPr lang="en-US" altLang="zh-CN" b="1" i="1">
                                <a:solidFill>
                                  <a:srgbClr val="C00000"/>
                                </a:solidFill>
                                <a:latin typeface="Cambria Math"/>
                              </a:rPr>
                            </m:ctrlPr>
                          </m:sSubPr>
                          <m:e>
                            <m:r>
                              <a:rPr lang="en-US" altLang="zh-CN" b="1" i="1">
                                <a:solidFill>
                                  <a:srgbClr val="C00000"/>
                                </a:solidFill>
                                <a:latin typeface="Cambria Math"/>
                              </a:rPr>
                              <m:t>𝒒</m:t>
                            </m:r>
                          </m:e>
                          <m:sub>
                            <m:r>
                              <a:rPr lang="en-US" altLang="zh-CN" b="1" i="1">
                                <a:solidFill>
                                  <a:srgbClr val="C00000"/>
                                </a:solidFill>
                                <a:latin typeface="Cambria Math"/>
                              </a:rPr>
                              <m:t>𝟎</m:t>
                            </m:r>
                          </m:sub>
                        </m:sSub>
                      </m:den>
                    </m:f>
                    <m:r>
                      <a:rPr lang="en-US" altLang="zh-CN" b="1" i="0" smtClean="0">
                        <a:solidFill>
                          <a:srgbClr val="C00000"/>
                        </a:solidFill>
                        <a:latin typeface="Cambria Math"/>
                      </a:rPr>
                      <m:t>  </m:t>
                    </m:r>
                  </m:oMath>
                </a14:m>
                <a:r>
                  <a:rPr lang="zh-CN" altLang="en-US" b="1" dirty="0" smtClean="0">
                    <a:solidFill>
                      <a:srgbClr val="C00000"/>
                    </a:solidFill>
                  </a:rPr>
                  <a:t>  </a:t>
                </a:r>
                <a:r>
                  <a:rPr lang="zh-CN" altLang="en-US" dirty="0" smtClean="0"/>
                  <a:t>为</a:t>
                </a:r>
                <a:r>
                  <a:rPr lang="zh-CN" altLang="en-US" b="1" dirty="0" smtClean="0">
                    <a:solidFill>
                      <a:srgbClr val="C00000"/>
                    </a:solidFill>
                  </a:rPr>
                  <a:t>电场强度矢量</a:t>
                </a:r>
                <a:r>
                  <a:rPr lang="zh-CN" altLang="en-US" dirty="0" smtClean="0"/>
                  <a:t>，简称</a:t>
                </a:r>
                <a:r>
                  <a:rPr lang="zh-CN" altLang="en-US" b="1" dirty="0" smtClean="0">
                    <a:solidFill>
                      <a:srgbClr val="C00000"/>
                    </a:solidFill>
                  </a:rPr>
                  <a:t>场强</a:t>
                </a:r>
                <a:r>
                  <a:rPr lang="zh-CN" altLang="en-US" dirty="0" smtClean="0"/>
                  <a:t>。</a:t>
                </a:r>
                <a:endParaRPr lang="en-US" altLang="zh-CN" dirty="0" smtClean="0"/>
              </a:p>
              <a:p>
                <a:pPr marL="0" indent="0">
                  <a:buNone/>
                </a:pPr>
                <a:r>
                  <a:rPr lang="zh-CN" altLang="en-US" dirty="0" smtClean="0"/>
                  <a:t>    场强的数值等于单位电量的实验电荷在电场中所受力的大小；场强的方向与正的实验电荷受到电场力的方向相同。在国际单位制中，场强的单位是</a:t>
                </a:r>
                <a:r>
                  <a:rPr lang="zh-CN" altLang="en-US" b="1" dirty="0" smtClean="0">
                    <a:solidFill>
                      <a:srgbClr val="C00000"/>
                    </a:solidFill>
                  </a:rPr>
                  <a:t>牛顿</a:t>
                </a:r>
                <a:r>
                  <a:rPr lang="en-US" altLang="zh-CN" b="1" dirty="0" smtClean="0">
                    <a:solidFill>
                      <a:srgbClr val="C00000"/>
                    </a:solidFill>
                  </a:rPr>
                  <a:t>/</a:t>
                </a:r>
                <a:r>
                  <a:rPr lang="zh-CN" altLang="en-US" b="1" dirty="0" smtClean="0">
                    <a:solidFill>
                      <a:srgbClr val="C00000"/>
                    </a:solidFill>
                  </a:rPr>
                  <a:t>库仑</a:t>
                </a:r>
                <a:r>
                  <a:rPr lang="zh-CN" altLang="en-US" dirty="0" smtClean="0"/>
                  <a:t>。另一单位：</a:t>
                </a:r>
                <a:r>
                  <a:rPr lang="zh-CN" altLang="en-US" b="1" dirty="0" smtClean="0">
                    <a:solidFill>
                      <a:srgbClr val="C00000"/>
                    </a:solidFill>
                  </a:rPr>
                  <a:t>伏特</a:t>
                </a:r>
                <a:r>
                  <a:rPr lang="en-US" altLang="zh-CN" b="1" dirty="0" smtClean="0">
                    <a:solidFill>
                      <a:srgbClr val="C00000"/>
                    </a:solidFill>
                  </a:rPr>
                  <a:t>/</a:t>
                </a:r>
                <a:r>
                  <a:rPr lang="zh-CN" altLang="en-US" b="1" dirty="0" smtClean="0">
                    <a:solidFill>
                      <a:srgbClr val="C00000"/>
                    </a:solidFill>
                  </a:rPr>
                  <a:t>米</a:t>
                </a:r>
                <a:r>
                  <a:rPr lang="zh-CN" altLang="en-US" dirty="0" smtClean="0"/>
                  <a:t>（后面介绍）。</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144000" cy="5400600"/>
              </a:xfrm>
              <a:blipFill rotWithShape="1">
                <a:blip r:embed="rId2"/>
                <a:stretch>
                  <a:fillRect l="-1667" t="-2032"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76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036496" cy="5256584"/>
              </a:xfrm>
            </p:spPr>
            <p:txBody>
              <a:bodyPr/>
              <a:lstStyle/>
              <a:p>
                <a:pPr marL="0" indent="0">
                  <a:buNone/>
                </a:pPr>
                <a:r>
                  <a:rPr lang="en-US" altLang="zh-CN" dirty="0" smtClean="0"/>
                  <a:t>	</a:t>
                </a:r>
                <a:r>
                  <a:rPr lang="zh-CN" altLang="en-US" dirty="0" smtClean="0"/>
                  <a:t>由上面论述容易看出，点电荷</a:t>
                </a:r>
                <a:r>
                  <a:rPr lang="en-US" altLang="zh-CN" dirty="0" smtClean="0"/>
                  <a:t>Q</a:t>
                </a:r>
                <a:r>
                  <a:rPr lang="zh-CN" altLang="en-US" dirty="0" smtClean="0"/>
                  <a:t>产生的场强为：</a:t>
                </a:r>
                <a14:m>
                  <m:oMath xmlns:m="http://schemas.openxmlformats.org/officeDocument/2006/math">
                    <m:acc>
                      <m:accPr>
                        <m:chr m:val="⃗"/>
                        <m:ctrlPr>
                          <a:rPr lang="zh-CN" altLang="en-US" b="1" i="1" smtClean="0">
                            <a:solidFill>
                              <a:srgbClr val="C00000"/>
                            </a:solidFill>
                            <a:latin typeface="Cambria Math"/>
                          </a:rPr>
                        </m:ctrlPr>
                      </m:accPr>
                      <m:e>
                        <m:r>
                          <a:rPr lang="en-US" altLang="zh-CN" b="1" i="1" smtClean="0">
                            <a:solidFill>
                              <a:srgbClr val="C00000"/>
                            </a:solidFill>
                            <a:latin typeface="Cambria Math"/>
                          </a:rPr>
                          <m:t>𝑬</m:t>
                        </m:r>
                      </m:e>
                    </m:acc>
                  </m:oMath>
                </a14:m>
                <a:r>
                  <a:rPr lang="en-US" altLang="zh-CN" b="1" dirty="0" smtClean="0">
                    <a:solidFill>
                      <a:srgbClr val="C00000"/>
                    </a:solidFill>
                  </a:rPr>
                  <a:t>=k</a:t>
                </a:r>
                <a14:m>
                  <m:oMath xmlns:m="http://schemas.openxmlformats.org/officeDocument/2006/math">
                    <m:f>
                      <m:fPr>
                        <m:ctrlPr>
                          <a:rPr lang="en-US" altLang="zh-CN" b="1" i="1" smtClean="0">
                            <a:solidFill>
                              <a:srgbClr val="C00000"/>
                            </a:solidFill>
                            <a:latin typeface="Cambria Math"/>
                          </a:rPr>
                        </m:ctrlPr>
                      </m:fPr>
                      <m:num>
                        <m:r>
                          <a:rPr lang="en-US" altLang="zh-CN" b="1" i="1" smtClean="0">
                            <a:solidFill>
                              <a:srgbClr val="C00000"/>
                            </a:solidFill>
                            <a:latin typeface="Cambria Math"/>
                          </a:rPr>
                          <m:t>𝑸</m:t>
                        </m:r>
                      </m:num>
                      <m:den>
                        <m:sSup>
                          <m:sSupPr>
                            <m:ctrlPr>
                              <a:rPr lang="en-US" altLang="zh-CN" b="1" i="1" smtClean="0">
                                <a:solidFill>
                                  <a:srgbClr val="C00000"/>
                                </a:solidFill>
                                <a:latin typeface="Cambria Math"/>
                              </a:rPr>
                            </m:ctrlPr>
                          </m:sSupPr>
                          <m:e>
                            <m:r>
                              <a:rPr lang="en-US" altLang="zh-CN" b="1" i="1" smtClean="0">
                                <a:solidFill>
                                  <a:srgbClr val="C00000"/>
                                </a:solidFill>
                                <a:latin typeface="Cambria Math"/>
                              </a:rPr>
                              <m:t>𝒓</m:t>
                            </m:r>
                          </m:e>
                          <m:sup>
                            <m:r>
                              <a:rPr lang="en-US" altLang="zh-CN" b="1" i="1" smtClean="0">
                                <a:solidFill>
                                  <a:srgbClr val="C00000"/>
                                </a:solidFill>
                                <a:latin typeface="Cambria Math"/>
                              </a:rPr>
                              <m:t>𝟐</m:t>
                            </m:r>
                          </m:sup>
                        </m:sSup>
                      </m:den>
                    </m:f>
                    <m:acc>
                      <m:accPr>
                        <m:chr m:val="̂"/>
                        <m:ctrlPr>
                          <a:rPr lang="en-US" altLang="zh-CN" b="1" i="1" smtClean="0">
                            <a:solidFill>
                              <a:srgbClr val="C00000"/>
                            </a:solidFill>
                            <a:latin typeface="Cambria Math"/>
                          </a:rPr>
                        </m:ctrlPr>
                      </m:accPr>
                      <m:e>
                        <m:r>
                          <a:rPr lang="en-US" altLang="zh-CN" b="1" i="1" smtClean="0">
                            <a:solidFill>
                              <a:srgbClr val="C00000"/>
                            </a:solidFill>
                            <a:latin typeface="Cambria Math"/>
                          </a:rPr>
                          <m:t>𝒓</m:t>
                        </m:r>
                      </m:e>
                    </m:acc>
                  </m:oMath>
                </a14:m>
                <a:r>
                  <a:rPr lang="zh-CN" altLang="en-US" dirty="0" smtClean="0"/>
                  <a:t>，是球对称的，也就是说，以源点为中心的球面上，各点场强的大小相等，并与半径的平方成反比，方向垂直于球面，</a:t>
                </a:r>
                <a:r>
                  <a:rPr lang="en-US" altLang="zh-CN" dirty="0" smtClean="0"/>
                  <a:t>Q</a:t>
                </a:r>
                <a:r>
                  <a:rPr lang="zh-CN" altLang="en-US" dirty="0" smtClean="0"/>
                  <a:t>为正电荷与矢径方向相同，</a:t>
                </a:r>
                <a:r>
                  <a:rPr lang="en-US" altLang="zh-CN" dirty="0" smtClean="0"/>
                  <a:t>Q</a:t>
                </a:r>
                <a:r>
                  <a:rPr lang="zh-CN" altLang="en-US" dirty="0" smtClean="0"/>
                  <a:t>为负电荷，与</a:t>
                </a:r>
                <a:r>
                  <a:rPr lang="zh-CN" altLang="en-US" dirty="0">
                    <a:solidFill>
                      <a:prstClr val="black"/>
                    </a:solidFill>
                  </a:rPr>
                  <a:t>矢</a:t>
                </a:r>
                <a:r>
                  <a:rPr lang="zh-CN" altLang="en-US" dirty="0" smtClean="0">
                    <a:solidFill>
                      <a:prstClr val="black"/>
                    </a:solidFill>
                  </a:rPr>
                  <a:t>径方向相反。</a:t>
                </a:r>
                <a:endParaRPr lang="en-US" altLang="zh-CN" dirty="0" smtClean="0">
                  <a:solidFill>
                    <a:prstClr val="black"/>
                  </a:solidFill>
                </a:endParaRPr>
              </a:p>
              <a:p>
                <a:pPr marL="0" indent="0">
                  <a:buNone/>
                </a:pPr>
                <a:r>
                  <a:rPr lang="zh-CN" altLang="en-US" dirty="0" smtClean="0">
                    <a:solidFill>
                      <a:prstClr val="black"/>
                    </a:solidFill>
                  </a:rPr>
                  <a:t>当</a:t>
                </a:r>
                <a14:m>
                  <m:oMath xmlns:m="http://schemas.openxmlformats.org/officeDocument/2006/math">
                    <m:r>
                      <a:rPr lang="en-US" altLang="zh-CN" b="0" i="1" smtClean="0">
                        <a:solidFill>
                          <a:prstClr val="black"/>
                        </a:solidFill>
                        <a:latin typeface="Cambria Math"/>
                      </a:rPr>
                      <m:t>𝑟</m:t>
                    </m:r>
                    <m:r>
                      <a:rPr lang="en-US" altLang="zh-CN" b="0" i="1" smtClean="0">
                        <a:solidFill>
                          <a:prstClr val="black"/>
                        </a:solidFill>
                        <a:latin typeface="Cambria Math"/>
                        <a:ea typeface="Cambria Math"/>
                      </a:rPr>
                      <m:t>→∞</m:t>
                    </m:r>
                  </m:oMath>
                </a14:m>
                <a:r>
                  <a:rPr lang="zh-CN" altLang="en-US" dirty="0" smtClean="0"/>
                  <a:t>时，</a:t>
                </a:r>
                <a:r>
                  <a:rPr lang="en-US" altLang="zh-CN" b="0" dirty="0" smtClean="0"/>
                  <a:t>    </a:t>
                </a:r>
                <a14:m>
                  <m:oMath xmlns:m="http://schemas.openxmlformats.org/officeDocument/2006/math">
                    <m:r>
                      <a:rPr lang="en-US" altLang="zh-CN" b="0" i="1" smtClean="0">
                        <a:latin typeface="Cambria Math"/>
                      </a:rPr>
                      <m:t>𝐸</m:t>
                    </m:r>
                    <m:r>
                      <a:rPr lang="en-US" altLang="zh-CN" b="0" i="1" smtClean="0">
                        <a:latin typeface="Cambria Math"/>
                        <a:ea typeface="Cambria Math"/>
                      </a:rPr>
                      <m:t>→0</m:t>
                    </m:r>
                  </m:oMath>
                </a14:m>
                <a:endParaRPr lang="en-US" altLang="zh-CN" b="0" dirty="0" smtClean="0">
                  <a:ea typeface="Cambria Math"/>
                </a:endParaRPr>
              </a:p>
              <a:p>
                <a:pPr marL="0" indent="0">
                  <a:buNone/>
                </a:pPr>
                <a:r>
                  <a:rPr lang="en-US" altLang="zh-CN" dirty="0"/>
                  <a:t> </a:t>
                </a:r>
                <a:r>
                  <a:rPr lang="zh-CN" altLang="en-US" b="1" dirty="0">
                    <a:solidFill>
                      <a:srgbClr val="C00000"/>
                    </a:solidFill>
                  </a:rPr>
                  <a:t>均匀电场</a:t>
                </a:r>
                <a:r>
                  <a:rPr lang="zh-CN" altLang="en-US" dirty="0" smtClean="0"/>
                  <a:t>：区域中</a:t>
                </a:r>
                <a:endParaRPr lang="en-US" altLang="zh-CN" dirty="0" smtClean="0"/>
              </a:p>
              <a:p>
                <a:pPr marL="0" indent="0">
                  <a:buNone/>
                </a:pPr>
                <a:r>
                  <a:rPr lang="zh-CN" altLang="en-US" dirty="0" smtClean="0"/>
                  <a:t>各点场</a:t>
                </a:r>
                <a:r>
                  <a:rPr lang="zh-CN" altLang="en-US" dirty="0"/>
                  <a:t>强大小和</a:t>
                </a:r>
                <a:r>
                  <a:rPr lang="zh-CN" altLang="en-US" dirty="0" smtClean="0"/>
                  <a:t>方</a:t>
                </a:r>
                <a:endParaRPr lang="en-US" altLang="zh-CN" dirty="0" smtClean="0"/>
              </a:p>
              <a:p>
                <a:pPr marL="0" indent="0">
                  <a:buNone/>
                </a:pPr>
                <a:r>
                  <a:rPr lang="zh-CN" altLang="en-US" dirty="0" smtClean="0"/>
                  <a:t>向</a:t>
                </a:r>
                <a:r>
                  <a:rPr lang="zh-CN" altLang="en-US" dirty="0"/>
                  <a:t>都</a:t>
                </a:r>
                <a:r>
                  <a:rPr lang="zh-CN" altLang="en-US" dirty="0" smtClean="0"/>
                  <a:t>相同。</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036496" cy="5256584"/>
              </a:xfrm>
              <a:blipFill rotWithShape="1">
                <a:blip r:embed="rId2"/>
                <a:stretch>
                  <a:fillRect l="-1687" t="-2088" r="-1417"/>
                </a:stretch>
              </a:blipFill>
            </p:spPr>
            <p:txBody>
              <a:bodyPr/>
              <a:lstStyle/>
              <a:p>
                <a:r>
                  <a:rPr lang="zh-CN" altLang="en-US">
                    <a:noFill/>
                  </a:rPr>
                  <a:t> </a:t>
                </a:r>
              </a:p>
            </p:txBody>
          </p:sp>
        </mc:Fallback>
      </mc:AlternateContent>
      <p:sp>
        <p:nvSpPr>
          <p:cNvPr id="5" name="流程图: 联系 4"/>
          <p:cNvSpPr/>
          <p:nvPr/>
        </p:nvSpPr>
        <p:spPr>
          <a:xfrm>
            <a:off x="7164288" y="4644698"/>
            <a:ext cx="1105272" cy="11052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solidFill>
                  <a:srgbClr val="FF0000"/>
                </a:solidFill>
              </a:rPr>
              <a:t>+q</a:t>
            </a:r>
            <a:endParaRPr lang="zh-CN" altLang="en-US" sz="4400" dirty="0">
              <a:solidFill>
                <a:srgbClr val="FF0000"/>
              </a:solidFill>
            </a:endParaRPr>
          </a:p>
        </p:txBody>
      </p:sp>
      <p:cxnSp>
        <p:nvCxnSpPr>
          <p:cNvPr id="10" name="直接箭头连接符 9"/>
          <p:cNvCxnSpPr/>
          <p:nvPr/>
        </p:nvCxnSpPr>
        <p:spPr>
          <a:xfrm flipV="1">
            <a:off x="8012261" y="4401593"/>
            <a:ext cx="592187" cy="480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p:cNvCxnSpPr>
          <p:nvPr/>
        </p:nvCxnSpPr>
        <p:spPr>
          <a:xfrm>
            <a:off x="8269560" y="5197334"/>
            <a:ext cx="7669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7752208" y="4094158"/>
            <a:ext cx="0" cy="981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840252" y="4392185"/>
            <a:ext cx="809935" cy="6659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2"/>
          </p:cNvCxnSpPr>
          <p:nvPr/>
        </p:nvCxnSpPr>
        <p:spPr>
          <a:xfrm flipH="1">
            <a:off x="6516216" y="5197334"/>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 idx="3"/>
          </p:cNvCxnSpPr>
          <p:nvPr/>
        </p:nvCxnSpPr>
        <p:spPr>
          <a:xfrm flipH="1">
            <a:off x="6732240" y="5588107"/>
            <a:ext cx="593911" cy="47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4"/>
          </p:cNvCxnSpPr>
          <p:nvPr/>
        </p:nvCxnSpPr>
        <p:spPr>
          <a:xfrm>
            <a:off x="7716924" y="5749970"/>
            <a:ext cx="0" cy="62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130641" y="5569819"/>
            <a:ext cx="473807" cy="49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5286808" y="5661723"/>
            <a:ext cx="568759" cy="47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896035" y="5830416"/>
            <a:ext cx="0" cy="62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3983359" y="5668553"/>
            <a:ext cx="521903" cy="47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623319" y="5277780"/>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064290" y="4444028"/>
            <a:ext cx="440972" cy="395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896035" y="422108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5423642" y="5249866"/>
            <a:ext cx="7325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286808" y="4472631"/>
            <a:ext cx="568759" cy="41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3" name="流程图: 联系 72"/>
          <p:cNvSpPr/>
          <p:nvPr/>
        </p:nvSpPr>
        <p:spPr>
          <a:xfrm>
            <a:off x="4343399" y="4736492"/>
            <a:ext cx="1105272" cy="11052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FF0000"/>
                </a:solidFill>
              </a:rPr>
              <a:t>-</a:t>
            </a:r>
            <a:r>
              <a:rPr lang="en-US" altLang="zh-CN" sz="4400" dirty="0" smtClean="0">
                <a:solidFill>
                  <a:srgbClr val="FF0000"/>
                </a:solidFill>
              </a:rPr>
              <a:t>q</a:t>
            </a:r>
            <a:endParaRPr lang="zh-CN" altLang="en-US" sz="4400" dirty="0">
              <a:solidFill>
                <a:srgbClr val="FF0000"/>
              </a:solidFill>
            </a:endParaRPr>
          </a:p>
        </p:txBody>
      </p:sp>
    </p:spTree>
    <p:extLst>
      <p:ext uri="{BB962C8B-B14F-4D97-AF65-F5344CB8AC3E}">
        <p14:creationId xmlns:p14="http://schemas.microsoft.com/office/powerpoint/2010/main" val="519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par>
                                <p:cTn id="32" presetID="22" presetClass="entr" presetSubtype="4"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par>
                                <p:cTn id="35" presetID="22" presetClass="entr" presetSubtype="4"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par>
                                <p:cTn id="41" presetID="22" presetClass="entr" presetSubtype="4"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par>
                                <p:cTn id="44" presetID="22" presetClass="entr" presetSubtype="4"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500"/>
                                        <p:tgtEl>
                                          <p:spTgt spid="43"/>
                                        </p:tgtEl>
                                      </p:cBhvr>
                                    </p:animEffect>
                                  </p:childTnLst>
                                </p:cTn>
                              </p:par>
                              <p:par>
                                <p:cTn id="47" presetID="22" presetClass="entr" presetSubtype="4"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500"/>
                                        <p:tgtEl>
                                          <p:spTgt spid="47"/>
                                        </p:tgtEl>
                                      </p:cBhvr>
                                    </p:animEffect>
                                  </p:childTnLst>
                                </p:cTn>
                              </p:par>
                              <p:par>
                                <p:cTn id="50" presetID="22" presetClass="entr" presetSubtype="4"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par>
                                <p:cTn id="53" presetID="22" presetClass="entr" presetSubtype="4"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down)">
                                      <p:cBhvr>
                                        <p:cTn id="55" dur="500"/>
                                        <p:tgtEl>
                                          <p:spTgt spid="6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down)">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animEffect transition="in" filter="wipe(down)">
                                      <p:cBhvr>
                                        <p:cTn id="63" dur="500"/>
                                        <p:tgtEl>
                                          <p:spTgt spid="3">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wipe(down)">
                                      <p:cBhvr>
                                        <p:cTn id="68" dur="500"/>
                                        <p:tgtEl>
                                          <p:spTgt spid="3">
                                            <p:txEl>
                                              <p:pRg st="2" end="2"/>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down)">
                                      <p:cBhvr>
                                        <p:cTn id="71" dur="500"/>
                                        <p:tgtEl>
                                          <p:spTgt spid="3">
                                            <p:txEl>
                                              <p:pRg st="3" end="3"/>
                                            </p:txEl>
                                          </p:spTgt>
                                        </p:tgtEl>
                                      </p:cBhvr>
                                    </p:animEffect>
                                  </p:childTnLst>
                                </p:cTn>
                              </p:par>
                              <p:par>
                                <p:cTn id="72" presetID="22" presetClass="entr" presetSubtype="4" fill="hold" nodeType="with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wipe(down)">
                                      <p:cBhvr>
                                        <p:cTn id="7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144000" cy="5328592"/>
              </a:xfrm>
            </p:spPr>
            <p:txBody>
              <a:bodyPr/>
              <a:lstStyle/>
              <a:p>
                <a:pPr marL="0" indent="0">
                  <a:buNone/>
                </a:pPr>
                <a:r>
                  <a:rPr lang="en-US" altLang="zh-CN" dirty="0"/>
                  <a:t> </a:t>
                </a:r>
                <a:r>
                  <a:rPr lang="en-US" altLang="zh-CN" dirty="0" smtClean="0"/>
                  <a:t>    </a:t>
                </a:r>
                <a:r>
                  <a:rPr lang="zh-CN" altLang="en-US" b="1" dirty="0" smtClean="0">
                    <a:solidFill>
                      <a:srgbClr val="C00000"/>
                    </a:solidFill>
                  </a:rPr>
                  <a:t>电力线</a:t>
                </a:r>
                <a:r>
                  <a:rPr lang="zh-CN" altLang="en-US" dirty="0" smtClean="0"/>
                  <a:t>：就是形象地描绘空间中各点电场矢量分布的一系列曲线。曲线上各点电场矢量的方向就是该点电力线的切线方向，电力线的疏密程度表示场强的大小。</a:t>
                </a:r>
                <a:endParaRPr lang="en-US" altLang="zh-CN" dirty="0"/>
              </a:p>
              <a:p>
                <a:pPr marL="0" indent="0">
                  <a:buNone/>
                </a:pPr>
                <a:r>
                  <a:rPr lang="zh-CN" altLang="en-US" dirty="0" smtClean="0"/>
                  <a:t>    在</a:t>
                </a:r>
                <a:r>
                  <a:rPr lang="zh-CN" altLang="en-US" dirty="0"/>
                  <a:t>空间中某点附近，若穿过与电场矢量垂直的面积元</a:t>
                </a:r>
                <a14:m>
                  <m:oMath xmlns:m="http://schemas.openxmlformats.org/officeDocument/2006/math">
                    <m:r>
                      <a:rPr lang="zh-CN" altLang="en-US" i="1">
                        <a:latin typeface="Cambria Math"/>
                      </a:rPr>
                      <m:t>∆</m:t>
                    </m:r>
                    <m:sSub>
                      <m:sSubPr>
                        <m:ctrlPr>
                          <a:rPr lang="en-US" altLang="zh-CN" i="1">
                            <a:latin typeface="Cambria Math"/>
                          </a:rPr>
                        </m:ctrlPr>
                      </m:sSubPr>
                      <m:e>
                        <m:r>
                          <a:rPr lang="en-US" altLang="zh-CN" i="1">
                            <a:latin typeface="Cambria Math"/>
                          </a:rPr>
                          <m:t>𝑆</m:t>
                        </m:r>
                      </m:e>
                      <m:sub>
                        <m:r>
                          <a:rPr lang="en-US" altLang="zh-CN" i="1">
                            <a:latin typeface="Cambria Math"/>
                            <a:ea typeface="Cambria Math"/>
                          </a:rPr>
                          <m:t>⊥</m:t>
                        </m:r>
                      </m:sub>
                    </m:sSub>
                  </m:oMath>
                </a14:m>
                <a:r>
                  <a:rPr lang="zh-CN" altLang="en-US" dirty="0"/>
                  <a:t>的电力线根数为</a:t>
                </a:r>
                <a14:m>
                  <m:oMath xmlns:m="http://schemas.openxmlformats.org/officeDocument/2006/math">
                    <m:r>
                      <a:rPr lang="zh-CN" altLang="en-US" i="1">
                        <a:latin typeface="Cambria Math"/>
                      </a:rPr>
                      <m:t>∆</m:t>
                    </m:r>
                    <m:r>
                      <a:rPr lang="en-US" altLang="zh-CN" i="1">
                        <a:latin typeface="Cambria Math"/>
                      </a:rPr>
                      <m:t>𝑁</m:t>
                    </m:r>
                  </m:oMath>
                </a14:m>
                <a:r>
                  <a:rPr lang="zh-CN" altLang="en-US" dirty="0" smtClean="0"/>
                  <a:t>，那么：</a:t>
                </a:r>
                <a:endParaRPr lang="en-US" altLang="zh-CN" dirty="0"/>
              </a:p>
              <a:p>
                <a:pPr marL="0" indent="0">
                  <a:buNone/>
                </a:pPr>
                <a:r>
                  <a:rPr lang="en-US" altLang="zh-CN" dirty="0" smtClean="0"/>
                  <a:t>                </a:t>
                </a:r>
                <a14:m>
                  <m:oMath xmlns:m="http://schemas.openxmlformats.org/officeDocument/2006/math">
                    <m:func>
                      <m:funcPr>
                        <m:ctrlPr>
                          <a:rPr lang="en-US" altLang="zh-CN" i="1">
                            <a:latin typeface="Cambria Math"/>
                          </a:rPr>
                        </m:ctrlPr>
                      </m:funcPr>
                      <m:fName>
                        <m:limLow>
                          <m:limLowPr>
                            <m:ctrlPr>
                              <a:rPr lang="en-US" altLang="zh-CN" i="1">
                                <a:latin typeface="Cambria Math"/>
                              </a:rPr>
                            </m:ctrlPr>
                          </m:limLowPr>
                          <m:e>
                            <m:r>
                              <m:rPr>
                                <m:sty m:val="p"/>
                              </m:rPr>
                              <a:rPr lang="en-US" altLang="zh-CN">
                                <a:latin typeface="Cambria Math"/>
                              </a:rPr>
                              <m:t>lim</m:t>
                            </m:r>
                          </m:e>
                          <m:lim>
                            <m:r>
                              <a:rPr lang="zh-CN" altLang="en-US" i="1">
                                <a:latin typeface="Cambria Math"/>
                              </a:rPr>
                              <m:t>∆</m:t>
                            </m:r>
                            <m:r>
                              <a:rPr lang="en-US" altLang="zh-CN" i="1">
                                <a:latin typeface="Cambria Math"/>
                              </a:rPr>
                              <m:t>𝑆</m:t>
                            </m:r>
                            <m:r>
                              <a:rPr lang="en-US" altLang="zh-CN" i="1">
                                <a:latin typeface="Cambria Math"/>
                                <a:ea typeface="Cambria Math"/>
                              </a:rPr>
                              <m:t>⊥→0</m:t>
                            </m:r>
                          </m:lim>
                        </m:limLow>
                      </m:fName>
                      <m:e>
                        <m:f>
                          <m:fPr>
                            <m:ctrlPr>
                              <a:rPr lang="en-US" altLang="zh-CN" i="1">
                                <a:latin typeface="Cambria Math"/>
                              </a:rPr>
                            </m:ctrlPr>
                          </m:fPr>
                          <m:num>
                            <m:r>
                              <a:rPr lang="zh-CN" altLang="en-US" i="1">
                                <a:latin typeface="Cambria Math"/>
                              </a:rPr>
                              <m:t>∆</m:t>
                            </m:r>
                            <m:r>
                              <a:rPr lang="en-US" altLang="zh-CN" i="1">
                                <a:latin typeface="Cambria Math"/>
                              </a:rPr>
                              <m:t>𝑁</m:t>
                            </m:r>
                          </m:num>
                          <m:den>
                            <m:r>
                              <a:rPr lang="zh-CN" altLang="en-US" i="1">
                                <a:latin typeface="Cambria Math"/>
                              </a:rPr>
                              <m:t>∆</m:t>
                            </m:r>
                            <m:sSub>
                              <m:sSubPr>
                                <m:ctrlPr>
                                  <a:rPr lang="en-US" altLang="zh-CN" i="1">
                                    <a:latin typeface="Cambria Math"/>
                                  </a:rPr>
                                </m:ctrlPr>
                              </m:sSubPr>
                              <m:e>
                                <m:r>
                                  <a:rPr lang="en-US" altLang="zh-CN" i="1">
                                    <a:latin typeface="Cambria Math"/>
                                  </a:rPr>
                                  <m:t>𝑆</m:t>
                                </m:r>
                              </m:e>
                              <m:sub>
                                <m:r>
                                  <a:rPr lang="en-US" altLang="zh-CN" i="1">
                                    <a:latin typeface="Cambria Math"/>
                                    <a:ea typeface="Cambria Math"/>
                                  </a:rPr>
                                  <m:t>⊥</m:t>
                                </m:r>
                              </m:sub>
                            </m:sSub>
                          </m:den>
                        </m:f>
                      </m:e>
                    </m:func>
                  </m:oMath>
                </a14:m>
                <a:endParaRPr lang="en-US" altLang="zh-CN" dirty="0" smtClean="0"/>
              </a:p>
              <a:p>
                <a:pPr marL="0" indent="0">
                  <a:buNone/>
                </a:pPr>
                <a:r>
                  <a:rPr lang="zh-CN" altLang="en-US" dirty="0" smtClean="0"/>
                  <a:t>称作</a:t>
                </a:r>
                <a:r>
                  <a:rPr lang="zh-CN" altLang="en-US" dirty="0"/>
                  <a:t>该点的</a:t>
                </a:r>
                <a:r>
                  <a:rPr lang="zh-CN" altLang="en-US" b="1" dirty="0" smtClean="0">
                    <a:solidFill>
                      <a:srgbClr val="C00000"/>
                    </a:solidFill>
                  </a:rPr>
                  <a:t>电力线数密度</a:t>
                </a:r>
                <a:r>
                  <a:rPr lang="zh-CN" altLang="en-US" dirty="0" smtClean="0"/>
                  <a:t>。</a:t>
                </a: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144000" cy="5328592"/>
              </a:xfrm>
              <a:blipFill rotWithShape="1">
                <a:blip r:embed="rId2"/>
                <a:stretch>
                  <a:fillRect l="-1667" t="-2059" r="-1667"/>
                </a:stretch>
              </a:blipFill>
            </p:spPr>
            <p:txBody>
              <a:bodyPr/>
              <a:lstStyle/>
              <a:p>
                <a:r>
                  <a:rPr lang="zh-CN" altLang="en-US">
                    <a:noFill/>
                  </a:rPr>
                  <a:t> </a:t>
                </a:r>
              </a:p>
            </p:txBody>
          </p:sp>
        </mc:Fallback>
      </mc:AlternateContent>
      <p:sp>
        <p:nvSpPr>
          <p:cNvPr id="2" name="矩形 1"/>
          <p:cNvSpPr/>
          <p:nvPr/>
        </p:nvSpPr>
        <p:spPr>
          <a:xfrm>
            <a:off x="323528" y="620688"/>
            <a:ext cx="4112023" cy="646331"/>
          </a:xfrm>
          <a:prstGeom prst="rect">
            <a:avLst/>
          </a:prstGeom>
        </p:spPr>
        <p:txBody>
          <a:bodyPr wrap="none">
            <a:spAutoFit/>
          </a:bodyPr>
          <a:lstStyle/>
          <a:p>
            <a:pPr lvl="0">
              <a:spcBef>
                <a:spcPct val="20000"/>
              </a:spcBef>
            </a:pPr>
            <a:r>
              <a:rPr lang="en-US" altLang="zh-CN" sz="3600" dirty="0">
                <a:solidFill>
                  <a:prstClr val="black"/>
                </a:solidFill>
              </a:rPr>
              <a:t>3</a:t>
            </a:r>
            <a:r>
              <a:rPr lang="zh-CN" altLang="en-US" sz="3600" dirty="0">
                <a:solidFill>
                  <a:prstClr val="black"/>
                </a:solidFill>
              </a:rPr>
              <a:t>、电力线与电通量</a:t>
            </a:r>
            <a:endParaRPr lang="en-US" altLang="zh-CN" sz="3600" dirty="0">
              <a:solidFill>
                <a:prstClr val="black"/>
              </a:solidFill>
            </a:endParaRPr>
          </a:p>
        </p:txBody>
      </p:sp>
    </p:spTree>
    <p:extLst>
      <p:ext uri="{BB962C8B-B14F-4D97-AF65-F5344CB8AC3E}">
        <p14:creationId xmlns:p14="http://schemas.microsoft.com/office/powerpoint/2010/main" val="129153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256584"/>
              </a:xfrm>
            </p:spPr>
            <p:txBody>
              <a:bodyPr>
                <a:normAutofit lnSpcReduction="10000"/>
              </a:bodyPr>
              <a:lstStyle/>
              <a:p>
                <a:pPr marL="0" indent="0">
                  <a:buNone/>
                </a:pPr>
                <a:r>
                  <a:rPr lang="zh-CN" altLang="en-US" dirty="0" smtClean="0"/>
                  <a:t>为了使电力线疏密程度表示场强的大小，应满足：</a:t>
                </a:r>
                <a:endParaRPr lang="en-US" altLang="zh-CN" dirty="0" smtClean="0"/>
              </a:p>
              <a:p>
                <a:pPr marL="0" indent="0">
                  <a:buNone/>
                </a:pPr>
                <a:r>
                  <a:rPr lang="en-US" altLang="zh-CN" dirty="0"/>
                  <a:t> </a:t>
                </a:r>
                <a:r>
                  <a:rPr lang="en-US" altLang="zh-CN" dirty="0" smtClean="0"/>
                  <a:t>               </a:t>
                </a:r>
                <a14:m>
                  <m:oMath xmlns:m="http://schemas.openxmlformats.org/officeDocument/2006/math">
                    <m:r>
                      <a:rPr lang="en-US" altLang="zh-CN" i="1">
                        <a:latin typeface="Cambria Math"/>
                      </a:rPr>
                      <m:t>𝐸</m:t>
                    </m:r>
                    <m:func>
                      <m:funcPr>
                        <m:ctrlPr>
                          <a:rPr lang="en-US" altLang="zh-CN" i="1">
                            <a:latin typeface="Cambria Math"/>
                          </a:rPr>
                        </m:ctrlPr>
                      </m:funcPr>
                      <m:fName>
                        <m:r>
                          <a:rPr lang="en-US" altLang="zh-CN" i="1">
                            <a:solidFill>
                              <a:prstClr val="black"/>
                            </a:solidFill>
                            <a:latin typeface="Cambria Math"/>
                            <a:ea typeface="Cambria Math"/>
                          </a:rPr>
                          <m:t>∝</m:t>
                        </m:r>
                        <m:limLow>
                          <m:limLowPr>
                            <m:ctrlPr>
                              <a:rPr lang="en-US" altLang="zh-CN" i="1">
                                <a:latin typeface="Cambria Math"/>
                              </a:rPr>
                            </m:ctrlPr>
                          </m:limLowPr>
                          <m:e>
                            <m:r>
                              <m:rPr>
                                <m:sty m:val="p"/>
                              </m:rPr>
                              <a:rPr lang="en-US" altLang="zh-CN">
                                <a:latin typeface="Cambria Math"/>
                              </a:rPr>
                              <m:t>lim</m:t>
                            </m:r>
                          </m:e>
                          <m:lim>
                            <m:r>
                              <a:rPr lang="zh-CN" altLang="en-US" i="1">
                                <a:latin typeface="Cambria Math"/>
                              </a:rPr>
                              <m:t>∆</m:t>
                            </m:r>
                            <m:r>
                              <a:rPr lang="en-US" altLang="zh-CN" i="1">
                                <a:latin typeface="Cambria Math"/>
                              </a:rPr>
                              <m:t>𝑆</m:t>
                            </m:r>
                            <m:r>
                              <a:rPr lang="en-US" altLang="zh-CN" i="1">
                                <a:latin typeface="Cambria Math"/>
                                <a:ea typeface="Cambria Math"/>
                              </a:rPr>
                              <m:t>⊥→0</m:t>
                            </m:r>
                          </m:lim>
                        </m:limLow>
                      </m:fName>
                      <m:e>
                        <m:f>
                          <m:fPr>
                            <m:ctrlPr>
                              <a:rPr lang="en-US" altLang="zh-CN" i="1">
                                <a:latin typeface="Cambria Math"/>
                              </a:rPr>
                            </m:ctrlPr>
                          </m:fPr>
                          <m:num>
                            <m:r>
                              <a:rPr lang="zh-CN" altLang="en-US" i="1">
                                <a:latin typeface="Cambria Math"/>
                              </a:rPr>
                              <m:t>∆</m:t>
                            </m:r>
                            <m:r>
                              <a:rPr lang="en-US" altLang="zh-CN" i="1">
                                <a:latin typeface="Cambria Math"/>
                              </a:rPr>
                              <m:t>𝑁</m:t>
                            </m:r>
                          </m:num>
                          <m:den>
                            <m:r>
                              <a:rPr lang="zh-CN" altLang="en-US" i="1">
                                <a:latin typeface="Cambria Math"/>
                              </a:rPr>
                              <m:t>∆</m:t>
                            </m:r>
                            <m:r>
                              <a:rPr lang="en-US" altLang="zh-CN" i="1">
                                <a:latin typeface="Cambria Math"/>
                              </a:rPr>
                              <m:t>𝑆</m:t>
                            </m:r>
                            <m:r>
                              <a:rPr lang="en-US" altLang="zh-CN" i="1">
                                <a:latin typeface="Cambria Math"/>
                                <a:ea typeface="Cambria Math"/>
                              </a:rPr>
                              <m:t>⊥</m:t>
                            </m:r>
                          </m:den>
                        </m:f>
                      </m:e>
                    </m:func>
                  </m:oMath>
                </a14:m>
                <a:endParaRPr lang="en-US" altLang="zh-CN" dirty="0" smtClean="0"/>
              </a:p>
              <a:p>
                <a:pPr marL="0" indent="0">
                  <a:buNone/>
                </a:pPr>
                <a:r>
                  <a:rPr lang="zh-CN" altLang="en-US" dirty="0" smtClean="0"/>
                  <a:t>若规定比例系数为</a:t>
                </a:r>
                <a:r>
                  <a:rPr lang="en-US" altLang="zh-CN" dirty="0" smtClean="0"/>
                  <a:t>1</a:t>
                </a:r>
                <a:r>
                  <a:rPr lang="zh-CN" altLang="en-US" dirty="0" smtClean="0"/>
                  <a:t>，则有： </a:t>
                </a:r>
                <a14:m>
                  <m:oMath xmlns:m="http://schemas.openxmlformats.org/officeDocument/2006/math">
                    <m:r>
                      <a:rPr lang="en-US" altLang="zh-CN" i="1">
                        <a:solidFill>
                          <a:prstClr val="black"/>
                        </a:solidFill>
                        <a:latin typeface="Cambria Math"/>
                      </a:rPr>
                      <m:t>𝐸</m:t>
                    </m:r>
                    <m:func>
                      <m:funcPr>
                        <m:ctrlPr>
                          <a:rPr lang="en-US" altLang="zh-CN" i="1">
                            <a:solidFill>
                              <a:prstClr val="black"/>
                            </a:solidFill>
                            <a:latin typeface="Cambria Math"/>
                          </a:rPr>
                        </m:ctrlPr>
                      </m:funcPr>
                      <m:fName>
                        <m:r>
                          <a:rPr lang="en-US" altLang="zh-CN" b="0" i="1" smtClean="0">
                            <a:solidFill>
                              <a:prstClr val="black"/>
                            </a:solidFill>
                            <a:latin typeface="Cambria Math"/>
                          </a:rPr>
                          <m:t>=</m:t>
                        </m:r>
                        <m:limLow>
                          <m:limLowPr>
                            <m:ctrlPr>
                              <a:rPr lang="en-US" altLang="zh-CN" i="1">
                                <a:solidFill>
                                  <a:prstClr val="black"/>
                                </a:solidFill>
                                <a:latin typeface="Cambria Math"/>
                              </a:rPr>
                            </m:ctrlPr>
                          </m:limLowPr>
                          <m:e>
                            <m:r>
                              <m:rPr>
                                <m:sty m:val="p"/>
                              </m:rPr>
                              <a:rPr lang="en-US" altLang="zh-CN">
                                <a:solidFill>
                                  <a:prstClr val="black"/>
                                </a:solidFill>
                                <a:latin typeface="Cambria Math"/>
                              </a:rPr>
                              <m:t>lim</m:t>
                            </m:r>
                          </m:e>
                          <m:lim>
                            <m:r>
                              <a:rPr lang="zh-CN" altLang="en-US" i="1">
                                <a:solidFill>
                                  <a:prstClr val="black"/>
                                </a:solidFill>
                                <a:latin typeface="Cambria Math"/>
                              </a:rPr>
                              <m:t>∆</m:t>
                            </m:r>
                            <m:r>
                              <a:rPr lang="en-US" altLang="zh-CN" i="1">
                                <a:solidFill>
                                  <a:prstClr val="black"/>
                                </a:solidFill>
                                <a:latin typeface="Cambria Math"/>
                              </a:rPr>
                              <m:t>𝑆</m:t>
                            </m:r>
                            <m:r>
                              <a:rPr lang="en-US" altLang="zh-CN" i="1">
                                <a:solidFill>
                                  <a:prstClr val="black"/>
                                </a:solidFill>
                                <a:latin typeface="Cambria Math"/>
                                <a:ea typeface="Cambria Math"/>
                              </a:rPr>
                              <m:t>⊥→0</m:t>
                            </m:r>
                          </m:lim>
                        </m:limLow>
                      </m:fName>
                      <m:e>
                        <m:f>
                          <m:fPr>
                            <m:ctrlPr>
                              <a:rPr lang="en-US" altLang="zh-CN" i="1">
                                <a:solidFill>
                                  <a:prstClr val="black"/>
                                </a:solidFill>
                                <a:latin typeface="Cambria Math"/>
                              </a:rPr>
                            </m:ctrlPr>
                          </m:fPr>
                          <m:num>
                            <m:r>
                              <a:rPr lang="zh-CN" altLang="en-US" i="1">
                                <a:solidFill>
                                  <a:prstClr val="black"/>
                                </a:solidFill>
                                <a:latin typeface="Cambria Math"/>
                              </a:rPr>
                              <m:t>∆</m:t>
                            </m:r>
                            <m:r>
                              <a:rPr lang="en-US" altLang="zh-CN" i="1">
                                <a:solidFill>
                                  <a:prstClr val="black"/>
                                </a:solidFill>
                                <a:latin typeface="Cambria Math"/>
                              </a:rPr>
                              <m:t>𝑁</m:t>
                            </m:r>
                          </m:num>
                          <m:den>
                            <m:r>
                              <a:rPr lang="zh-CN" altLang="en-US" i="1">
                                <a:solidFill>
                                  <a:prstClr val="black"/>
                                </a:solidFill>
                                <a:latin typeface="Cambria Math"/>
                              </a:rPr>
                              <m:t>∆</m:t>
                            </m:r>
                            <m:r>
                              <a:rPr lang="en-US" altLang="zh-CN" i="1">
                                <a:solidFill>
                                  <a:prstClr val="black"/>
                                </a:solidFill>
                                <a:latin typeface="Cambria Math"/>
                              </a:rPr>
                              <m:t>𝑆</m:t>
                            </m:r>
                            <m:r>
                              <a:rPr lang="en-US" altLang="zh-CN" i="1">
                                <a:solidFill>
                                  <a:prstClr val="black"/>
                                </a:solidFill>
                                <a:latin typeface="Cambria Math"/>
                                <a:ea typeface="Cambria Math"/>
                              </a:rPr>
                              <m:t>⊥</m:t>
                            </m:r>
                          </m:den>
                        </m:f>
                        <m:r>
                          <a:rPr lang="en-US" altLang="zh-CN" b="0" i="1" smtClean="0">
                            <a:solidFill>
                              <a:prstClr val="black"/>
                            </a:solidFill>
                            <a:latin typeface="Cambria Math"/>
                            <a:ea typeface="Cambria Math"/>
                          </a:rPr>
                          <m:t>=</m:t>
                        </m:r>
                        <m:f>
                          <m:fPr>
                            <m:ctrlPr>
                              <a:rPr lang="en-US" altLang="zh-CN" b="0" i="1" smtClean="0">
                                <a:solidFill>
                                  <a:prstClr val="black"/>
                                </a:solidFill>
                                <a:latin typeface="Cambria Math"/>
                                <a:ea typeface="Cambria Math"/>
                              </a:rPr>
                            </m:ctrlPr>
                          </m:fPr>
                          <m:num>
                            <m:r>
                              <a:rPr lang="en-US" altLang="zh-CN" b="0" i="1" smtClean="0">
                                <a:solidFill>
                                  <a:prstClr val="black"/>
                                </a:solidFill>
                                <a:latin typeface="Cambria Math"/>
                                <a:ea typeface="Cambria Math"/>
                              </a:rPr>
                              <m:t>𝑑𝑁</m:t>
                            </m:r>
                          </m:num>
                          <m:den>
                            <m:r>
                              <a:rPr lang="en-US" altLang="zh-CN" b="0" i="1" smtClean="0">
                                <a:solidFill>
                                  <a:prstClr val="black"/>
                                </a:solidFill>
                                <a:latin typeface="Cambria Math"/>
                                <a:ea typeface="Cambria Math"/>
                              </a:rPr>
                              <m:t>𝑑</m:t>
                            </m:r>
                            <m:sSub>
                              <m:sSubPr>
                                <m:ctrlPr>
                                  <a:rPr lang="en-US" altLang="zh-CN" i="1">
                                    <a:latin typeface="Cambria Math"/>
                                  </a:rPr>
                                </m:ctrlPr>
                              </m:sSubPr>
                              <m:e>
                                <m:r>
                                  <a:rPr lang="en-US" altLang="zh-CN" i="1">
                                    <a:latin typeface="Cambria Math"/>
                                  </a:rPr>
                                  <m:t>𝑆</m:t>
                                </m:r>
                              </m:e>
                              <m:sub>
                                <m:r>
                                  <a:rPr lang="en-US" altLang="zh-CN" i="1">
                                    <a:latin typeface="Cambria Math"/>
                                    <a:ea typeface="Cambria Math"/>
                                  </a:rPr>
                                  <m:t>⊥</m:t>
                                </m:r>
                              </m:sub>
                            </m:sSub>
                          </m:den>
                        </m:f>
                      </m:e>
                    </m:func>
                  </m:oMath>
                </a14:m>
                <a:endParaRPr lang="en-US" altLang="zh-CN" dirty="0" smtClean="0"/>
              </a:p>
              <a:p>
                <a:pPr marL="0" indent="0">
                  <a:buNone/>
                </a:pPr>
                <a:r>
                  <a:rPr lang="zh-CN" altLang="en-US" dirty="0" smtClean="0"/>
                  <a:t>由此可知：</a:t>
                </a:r>
                <a14:m>
                  <m:oMath xmlns:m="http://schemas.openxmlformats.org/officeDocument/2006/math">
                    <m:r>
                      <a:rPr lang="en-US" altLang="zh-CN" b="0" i="1" smtClean="0">
                        <a:latin typeface="Cambria Math"/>
                      </a:rPr>
                      <m:t>𝑑𝑁</m:t>
                    </m:r>
                    <m:r>
                      <a:rPr lang="en-US" altLang="zh-CN" b="0" i="1" smtClean="0">
                        <a:latin typeface="Cambria Math"/>
                      </a:rPr>
                      <m:t>=</m:t>
                    </m:r>
                    <m:r>
                      <a:rPr lang="en-US" altLang="zh-CN" b="0" i="1" smtClean="0">
                        <a:latin typeface="Cambria Math"/>
                      </a:rPr>
                      <m:t>𝐸𝑑</m:t>
                    </m:r>
                    <m:sSub>
                      <m:sSubPr>
                        <m:ctrlPr>
                          <a:rPr lang="en-US" altLang="zh-CN" b="0" i="1" smtClean="0">
                            <a:latin typeface="Cambria Math"/>
                          </a:rPr>
                        </m:ctrlPr>
                      </m:sSubPr>
                      <m:e>
                        <m:r>
                          <a:rPr lang="en-US" altLang="zh-CN" b="0" i="1" smtClean="0">
                            <a:latin typeface="Cambria Math"/>
                          </a:rPr>
                          <m:t>𝑆</m:t>
                        </m:r>
                      </m:e>
                      <m:sub>
                        <m:r>
                          <a:rPr lang="en-US" altLang="zh-CN" i="1">
                            <a:latin typeface="Cambria Math"/>
                            <a:ea typeface="Cambria Math"/>
                          </a:rPr>
                          <m:t>⊥</m:t>
                        </m:r>
                      </m:sub>
                    </m:sSub>
                  </m:oMath>
                </a14:m>
                <a:endParaRPr lang="en-US" altLang="zh-CN" dirty="0" smtClean="0"/>
              </a:p>
              <a:p>
                <a:pPr marL="0" indent="0">
                  <a:buNone/>
                </a:pPr>
                <a:r>
                  <a:rPr lang="zh-CN" altLang="en-US" dirty="0"/>
                  <a:t>若</a:t>
                </a:r>
                <a14:m>
                  <m:oMath xmlns:m="http://schemas.openxmlformats.org/officeDocument/2006/math">
                    <m:r>
                      <a:rPr lang="en-US" altLang="zh-CN" i="1">
                        <a:solidFill>
                          <a:prstClr val="black"/>
                        </a:solidFill>
                        <a:latin typeface="Cambria Math"/>
                      </a:rPr>
                      <m:t>𝑑𝑆</m:t>
                    </m:r>
                  </m:oMath>
                </a14:m>
                <a:r>
                  <a:rPr lang="zh-CN" altLang="en-US" dirty="0" smtClean="0"/>
                  <a:t>的法线与</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的方向成</a:t>
                </a:r>
                <a14:m>
                  <m:oMath xmlns:m="http://schemas.openxmlformats.org/officeDocument/2006/math">
                    <m:r>
                      <a:rPr lang="zh-CN" altLang="en-US" i="1" smtClean="0">
                        <a:latin typeface="Cambria Math"/>
                      </a:rPr>
                      <m:t>𝜃</m:t>
                    </m:r>
                  </m:oMath>
                </a14:m>
                <a:r>
                  <a:rPr lang="zh-CN" altLang="en-US" dirty="0" smtClean="0"/>
                  <a:t>角，</a:t>
                </a:r>
                <a:endParaRPr lang="en-US" altLang="zh-CN" dirty="0" smtClean="0"/>
              </a:p>
              <a:p>
                <a:pPr marL="0" indent="0">
                  <a:buNone/>
                </a:pPr>
                <a:r>
                  <a:rPr lang="zh-CN" altLang="en-US" dirty="0" smtClean="0"/>
                  <a:t>则有：</a:t>
                </a:r>
                <a14:m>
                  <m:oMath xmlns:m="http://schemas.openxmlformats.org/officeDocument/2006/math">
                    <m:r>
                      <a:rPr lang="en-US" altLang="zh-CN" i="1">
                        <a:solidFill>
                          <a:prstClr val="black"/>
                        </a:solidFill>
                        <a:latin typeface="Cambria Math"/>
                      </a:rPr>
                      <m:t>𝑑𝑁</m:t>
                    </m:r>
                    <m:r>
                      <a:rPr lang="en-US" altLang="zh-CN" i="1">
                        <a:solidFill>
                          <a:prstClr val="black"/>
                        </a:solidFill>
                        <a:latin typeface="Cambria Math"/>
                      </a:rPr>
                      <m:t>=</m:t>
                    </m:r>
                    <m:r>
                      <a:rPr lang="en-US" altLang="zh-CN" i="1">
                        <a:solidFill>
                          <a:prstClr val="black"/>
                        </a:solidFill>
                        <a:latin typeface="Cambria Math"/>
                      </a:rPr>
                      <m:t>𝐸</m:t>
                    </m:r>
                    <m:func>
                      <m:funcPr>
                        <m:ctrlPr>
                          <a:rPr lang="en-US" altLang="zh-CN" i="1">
                            <a:solidFill>
                              <a:prstClr val="black"/>
                            </a:solidFill>
                            <a:latin typeface="Cambria Math"/>
                          </a:rPr>
                        </m:ctrlPr>
                      </m:funcPr>
                      <m:fName>
                        <m:r>
                          <m:rPr>
                            <m:sty m:val="p"/>
                          </m:rPr>
                          <a:rPr lang="en-US" altLang="zh-CN">
                            <a:solidFill>
                              <a:prstClr val="black"/>
                            </a:solidFill>
                            <a:latin typeface="Cambria Math"/>
                          </a:rPr>
                          <m:t>cos</m:t>
                        </m:r>
                      </m:fName>
                      <m:e>
                        <m:r>
                          <a:rPr lang="zh-CN" altLang="en-US" i="1">
                            <a:solidFill>
                              <a:prstClr val="black"/>
                            </a:solidFill>
                            <a:latin typeface="Cambria Math"/>
                          </a:rPr>
                          <m:t>𝜃</m:t>
                        </m:r>
                      </m:e>
                    </m:func>
                    <m:r>
                      <a:rPr lang="en-US" altLang="zh-CN" i="1">
                        <a:solidFill>
                          <a:prstClr val="black"/>
                        </a:solidFill>
                        <a:latin typeface="Cambria Math"/>
                      </a:rPr>
                      <m:t>𝑑𝑆</m:t>
                    </m:r>
                  </m:oMath>
                </a14:m>
                <a:endParaRPr lang="en-US" altLang="zh-CN" dirty="0" smtClean="0">
                  <a:solidFill>
                    <a:prstClr val="black"/>
                  </a:solidFill>
                </a:endParaRPr>
              </a:p>
              <a:p>
                <a:pPr marL="0" lvl="0" indent="0">
                  <a:buNone/>
                </a:pPr>
                <a:r>
                  <a:rPr lang="zh-CN" altLang="en-US" dirty="0" smtClean="0">
                    <a:solidFill>
                      <a:prstClr val="black"/>
                    </a:solidFill>
                  </a:rPr>
                  <a:t>用矢量表示有：</a:t>
                </a:r>
                <a14:m>
                  <m:oMath xmlns:m="http://schemas.openxmlformats.org/officeDocument/2006/math">
                    <m:r>
                      <a:rPr lang="en-US" altLang="zh-CN" i="1">
                        <a:solidFill>
                          <a:prstClr val="black"/>
                        </a:solidFill>
                        <a:latin typeface="Cambria Math"/>
                      </a:rPr>
                      <m:t>𝑑𝑁</m:t>
                    </m:r>
                    <m:r>
                      <a:rPr lang="en-US" altLang="zh-CN" i="1">
                        <a:solidFill>
                          <a:prstClr val="black"/>
                        </a:solidFill>
                        <a:latin typeface="Cambria Math"/>
                      </a:rPr>
                      <m:t>=</m:t>
                    </m:r>
                    <m:acc>
                      <m:accPr>
                        <m:chr m:val="⃗"/>
                        <m:ctrlPr>
                          <a:rPr lang="zh-CN" altLang="en-US" i="1">
                            <a:solidFill>
                              <a:prstClr val="black"/>
                            </a:solidFill>
                            <a:latin typeface="Cambria Math"/>
                          </a:rPr>
                        </m:ctrlPr>
                      </m:accPr>
                      <m:e>
                        <m:r>
                          <a:rPr lang="en-US" altLang="zh-CN" i="1">
                            <a:solidFill>
                              <a:prstClr val="black"/>
                            </a:solidFill>
                            <a:latin typeface="Cambria Math"/>
                          </a:rPr>
                          <m:t>𝐸</m:t>
                        </m:r>
                      </m:e>
                    </m:acc>
                    <m:r>
                      <a:rPr lang="en-US" altLang="zh-CN" i="1" smtClean="0">
                        <a:solidFill>
                          <a:prstClr val="black"/>
                        </a:solidFill>
                        <a:latin typeface="Cambria Math"/>
                        <a:ea typeface="Cambria Math"/>
                      </a:rPr>
                      <m:t>∙</m:t>
                    </m:r>
                    <m:r>
                      <a:rPr lang="en-US" altLang="zh-CN" b="0" i="1" smtClean="0">
                        <a:solidFill>
                          <a:prstClr val="black"/>
                        </a:solidFill>
                        <a:latin typeface="Cambria Math"/>
                      </a:rPr>
                      <m:t>𝑑</m:t>
                    </m:r>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𝑆</m:t>
                        </m:r>
                      </m:e>
                    </m:acc>
                  </m:oMath>
                </a14:m>
                <a:endParaRPr lang="en-US" altLang="zh-CN" dirty="0" smtClean="0"/>
              </a:p>
              <a:p>
                <a:pPr marL="0" indent="0">
                  <a:buNone/>
                </a:pPr>
                <a14:m>
                  <m:oMath xmlns:m="http://schemas.openxmlformats.org/officeDocument/2006/math">
                    <m:r>
                      <a:rPr lang="en-US" altLang="zh-CN" i="1">
                        <a:solidFill>
                          <a:prstClr val="black"/>
                        </a:solidFill>
                        <a:latin typeface="Cambria Math"/>
                      </a:rPr>
                      <m:t>𝑑</m:t>
                    </m:r>
                    <m:acc>
                      <m:accPr>
                        <m:chr m:val="⃗"/>
                        <m:ctrlPr>
                          <a:rPr lang="en-US" altLang="zh-CN" i="1">
                            <a:solidFill>
                              <a:prstClr val="black"/>
                            </a:solidFill>
                            <a:latin typeface="Cambria Math"/>
                          </a:rPr>
                        </m:ctrlPr>
                      </m:accPr>
                      <m:e>
                        <m:r>
                          <a:rPr lang="en-US" altLang="zh-CN" i="1">
                            <a:solidFill>
                              <a:prstClr val="black"/>
                            </a:solidFill>
                            <a:latin typeface="Cambria Math"/>
                          </a:rPr>
                          <m:t>𝑆</m:t>
                        </m:r>
                      </m:e>
                    </m:acc>
                    <m:r>
                      <a:rPr lang="en-US" altLang="zh-CN" i="1" dirty="0">
                        <a:solidFill>
                          <a:prstClr val="black"/>
                        </a:solidFill>
                        <a:latin typeface="Cambria Math"/>
                      </a:rPr>
                      <m:t>——</m:t>
                    </m:r>
                    <m:r>
                      <a:rPr lang="zh-CN" altLang="en-US" i="1" dirty="0" smtClean="0">
                        <a:solidFill>
                          <a:prstClr val="black"/>
                        </a:solidFill>
                        <a:latin typeface="Cambria Math"/>
                      </a:rPr>
                      <m:t>面元矢量</m:t>
                    </m:r>
                  </m:oMath>
                </a14:m>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256584"/>
              </a:xfrm>
              <a:blipFill rotWithShape="1">
                <a:blip r:embed="rId3"/>
                <a:stretch>
                  <a:fillRect l="-1667" t="-3016" r="-1667" b="-812"/>
                </a:stretch>
              </a:blipFill>
            </p:spPr>
            <p:txBody>
              <a:bodyPr/>
              <a:lstStyle/>
              <a:p>
                <a:r>
                  <a:rPr lang="zh-CN" altLang="en-US">
                    <a:noFill/>
                  </a:rPr>
                  <a:t> </a:t>
                </a:r>
              </a:p>
            </p:txBody>
          </p:sp>
        </mc:Fallback>
      </mc:AlternateContent>
      <p:grpSp>
        <p:nvGrpSpPr>
          <p:cNvPr id="4" name="Group 11"/>
          <p:cNvGrpSpPr>
            <a:grpSpLocks/>
          </p:cNvGrpSpPr>
          <p:nvPr/>
        </p:nvGrpSpPr>
        <p:grpSpPr bwMode="auto">
          <a:xfrm>
            <a:off x="6316165" y="3789040"/>
            <a:ext cx="2000251" cy="2286000"/>
            <a:chOff x="4303" y="240"/>
            <a:chExt cx="1260" cy="1440"/>
          </a:xfrm>
        </p:grpSpPr>
        <p:grpSp>
          <p:nvGrpSpPr>
            <p:cNvPr id="5" name="Group 12"/>
            <p:cNvGrpSpPr>
              <a:grpSpLocks/>
            </p:cNvGrpSpPr>
            <p:nvPr/>
          </p:nvGrpSpPr>
          <p:grpSpPr bwMode="auto">
            <a:xfrm>
              <a:off x="4303" y="549"/>
              <a:ext cx="1260" cy="1131"/>
              <a:chOff x="3391" y="2421"/>
              <a:chExt cx="1260" cy="1131"/>
            </a:xfrm>
          </p:grpSpPr>
          <p:grpSp>
            <p:nvGrpSpPr>
              <p:cNvPr id="14" name="Group 13"/>
              <p:cNvGrpSpPr>
                <a:grpSpLocks/>
              </p:cNvGrpSpPr>
              <p:nvPr/>
            </p:nvGrpSpPr>
            <p:grpSpPr bwMode="auto">
              <a:xfrm>
                <a:off x="3648" y="2421"/>
                <a:ext cx="1003" cy="699"/>
                <a:chOff x="3648" y="2373"/>
                <a:chExt cx="1003" cy="699"/>
              </a:xfrm>
            </p:grpSpPr>
            <p:graphicFrame>
              <p:nvGraphicFramePr>
                <p:cNvPr id="26" name="Object 14"/>
                <p:cNvGraphicFramePr>
                  <a:graphicFrameLocks/>
                </p:cNvGraphicFramePr>
                <p:nvPr>
                  <p:extLst>
                    <p:ext uri="{D42A27DB-BD31-4B8C-83A1-F6EECF244321}">
                      <p14:modId xmlns:p14="http://schemas.microsoft.com/office/powerpoint/2010/main" val="3327000702"/>
                    </p:ext>
                  </p:extLst>
                </p:nvPr>
              </p:nvGraphicFramePr>
              <p:xfrm>
                <a:off x="4191" y="2373"/>
                <a:ext cx="460" cy="381"/>
              </p:xfrm>
              <a:graphic>
                <a:graphicData uri="http://schemas.openxmlformats.org/presentationml/2006/ole">
                  <mc:AlternateContent xmlns:mc="http://schemas.openxmlformats.org/markup-compatibility/2006">
                    <mc:Choice xmlns:v="urn:schemas-microsoft-com:vml" Requires="v">
                      <p:oleObj spid="_x0000_s30863" name="Equation" r:id="rId4" imgW="215640" imgH="177480" progId="Equation.DSMT4">
                        <p:embed/>
                      </p:oleObj>
                    </mc:Choice>
                    <mc:Fallback>
                      <p:oleObj name="Equation" r:id="rId4" imgW="215640" imgH="177480" progId="Equation.DSMT4">
                        <p:embed/>
                        <p:pic>
                          <p:nvPicPr>
                            <p:cNvPr id="0" name=""/>
                            <p:cNvPicPr>
                              <a:picLocks noChangeArrowheads="1"/>
                            </p:cNvPicPr>
                            <p:nvPr/>
                          </p:nvPicPr>
                          <p:blipFill>
                            <a:blip r:embed="rId5"/>
                            <a:srcRect/>
                            <a:stretch>
                              <a:fillRect/>
                            </a:stretch>
                          </p:blipFill>
                          <p:spPr bwMode="auto">
                            <a:xfrm>
                              <a:off x="4191" y="2373"/>
                              <a:ext cx="460"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Oval 15"/>
                <p:cNvSpPr>
                  <a:spLocks noChangeArrowheads="1"/>
                </p:cNvSpPr>
                <p:nvPr/>
              </p:nvSpPr>
              <p:spPr bwMode="auto">
                <a:xfrm>
                  <a:off x="3648" y="2640"/>
                  <a:ext cx="720" cy="432"/>
                </a:xfrm>
                <a:prstGeom prst="ellipse">
                  <a:avLst/>
                </a:prstGeom>
                <a:gradFill rotWithShape="0">
                  <a:gsLst>
                    <a:gs pos="0">
                      <a:srgbClr val="00CC99">
                        <a:gamma/>
                        <a:shade val="46275"/>
                        <a:invGamma/>
                      </a:srgbClr>
                    </a:gs>
                    <a:gs pos="100000">
                      <a:srgbClr val="00CC99"/>
                    </a:gs>
                  </a:gsLst>
                  <a:path path="shape">
                    <a:fillToRect l="50000" t="50000" r="50000" b="50000"/>
                  </a:path>
                </a:gradFill>
                <a:ln w="12700">
                  <a:solidFill>
                    <a:srgbClr val="00CC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16" name="Group 17"/>
              <p:cNvGrpSpPr>
                <a:grpSpLocks/>
              </p:cNvGrpSpPr>
              <p:nvPr/>
            </p:nvGrpSpPr>
            <p:grpSpPr bwMode="auto">
              <a:xfrm>
                <a:off x="3391" y="2544"/>
                <a:ext cx="641" cy="1008"/>
                <a:chOff x="3391" y="2544"/>
                <a:chExt cx="641" cy="1008"/>
              </a:xfrm>
            </p:grpSpPr>
            <p:sp>
              <p:nvSpPr>
                <p:cNvPr id="22" name="Arc 18"/>
                <p:cNvSpPr>
                  <a:spLocks/>
                </p:cNvSpPr>
                <p:nvPr/>
              </p:nvSpPr>
              <p:spPr bwMode="auto">
                <a:xfrm>
                  <a:off x="3408" y="2544"/>
                  <a:ext cx="52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Arc 19"/>
                <p:cNvSpPr>
                  <a:spLocks/>
                </p:cNvSpPr>
                <p:nvPr/>
              </p:nvSpPr>
              <p:spPr bwMode="auto">
                <a:xfrm>
                  <a:off x="3984" y="3120"/>
                  <a:ext cx="48" cy="43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Line 20"/>
                <p:cNvSpPr>
                  <a:spLocks noChangeShapeType="1"/>
                </p:cNvSpPr>
                <p:nvPr/>
              </p:nvSpPr>
              <p:spPr bwMode="auto">
                <a:xfrm>
                  <a:off x="4032" y="3264"/>
                  <a:ext cx="0" cy="144"/>
                </a:xfrm>
                <a:prstGeom prst="line">
                  <a:avLst/>
                </a:prstGeom>
                <a:noFill/>
                <a:ln w="38100">
                  <a:solidFill>
                    <a:srgbClr val="000000"/>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Line 21"/>
                <p:cNvSpPr>
                  <a:spLocks noChangeShapeType="1"/>
                </p:cNvSpPr>
                <p:nvPr/>
              </p:nvSpPr>
              <p:spPr bwMode="auto">
                <a:xfrm flipH="1">
                  <a:off x="3391" y="2544"/>
                  <a:ext cx="14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grpSp>
          <p:nvGrpSpPr>
            <p:cNvPr id="6" name="Group 27"/>
            <p:cNvGrpSpPr>
              <a:grpSpLocks/>
            </p:cNvGrpSpPr>
            <p:nvPr/>
          </p:nvGrpSpPr>
          <p:grpSpPr bwMode="auto">
            <a:xfrm>
              <a:off x="4639" y="240"/>
              <a:ext cx="480" cy="864"/>
              <a:chOff x="4303" y="2112"/>
              <a:chExt cx="480" cy="864"/>
            </a:xfrm>
          </p:grpSpPr>
          <p:graphicFrame>
            <p:nvGraphicFramePr>
              <p:cNvPr id="10" name="Object 28"/>
              <p:cNvGraphicFramePr>
                <a:graphicFrameLocks/>
              </p:cNvGraphicFramePr>
              <p:nvPr>
                <p:extLst>
                  <p:ext uri="{D42A27DB-BD31-4B8C-83A1-F6EECF244321}">
                    <p14:modId xmlns:p14="http://schemas.microsoft.com/office/powerpoint/2010/main" val="3718528828"/>
                  </p:ext>
                </p:extLst>
              </p:nvPr>
            </p:nvGraphicFramePr>
            <p:xfrm>
              <a:off x="4303" y="2112"/>
              <a:ext cx="480" cy="387"/>
            </p:xfrm>
            <a:graphic>
              <a:graphicData uri="http://schemas.openxmlformats.org/presentationml/2006/ole">
                <mc:AlternateContent xmlns:mc="http://schemas.openxmlformats.org/markup-compatibility/2006">
                  <mc:Choice xmlns:v="urn:schemas-microsoft-com:vml" Requires="v">
                    <p:oleObj spid="_x0000_s30864" name="公" r:id="rId6" imgW="215640" imgH="190440" progId="Equation.3">
                      <p:embed/>
                    </p:oleObj>
                  </mc:Choice>
                  <mc:Fallback>
                    <p:oleObj name="公" r:id="rId6" imgW="215640" imgH="19044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 y="2112"/>
                            <a:ext cx="480"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29"/>
              <p:cNvGrpSpPr>
                <a:grpSpLocks/>
              </p:cNvGrpSpPr>
              <p:nvPr/>
            </p:nvGrpSpPr>
            <p:grpSpPr bwMode="auto">
              <a:xfrm>
                <a:off x="4416" y="2544"/>
                <a:ext cx="192" cy="432"/>
                <a:chOff x="4128" y="2352"/>
                <a:chExt cx="192" cy="384"/>
              </a:xfrm>
            </p:grpSpPr>
            <p:sp>
              <p:nvSpPr>
                <p:cNvPr id="12" name="AutoShape 30"/>
                <p:cNvSpPr>
                  <a:spLocks noChangeArrowheads="1"/>
                </p:cNvSpPr>
                <p:nvPr/>
              </p:nvSpPr>
              <p:spPr bwMode="auto">
                <a:xfrm>
                  <a:off x="4128" y="2592"/>
                  <a:ext cx="192" cy="144"/>
                </a:xfrm>
                <a:prstGeom prst="diamond">
                  <a:avLst/>
                </a:prstGeom>
                <a:solidFill>
                  <a:srgbClr val="CC0000"/>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31"/>
                <p:cNvSpPr>
                  <a:spLocks noChangeShapeType="1"/>
                </p:cNvSpPr>
                <p:nvPr/>
              </p:nvSpPr>
              <p:spPr bwMode="auto">
                <a:xfrm>
                  <a:off x="4224" y="2352"/>
                  <a:ext cx="0" cy="288"/>
                </a:xfrm>
                <a:prstGeom prst="line">
                  <a:avLst/>
                </a:prstGeom>
                <a:noFill/>
                <a:ln w="57150">
                  <a:solidFill>
                    <a:srgbClr val="000099"/>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grpSp>
          <p:nvGrpSpPr>
            <p:cNvPr id="7" name="Group 32"/>
            <p:cNvGrpSpPr>
              <a:grpSpLocks/>
            </p:cNvGrpSpPr>
            <p:nvPr/>
          </p:nvGrpSpPr>
          <p:grpSpPr bwMode="auto">
            <a:xfrm>
              <a:off x="4348" y="240"/>
              <a:ext cx="500" cy="750"/>
              <a:chOff x="4108" y="2688"/>
              <a:chExt cx="500" cy="750"/>
            </a:xfrm>
          </p:grpSpPr>
          <p:graphicFrame>
            <p:nvGraphicFramePr>
              <p:cNvPr id="8" name="Object 33"/>
              <p:cNvGraphicFramePr>
                <a:graphicFrameLocks/>
              </p:cNvGraphicFramePr>
              <p:nvPr>
                <p:extLst>
                  <p:ext uri="{D42A27DB-BD31-4B8C-83A1-F6EECF244321}">
                    <p14:modId xmlns:p14="http://schemas.microsoft.com/office/powerpoint/2010/main" val="2596205332"/>
                  </p:ext>
                </p:extLst>
              </p:nvPr>
            </p:nvGraphicFramePr>
            <p:xfrm>
              <a:off x="4108" y="2688"/>
              <a:ext cx="343" cy="336"/>
            </p:xfrm>
            <a:graphic>
              <a:graphicData uri="http://schemas.openxmlformats.org/presentationml/2006/ole">
                <mc:AlternateContent xmlns:mc="http://schemas.openxmlformats.org/markup-compatibility/2006">
                  <mc:Choice xmlns:v="urn:schemas-microsoft-com:vml" Requires="v">
                    <p:oleObj spid="_x0000_s30865" name="公" r:id="rId8" imgW="164880" imgH="190440" progId="Equation.3">
                      <p:embed/>
                    </p:oleObj>
                  </mc:Choice>
                  <mc:Fallback>
                    <p:oleObj name="公" r:id="rId8" imgW="164880" imgH="1904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8" y="2688"/>
                            <a:ext cx="34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34"/>
              <p:cNvSpPr>
                <a:spLocks noChangeShapeType="1"/>
              </p:cNvSpPr>
              <p:nvPr/>
            </p:nvSpPr>
            <p:spPr bwMode="auto">
              <a:xfrm>
                <a:off x="4344" y="2976"/>
                <a:ext cx="264" cy="462"/>
              </a:xfrm>
              <a:prstGeom prst="line">
                <a:avLst/>
              </a:prstGeom>
              <a:noFill/>
              <a:ln w="57150">
                <a:solidFill>
                  <a:srgbClr val="CC0000"/>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spTree>
    <p:extLst>
      <p:ext uri="{BB962C8B-B14F-4D97-AF65-F5344CB8AC3E}">
        <p14:creationId xmlns:p14="http://schemas.microsoft.com/office/powerpoint/2010/main" val="425057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144000" cy="5328592"/>
              </a:xfrm>
            </p:spPr>
            <p:txBody>
              <a:bodyPr>
                <a:normAutofit/>
              </a:bodyPr>
              <a:lstStyle/>
              <a:p>
                <a:pPr marL="0" indent="0">
                  <a:buNone/>
                </a:pPr>
                <a:r>
                  <a:rPr lang="zh-CN" altLang="en-US" dirty="0" smtClean="0">
                    <a:latin typeface="+mn-ea"/>
                  </a:rPr>
                  <a:t>穿到有限曲面</a:t>
                </a:r>
                <a:r>
                  <a:rPr lang="en-US" altLang="zh-CN" dirty="0" smtClean="0">
                    <a:latin typeface="+mn-ea"/>
                  </a:rPr>
                  <a:t>S</a:t>
                </a:r>
                <a:r>
                  <a:rPr lang="zh-CN" altLang="en-US" dirty="0" smtClean="0">
                    <a:latin typeface="+mn-ea"/>
                  </a:rPr>
                  <a:t>外的电力线根数为：</a:t>
                </a:r>
                <a:endParaRPr lang="en-US" altLang="zh-CN" dirty="0" smtClean="0">
                  <a:latin typeface="+mn-ea"/>
                </a:endParaRPr>
              </a:p>
              <a:p>
                <a:pPr marL="0" indent="0">
                  <a:buNone/>
                </a:pPr>
                <a14:m>
                  <m:oMath xmlns:m="http://schemas.openxmlformats.org/officeDocument/2006/math">
                    <m:r>
                      <a:rPr lang="en-US" altLang="zh-CN" b="0" i="1" smtClean="0">
                        <a:latin typeface="Cambria Math"/>
                      </a:rPr>
                      <m:t>𝑁</m:t>
                    </m:r>
                    <m:r>
                      <a:rPr lang="en-US" altLang="zh-CN" b="0" i="1" smtClean="0">
                        <a:latin typeface="Cambria Math"/>
                      </a:rPr>
                      <m:t>=</m:t>
                    </m:r>
                    <m:nary>
                      <m:naryPr>
                        <m:chr m:val="∬"/>
                        <m:limLoc m:val="undOvr"/>
                        <m:ctrlPr>
                          <a:rPr lang="en-US" altLang="zh-CN" b="0" i="1" smtClean="0">
                            <a:latin typeface="Cambria Math"/>
                          </a:rPr>
                        </m:ctrlPr>
                      </m:naryPr>
                      <m:sub>
                        <m:r>
                          <m:rPr>
                            <m:brk m:alnAt="24"/>
                          </m:rPr>
                          <a:rPr lang="en-US" altLang="zh-CN" b="0" i="1" smtClean="0">
                            <a:latin typeface="Cambria Math"/>
                          </a:rPr>
                          <m:t>𝑆</m:t>
                        </m:r>
                      </m:sub>
                      <m:sup/>
                      <m:e>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ea typeface="Cambria Math"/>
                          </a:rPr>
                          <m:t>∙</m:t>
                        </m:r>
                      </m:e>
                    </m:nary>
                    <m:r>
                      <a:rPr lang="en-US" altLang="zh-CN" b="0" i="1" smtClean="0">
                        <a:latin typeface="Cambria Math"/>
                      </a:rPr>
                      <m:t>𝑑</m:t>
                    </m:r>
                    <m:acc>
                      <m:accPr>
                        <m:chr m:val="⃗"/>
                        <m:ctrlPr>
                          <a:rPr lang="en-US" altLang="zh-CN" b="0" i="1" smtClean="0">
                            <a:latin typeface="Cambria Math"/>
                          </a:rPr>
                        </m:ctrlPr>
                      </m:accPr>
                      <m:e>
                        <m:r>
                          <a:rPr lang="en-US" altLang="zh-CN" b="0" i="1" smtClean="0">
                            <a:latin typeface="Cambria Math"/>
                          </a:rPr>
                          <m:t>𝑆</m:t>
                        </m:r>
                      </m:e>
                    </m:acc>
                    <m:r>
                      <a:rPr lang="en-US" altLang="zh-CN" b="0" i="0" smtClean="0">
                        <a:latin typeface="Cambria Math"/>
                      </a:rPr>
                      <m:t>=</m:t>
                    </m:r>
                    <m:nary>
                      <m:naryPr>
                        <m:chr m:val="∬"/>
                        <m:limLoc m:val="undOvr"/>
                        <m:ctrlPr>
                          <a:rPr lang="en-US" altLang="zh-CN" b="0" i="1" smtClean="0">
                            <a:latin typeface="Cambria Math"/>
                          </a:rPr>
                        </m:ctrlPr>
                      </m:naryPr>
                      <m:sub>
                        <m:r>
                          <m:rPr>
                            <m:brk m:alnAt="24"/>
                          </m:rPr>
                          <a:rPr lang="en-US" altLang="zh-CN" b="0" i="1" smtClean="0">
                            <a:latin typeface="Cambria Math"/>
                          </a:rPr>
                          <m:t>𝑆</m:t>
                        </m:r>
                      </m:sub>
                      <m:sup/>
                      <m:e>
                        <m:r>
                          <a:rPr lang="en-US" altLang="zh-CN" b="0" i="1" smtClean="0">
                            <a:latin typeface="Cambria Math"/>
                          </a:rPr>
                          <m:t>𝐸</m:t>
                        </m:r>
                        <m:func>
                          <m:funcPr>
                            <m:ctrlPr>
                              <a:rPr lang="en-US" altLang="zh-CN" b="0" i="1" smtClean="0">
                                <a:latin typeface="Cambria Math"/>
                              </a:rPr>
                            </m:ctrlPr>
                          </m:funcPr>
                          <m:fName>
                            <m:r>
                              <m:rPr>
                                <m:sty m:val="p"/>
                              </m:rPr>
                              <a:rPr lang="en-US" altLang="zh-CN" b="0" i="0" smtClean="0">
                                <a:latin typeface="Cambria Math"/>
                              </a:rPr>
                              <m:t>cos</m:t>
                            </m:r>
                          </m:fName>
                          <m:e>
                            <m:r>
                              <a:rPr lang="zh-CN" altLang="en-US" b="0" i="1" smtClean="0">
                                <a:latin typeface="Cambria Math"/>
                              </a:rPr>
                              <m:t>𝜃</m:t>
                            </m:r>
                            <m:r>
                              <a:rPr lang="en-US" altLang="zh-CN" b="0" i="1" smtClean="0">
                                <a:latin typeface="Cambria Math"/>
                              </a:rPr>
                              <m:t>𝑑𝑆</m:t>
                            </m:r>
                          </m:e>
                        </m:func>
                      </m:e>
                    </m:nary>
                  </m:oMath>
                </a14:m>
                <a:r>
                  <a:rPr lang="en-US" altLang="zh-CN" dirty="0" smtClean="0">
                    <a:latin typeface="+mn-ea"/>
                  </a:rPr>
                  <a:t>	</a:t>
                </a:r>
              </a:p>
              <a:p>
                <a:pPr marL="0" indent="0">
                  <a:buNone/>
                </a:pPr>
                <a:r>
                  <a:rPr lang="zh-CN" altLang="en-US" dirty="0" smtClean="0">
                    <a:latin typeface="+mn-ea"/>
                  </a:rPr>
                  <a:t>电学中，把这一表达式叫做</a:t>
                </a:r>
                <a:r>
                  <a:rPr lang="zh-CN" altLang="en-US" b="1" dirty="0" smtClean="0">
                    <a:solidFill>
                      <a:srgbClr val="C00000"/>
                    </a:solidFill>
                    <a:latin typeface="+mn-ea"/>
                  </a:rPr>
                  <a:t>电场矢量通量</a:t>
                </a:r>
                <a:r>
                  <a:rPr lang="zh-CN" altLang="en-US" dirty="0" smtClean="0">
                    <a:latin typeface="+mn-ea"/>
                  </a:rPr>
                  <a:t>，或称为</a:t>
                </a:r>
                <a:r>
                  <a:rPr lang="zh-CN" altLang="en-US" b="1" dirty="0" smtClean="0">
                    <a:solidFill>
                      <a:srgbClr val="C00000"/>
                    </a:solidFill>
                    <a:latin typeface="+mn-ea"/>
                  </a:rPr>
                  <a:t>电通量</a:t>
                </a:r>
                <a:r>
                  <a:rPr lang="zh-CN" altLang="en-US" dirty="0" smtClean="0">
                    <a:latin typeface="+mn-ea"/>
                  </a:rPr>
                  <a:t>，用</a:t>
                </a:r>
                <a14:m>
                  <m:oMath xmlns:m="http://schemas.openxmlformats.org/officeDocument/2006/math">
                    <m:sSub>
                      <m:sSubPr>
                        <m:ctrlPr>
                          <a:rPr lang="en-US" altLang="zh-CN" i="1" smtClean="0">
                            <a:latin typeface="Cambria Math"/>
                          </a:rPr>
                        </m:ctrlPr>
                      </m:sSubPr>
                      <m:e>
                        <m:r>
                          <a:rPr lang="zh-CN" altLang="en-US" i="1" smtClean="0">
                            <a:latin typeface="Cambria Math"/>
                          </a:rPr>
                          <m:t>𝜑</m:t>
                        </m:r>
                      </m:e>
                      <m:sub>
                        <m:r>
                          <a:rPr lang="en-US" altLang="zh-CN" b="0" i="1" smtClean="0">
                            <a:latin typeface="Cambria Math"/>
                          </a:rPr>
                          <m:t>𝐸</m:t>
                        </m:r>
                      </m:sub>
                    </m:sSub>
                  </m:oMath>
                </a14:m>
                <a:r>
                  <a:rPr lang="zh-CN" altLang="en-US" dirty="0" smtClean="0">
                    <a:latin typeface="+mn-ea"/>
                  </a:rPr>
                  <a:t>表示，于是有：</a:t>
                </a:r>
                <a:endParaRPr lang="en-US" altLang="zh-CN" dirty="0" smtClean="0">
                  <a:latin typeface="+mn-ea"/>
                </a:endParaRPr>
              </a:p>
              <a:p>
                <a:pPr marL="0" indent="0">
                  <a:buNone/>
                </a:pPr>
                <a:r>
                  <a:rPr lang="en-US" altLang="zh-CN" dirty="0" smtClean="0">
                    <a:solidFill>
                      <a:srgbClr val="C00000"/>
                    </a:solidFill>
                    <a:latin typeface="+mn-ea"/>
                  </a:rPr>
                  <a:t> </a:t>
                </a:r>
                <a14:m>
                  <m:oMath xmlns:m="http://schemas.openxmlformats.org/officeDocument/2006/math">
                    <m:sSub>
                      <m:sSubPr>
                        <m:ctrlPr>
                          <a:rPr lang="en-US" altLang="zh-CN" i="1">
                            <a:solidFill>
                              <a:srgbClr val="C00000"/>
                            </a:solidFill>
                            <a:latin typeface="Cambria Math"/>
                          </a:rPr>
                        </m:ctrlPr>
                      </m:sSubPr>
                      <m:e>
                        <m:r>
                          <a:rPr lang="zh-CN" altLang="en-US" b="0" i="1">
                            <a:solidFill>
                              <a:srgbClr val="C00000"/>
                            </a:solidFill>
                            <a:latin typeface="Cambria Math"/>
                          </a:rPr>
                          <m:t>𝜑</m:t>
                        </m:r>
                      </m:e>
                      <m:sub>
                        <m:r>
                          <a:rPr lang="en-US" altLang="zh-CN" b="0" i="1">
                            <a:solidFill>
                              <a:srgbClr val="C00000"/>
                            </a:solidFill>
                            <a:latin typeface="Cambria Math"/>
                          </a:rPr>
                          <m:t>𝐸</m:t>
                        </m:r>
                      </m:sub>
                    </m:sSub>
                    <m:r>
                      <a:rPr lang="en-US" altLang="zh-CN" b="0" i="1">
                        <a:solidFill>
                          <a:srgbClr val="C00000"/>
                        </a:solidFill>
                        <a:latin typeface="Cambria Math"/>
                      </a:rPr>
                      <m:t>=</m:t>
                    </m:r>
                    <m:nary>
                      <m:naryPr>
                        <m:chr m:val="∬"/>
                        <m:limLoc m:val="undOvr"/>
                        <m:ctrlPr>
                          <a:rPr lang="en-US" altLang="zh-CN" i="1">
                            <a:solidFill>
                              <a:srgbClr val="C00000"/>
                            </a:solidFill>
                            <a:latin typeface="Cambria Math"/>
                          </a:rPr>
                        </m:ctrlPr>
                      </m:naryPr>
                      <m:sub>
                        <m:r>
                          <m:rPr>
                            <m:brk m:alnAt="24"/>
                          </m:rPr>
                          <a:rPr lang="en-US" altLang="zh-CN" b="0" i="1">
                            <a:solidFill>
                              <a:srgbClr val="C00000"/>
                            </a:solidFill>
                            <a:latin typeface="Cambria Math"/>
                          </a:rPr>
                          <m:t>𝑆</m:t>
                        </m:r>
                      </m:sub>
                      <m:sup/>
                      <m:e>
                        <m:acc>
                          <m:accPr>
                            <m:chr m:val="⃗"/>
                            <m:ctrlPr>
                              <a:rPr lang="en-US" altLang="zh-CN" i="1">
                                <a:solidFill>
                                  <a:srgbClr val="C00000"/>
                                </a:solidFill>
                                <a:latin typeface="Cambria Math"/>
                              </a:rPr>
                            </m:ctrlPr>
                          </m:accPr>
                          <m:e>
                            <m:r>
                              <a:rPr lang="en-US" altLang="zh-CN" b="0" i="1">
                                <a:solidFill>
                                  <a:srgbClr val="C00000"/>
                                </a:solidFill>
                                <a:latin typeface="Cambria Math"/>
                              </a:rPr>
                              <m:t>𝐸</m:t>
                            </m:r>
                          </m:e>
                        </m:acc>
                      </m:e>
                    </m:nary>
                    <m:r>
                      <a:rPr lang="en-US" altLang="zh-CN" b="0" i="1" smtClean="0">
                        <a:solidFill>
                          <a:srgbClr val="C00000"/>
                        </a:solidFill>
                        <a:latin typeface="Cambria Math"/>
                        <a:ea typeface="Cambria Math"/>
                      </a:rPr>
                      <m:t>∙</m:t>
                    </m:r>
                    <m:r>
                      <a:rPr lang="en-US" altLang="zh-CN" b="0" i="1">
                        <a:solidFill>
                          <a:srgbClr val="C00000"/>
                        </a:solidFill>
                        <a:latin typeface="Cambria Math"/>
                      </a:rPr>
                      <m:t>𝑑</m:t>
                    </m:r>
                    <m:acc>
                      <m:accPr>
                        <m:chr m:val="⃗"/>
                        <m:ctrlPr>
                          <a:rPr lang="en-US" altLang="zh-CN" i="1">
                            <a:solidFill>
                              <a:srgbClr val="C00000"/>
                            </a:solidFill>
                            <a:latin typeface="Cambria Math"/>
                          </a:rPr>
                        </m:ctrlPr>
                      </m:accPr>
                      <m:e>
                        <m:r>
                          <a:rPr lang="en-US" altLang="zh-CN" b="0" i="1">
                            <a:solidFill>
                              <a:srgbClr val="C00000"/>
                            </a:solidFill>
                            <a:latin typeface="Cambria Math"/>
                          </a:rPr>
                          <m:t>𝑆</m:t>
                        </m:r>
                      </m:e>
                    </m:acc>
                    <m:r>
                      <a:rPr lang="en-US" altLang="zh-CN" b="0">
                        <a:solidFill>
                          <a:srgbClr val="C00000"/>
                        </a:solidFill>
                        <a:latin typeface="Cambria Math"/>
                      </a:rPr>
                      <m:t>=</m:t>
                    </m:r>
                    <m:nary>
                      <m:naryPr>
                        <m:chr m:val="∬"/>
                        <m:limLoc m:val="undOvr"/>
                        <m:ctrlPr>
                          <a:rPr lang="en-US" altLang="zh-CN" i="1">
                            <a:solidFill>
                              <a:srgbClr val="C00000"/>
                            </a:solidFill>
                            <a:latin typeface="Cambria Math"/>
                          </a:rPr>
                        </m:ctrlPr>
                      </m:naryPr>
                      <m:sub>
                        <m:r>
                          <m:rPr>
                            <m:brk m:alnAt="24"/>
                          </m:rPr>
                          <a:rPr lang="en-US" altLang="zh-CN" b="0" i="1">
                            <a:solidFill>
                              <a:srgbClr val="C00000"/>
                            </a:solidFill>
                            <a:latin typeface="Cambria Math"/>
                          </a:rPr>
                          <m:t>𝑆</m:t>
                        </m:r>
                      </m:sub>
                      <m:sup/>
                      <m:e>
                        <m:r>
                          <a:rPr lang="en-US" altLang="zh-CN" b="0" i="1">
                            <a:solidFill>
                              <a:srgbClr val="C00000"/>
                            </a:solidFill>
                            <a:latin typeface="Cambria Math"/>
                          </a:rPr>
                          <m:t>𝐸</m:t>
                        </m:r>
                        <m:func>
                          <m:funcPr>
                            <m:ctrlPr>
                              <a:rPr lang="en-US" altLang="zh-CN" i="1">
                                <a:solidFill>
                                  <a:srgbClr val="C00000"/>
                                </a:solidFill>
                                <a:latin typeface="Cambria Math"/>
                              </a:rPr>
                            </m:ctrlPr>
                          </m:funcPr>
                          <m:fName>
                            <m:r>
                              <a:rPr lang="en-US" altLang="zh-CN" b="0" i="1">
                                <a:solidFill>
                                  <a:srgbClr val="C00000"/>
                                </a:solidFill>
                                <a:latin typeface="Cambria Math"/>
                              </a:rPr>
                              <m:t>𝑐𝑜𝑠</m:t>
                            </m:r>
                          </m:fName>
                          <m:e>
                            <m:r>
                              <a:rPr lang="zh-CN" altLang="en-US" b="0" i="1">
                                <a:solidFill>
                                  <a:srgbClr val="C00000"/>
                                </a:solidFill>
                                <a:latin typeface="Cambria Math"/>
                              </a:rPr>
                              <m:t>𝜃</m:t>
                            </m:r>
                            <m:r>
                              <a:rPr lang="en-US" altLang="zh-CN" b="0" i="1">
                                <a:solidFill>
                                  <a:srgbClr val="C00000"/>
                                </a:solidFill>
                                <a:latin typeface="Cambria Math"/>
                              </a:rPr>
                              <m:t>𝑑𝑆</m:t>
                            </m:r>
                          </m:e>
                        </m:func>
                      </m:e>
                    </m:nary>
                  </m:oMath>
                </a14:m>
                <a:endParaRPr lang="en-US" altLang="zh-CN" dirty="0" smtClean="0">
                  <a:latin typeface="+mn-ea"/>
                </a:endParaRPr>
              </a:p>
              <a:p>
                <a:pPr marL="0" indent="0">
                  <a:buNone/>
                </a:pPr>
                <a:endParaRPr lang="zh-CN" altLang="en-US"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144000" cy="5328592"/>
              </a:xfrm>
              <a:blipFill rotWithShape="1">
                <a:blip r:embed="rId2"/>
                <a:stretch>
                  <a:fillRect l="-1667" t="-1487"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49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600" dirty="0" smtClean="0"/>
              <a:t>关于电通量的说明：</a:t>
            </a:r>
            <a:endParaRPr lang="zh-CN" altLang="en-US" sz="3600" dirty="0"/>
          </a:p>
        </p:txBody>
      </p:sp>
      <p:sp>
        <p:nvSpPr>
          <p:cNvPr id="3" name="竖排文字占位符 2"/>
          <p:cNvSpPr>
            <a:spLocks noGrp="1"/>
          </p:cNvSpPr>
          <p:nvPr>
            <p:ph type="body" orient="vert" idx="1"/>
          </p:nvPr>
        </p:nvSpPr>
        <p:spPr/>
        <p:txBody>
          <a:bodyPr vert="horz"/>
          <a:lstStyle/>
          <a:p>
            <a:r>
              <a:rPr lang="zh-CN" altLang="en-US" dirty="0" smtClean="0"/>
              <a:t>电通量有两种方法理解：通过某一曲面电力线根数</a:t>
            </a:r>
            <a:r>
              <a:rPr lang="zh-CN" altLang="en-US" dirty="0"/>
              <a:t>；</a:t>
            </a:r>
            <a:r>
              <a:rPr lang="zh-CN" altLang="en-US" dirty="0" smtClean="0"/>
              <a:t>电场强度矢量的面积分，即电场强度矢量的大小与垂直于</a:t>
            </a:r>
            <a:r>
              <a:rPr lang="zh-CN" altLang="en-US" dirty="0"/>
              <a:t>场强的截面面积</a:t>
            </a:r>
            <a:r>
              <a:rPr lang="zh-CN" altLang="en-US" dirty="0" smtClean="0"/>
              <a:t>的乘积。</a:t>
            </a:r>
            <a:endParaRPr lang="en-US" altLang="zh-CN" dirty="0" smtClean="0"/>
          </a:p>
          <a:p>
            <a:r>
              <a:rPr lang="zh-CN" altLang="en-US" dirty="0" smtClean="0"/>
              <a:t>电通量是标量，但有符号，可正可负。</a:t>
            </a:r>
            <a:endParaRPr lang="en-US" altLang="zh-CN" dirty="0" smtClean="0"/>
          </a:p>
          <a:p>
            <a:r>
              <a:rPr lang="zh-CN" altLang="en-US" dirty="0" smtClean="0"/>
              <a:t>宏观曲面的电通量需要面积分，积分范围是整个曲面，面元矢量取外法线方向。</a:t>
            </a:r>
            <a:endParaRPr lang="zh-CN" altLang="en-US" dirty="0"/>
          </a:p>
        </p:txBody>
      </p:sp>
    </p:spTree>
    <p:extLst>
      <p:ext uri="{BB962C8B-B14F-4D97-AF65-F5344CB8AC3E}">
        <p14:creationId xmlns:p14="http://schemas.microsoft.com/office/powerpoint/2010/main" val="258755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340768"/>
            <a:ext cx="9144000" cy="5400600"/>
          </a:xfrm>
        </p:spPr>
        <p:txBody>
          <a:bodyPr>
            <a:normAutofit lnSpcReduction="10000"/>
          </a:bodyPr>
          <a:lstStyle/>
          <a:p>
            <a:pPr marL="984250" indent="-984250">
              <a:buNone/>
            </a:pPr>
            <a:r>
              <a:rPr lang="zh-CN" altLang="en-US" sz="3000" dirty="0" smtClean="0"/>
              <a:t>（</a:t>
            </a:r>
            <a:r>
              <a:rPr lang="en-US" altLang="zh-CN" sz="3000" dirty="0" smtClean="0"/>
              <a:t>A</a:t>
            </a:r>
            <a:r>
              <a:rPr lang="zh-CN" altLang="en-US" sz="3000" dirty="0" smtClean="0"/>
              <a:t>）静电场中电力线是从正电荷发出（或来自无穷远），终止于负电荷（或延伸到无穷远），</a:t>
            </a:r>
            <a:r>
              <a:rPr lang="zh-CN" altLang="en-US" sz="3000" b="1" dirty="0" smtClean="0">
                <a:solidFill>
                  <a:srgbClr val="C00000"/>
                </a:solidFill>
              </a:rPr>
              <a:t>在没有电荷处不会中断</a:t>
            </a:r>
            <a:r>
              <a:rPr lang="zh-CN" altLang="en-US" sz="3000" dirty="0" smtClean="0"/>
              <a:t>。</a:t>
            </a:r>
            <a:endParaRPr lang="en-US" altLang="zh-CN" sz="3000" dirty="0" smtClean="0"/>
          </a:p>
          <a:p>
            <a:pPr marL="984250" indent="-984250">
              <a:buNone/>
            </a:pPr>
            <a:r>
              <a:rPr lang="zh-CN" altLang="en-US" sz="3000" dirty="0" smtClean="0"/>
              <a:t>（</a:t>
            </a:r>
            <a:r>
              <a:rPr lang="en-US" altLang="zh-CN" sz="3000" dirty="0" smtClean="0"/>
              <a:t>B</a:t>
            </a:r>
            <a:r>
              <a:rPr lang="zh-CN" altLang="en-US" sz="3000" dirty="0" smtClean="0"/>
              <a:t>）</a:t>
            </a:r>
            <a:r>
              <a:rPr lang="zh-CN" altLang="en-US" sz="3000" b="1" dirty="0">
                <a:solidFill>
                  <a:srgbClr val="C00000"/>
                </a:solidFill>
              </a:rPr>
              <a:t>电场中没有电荷的地方</a:t>
            </a:r>
            <a:r>
              <a:rPr lang="zh-CN" altLang="en-US" sz="3000" dirty="0" smtClean="0"/>
              <a:t>，由于电场不为零，电场矢量</a:t>
            </a:r>
            <a:r>
              <a:rPr lang="zh-CN" altLang="en-US" sz="3000" dirty="0"/>
              <a:t>只有</a:t>
            </a:r>
            <a:r>
              <a:rPr lang="zh-CN" altLang="en-US" sz="3000" dirty="0" smtClean="0"/>
              <a:t>一个方向，因而</a:t>
            </a:r>
            <a:r>
              <a:rPr lang="zh-CN" altLang="en-US" sz="3000" b="1" dirty="0" smtClean="0">
                <a:solidFill>
                  <a:srgbClr val="C00000"/>
                </a:solidFill>
              </a:rPr>
              <a:t>任意两条电力线不会相交</a:t>
            </a:r>
            <a:r>
              <a:rPr lang="zh-CN" altLang="en-US" sz="3000" dirty="0" smtClean="0"/>
              <a:t>。</a:t>
            </a:r>
            <a:endParaRPr lang="en-US" altLang="zh-CN" sz="3000" dirty="0" smtClean="0"/>
          </a:p>
          <a:p>
            <a:pPr marL="0" indent="0">
              <a:buNone/>
            </a:pPr>
            <a:r>
              <a:rPr lang="zh-CN" altLang="en-US" sz="3000" dirty="0" smtClean="0"/>
              <a:t>（</a:t>
            </a:r>
            <a:r>
              <a:rPr lang="en-US" altLang="zh-CN" sz="3000" dirty="0" smtClean="0"/>
              <a:t>C</a:t>
            </a:r>
            <a:r>
              <a:rPr lang="zh-CN" altLang="en-US" sz="3000" dirty="0" smtClean="0"/>
              <a:t>）静电场的电力线</a:t>
            </a:r>
            <a:r>
              <a:rPr lang="zh-CN" altLang="en-US" sz="3000" b="1" dirty="0" smtClean="0">
                <a:solidFill>
                  <a:srgbClr val="C00000"/>
                </a:solidFill>
              </a:rPr>
              <a:t>不会形成闭合曲线</a:t>
            </a:r>
            <a:r>
              <a:rPr lang="zh-CN" altLang="en-US" sz="3000" dirty="0" smtClean="0"/>
              <a:t>。</a:t>
            </a:r>
            <a:endParaRPr lang="en-US" altLang="zh-CN" sz="3000" dirty="0" smtClean="0"/>
          </a:p>
          <a:p>
            <a:pPr marL="984250" indent="-984250">
              <a:buNone/>
            </a:pPr>
            <a:r>
              <a:rPr lang="zh-CN" altLang="en-US" sz="3000" dirty="0"/>
              <a:t>（</a:t>
            </a:r>
            <a:r>
              <a:rPr lang="en-US" altLang="zh-CN" sz="3000" dirty="0"/>
              <a:t>D</a:t>
            </a:r>
            <a:r>
              <a:rPr lang="zh-CN" altLang="en-US" sz="3000" dirty="0"/>
              <a:t>）若带电体中，正、负电荷一样多，则由正电荷发出的全部电力线，</a:t>
            </a:r>
            <a:r>
              <a:rPr lang="zh-CN" altLang="en-US" sz="3000" dirty="0" smtClean="0"/>
              <a:t>都将回到</a:t>
            </a:r>
            <a:r>
              <a:rPr lang="zh-CN" altLang="en-US" sz="3000" dirty="0"/>
              <a:t>负电荷上去</a:t>
            </a:r>
            <a:r>
              <a:rPr lang="zh-CN" altLang="en-US" sz="3000" dirty="0" smtClean="0"/>
              <a:t>。</a:t>
            </a:r>
            <a:endParaRPr lang="en-US" altLang="zh-CN" sz="3000" dirty="0" smtClean="0"/>
          </a:p>
          <a:p>
            <a:pPr marL="984250" indent="-984250">
              <a:buNone/>
            </a:pPr>
            <a:r>
              <a:rPr lang="zh-CN" altLang="en-US" sz="3000" dirty="0"/>
              <a:t>（</a:t>
            </a:r>
            <a:r>
              <a:rPr lang="en-US" altLang="zh-CN" sz="3000" dirty="0"/>
              <a:t>E</a:t>
            </a:r>
            <a:r>
              <a:rPr lang="zh-CN" altLang="en-US" sz="3000" dirty="0"/>
              <a:t>）电力线是假想的，电场空间并没有一根根的电力线，而且未画出电力线的地方不一定电场为零</a:t>
            </a:r>
            <a:r>
              <a:rPr lang="zh-CN" altLang="en-US" sz="3000" dirty="0" smtClean="0"/>
              <a:t>。</a:t>
            </a:r>
            <a:endParaRPr lang="en-US" altLang="zh-CN" sz="3000" dirty="0"/>
          </a:p>
        </p:txBody>
      </p:sp>
      <p:sp>
        <p:nvSpPr>
          <p:cNvPr id="2" name="矩形 1"/>
          <p:cNvSpPr/>
          <p:nvPr/>
        </p:nvSpPr>
        <p:spPr>
          <a:xfrm>
            <a:off x="251520" y="692696"/>
            <a:ext cx="2954655" cy="646331"/>
          </a:xfrm>
          <a:prstGeom prst="rect">
            <a:avLst/>
          </a:prstGeom>
        </p:spPr>
        <p:txBody>
          <a:bodyPr wrap="none">
            <a:spAutoFit/>
          </a:bodyPr>
          <a:lstStyle/>
          <a:p>
            <a:r>
              <a:rPr lang="zh-CN" altLang="en-US" sz="3600" dirty="0"/>
              <a:t>电力线的性质</a:t>
            </a:r>
          </a:p>
        </p:txBody>
      </p:sp>
    </p:spTree>
    <p:extLst>
      <p:ext uri="{BB962C8B-B14F-4D97-AF65-F5344CB8AC3E}">
        <p14:creationId xmlns:p14="http://schemas.microsoft.com/office/powerpoint/2010/main" val="296087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404664"/>
            <a:ext cx="9036496" cy="864096"/>
          </a:xfrm>
        </p:spPr>
        <p:txBody>
          <a:bodyPr>
            <a:normAutofit/>
          </a:bodyPr>
          <a:lstStyle/>
          <a:p>
            <a:r>
              <a:rPr lang="zh-CN" altLang="en-US" sz="3600" dirty="0" smtClean="0">
                <a:solidFill>
                  <a:prstClr val="black"/>
                </a:solidFill>
              </a:rPr>
              <a:t>二、电场叠加原理</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40768"/>
                <a:ext cx="9036496" cy="5400600"/>
              </a:xfrm>
            </p:spPr>
            <p:txBody>
              <a:bodyPr>
                <a:noAutofit/>
              </a:bodyPr>
              <a:lstStyle/>
              <a:p>
                <a:pPr marL="0" indent="0">
                  <a:buNone/>
                </a:pPr>
                <a:r>
                  <a:rPr lang="zh-CN" altLang="en-US" sz="2800" dirty="0" smtClean="0"/>
                  <a:t>根据静电力叠加原理</a:t>
                </a:r>
                <a14:m>
                  <m:oMath xmlns:m="http://schemas.openxmlformats.org/officeDocument/2006/math">
                    <m:sSub>
                      <m:sSubPr>
                        <m:ctrlPr>
                          <a:rPr lang="en-US" altLang="zh-CN" sz="2800" i="1">
                            <a:solidFill>
                              <a:prstClr val="black"/>
                            </a:solidFill>
                            <a:latin typeface="Cambria Math"/>
                          </a:rPr>
                        </m:ctrlPr>
                      </m:sSubPr>
                      <m:e>
                        <m:r>
                          <a:rPr lang="zh-CN" altLang="en-US" sz="2800" b="0" i="1" smtClean="0">
                            <a:solidFill>
                              <a:prstClr val="black"/>
                            </a:solidFill>
                            <a:latin typeface="Cambria Math"/>
                          </a:rPr>
                          <m:t>，</m:t>
                        </m:r>
                        <m:r>
                          <a:rPr lang="en-US" altLang="zh-CN" sz="2800" i="1">
                            <a:solidFill>
                              <a:prstClr val="black"/>
                            </a:solidFill>
                            <a:latin typeface="Cambria Math"/>
                          </a:rPr>
                          <m:t>𝑞</m:t>
                        </m:r>
                      </m:e>
                      <m:sub>
                        <m:r>
                          <a:rPr lang="en-US" altLang="zh-CN" sz="2800" i="1">
                            <a:solidFill>
                              <a:prstClr val="black"/>
                            </a:solidFill>
                            <a:latin typeface="Cambria Math"/>
                          </a:rPr>
                          <m:t>1</m:t>
                        </m:r>
                      </m:sub>
                    </m:sSub>
                    <m:r>
                      <a:rPr lang="zh-CN" altLang="en-US" sz="2800" b="0" i="1" smtClean="0">
                        <a:solidFill>
                          <a:prstClr val="black"/>
                        </a:solidFill>
                        <a:latin typeface="Cambria Math"/>
                      </a:rPr>
                      <m:t>，</m:t>
                    </m:r>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𝑞</m:t>
                        </m:r>
                      </m:e>
                      <m:sub>
                        <m:r>
                          <a:rPr lang="en-US" altLang="zh-CN" sz="2800" i="1" dirty="0">
                            <a:solidFill>
                              <a:prstClr val="black"/>
                            </a:solidFill>
                            <a:latin typeface="Cambria Math"/>
                          </a:rPr>
                          <m:t>2</m:t>
                        </m:r>
                      </m:sub>
                    </m:sSub>
                    <m:r>
                      <a:rPr lang="zh-CN" altLang="en-US" sz="2800" b="0" i="1" dirty="0" smtClean="0">
                        <a:solidFill>
                          <a:prstClr val="black"/>
                        </a:solidFill>
                        <a:latin typeface="Cambria Math"/>
                      </a:rPr>
                      <m:t>，</m:t>
                    </m:r>
                  </m:oMath>
                </a14:m>
                <a:r>
                  <a:rPr lang="en-US" altLang="zh-CN" sz="2800" dirty="0">
                    <a:solidFill>
                      <a:prstClr val="black"/>
                    </a:solidFill>
                  </a:rPr>
                  <a:t>…</a:t>
                </a:r>
                <a14:m>
                  <m:oMath xmlns:m="http://schemas.openxmlformats.org/officeDocument/2006/math">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𝑞</m:t>
                        </m:r>
                      </m:e>
                      <m:sub>
                        <m:r>
                          <a:rPr lang="en-US" altLang="zh-CN" sz="2800" i="1" dirty="0">
                            <a:solidFill>
                              <a:prstClr val="black"/>
                            </a:solidFill>
                            <a:latin typeface="Cambria Math"/>
                          </a:rPr>
                          <m:t>𝑛</m:t>
                        </m:r>
                      </m:sub>
                    </m:sSub>
                  </m:oMath>
                </a14:m>
                <a:r>
                  <a:rPr lang="zh-CN" altLang="en-US" sz="2800" dirty="0" smtClean="0"/>
                  <a:t>，产生的电场中，试</a:t>
                </a:r>
                <a:endParaRPr lang="en-US" altLang="zh-CN" sz="2800" dirty="0" smtClean="0"/>
              </a:p>
              <a:p>
                <a:pPr marL="0" indent="0">
                  <a:buNone/>
                </a:pPr>
                <a:endParaRPr lang="en-US" altLang="zh-CN" sz="1400" dirty="0"/>
              </a:p>
              <a:p>
                <a:pPr marL="0" indent="0">
                  <a:buNone/>
                </a:pPr>
                <a:r>
                  <a:rPr lang="zh-CN" altLang="en-US" sz="2800" dirty="0" smtClean="0"/>
                  <a:t>验电荷</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𝑞</m:t>
                        </m:r>
                      </m:e>
                      <m:sub>
                        <m:r>
                          <a:rPr lang="en-US" altLang="zh-CN" sz="2800" i="1">
                            <a:solidFill>
                              <a:prstClr val="black"/>
                            </a:solidFill>
                            <a:latin typeface="Cambria Math"/>
                          </a:rPr>
                          <m:t>0</m:t>
                        </m:r>
                      </m:sub>
                    </m:sSub>
                  </m:oMath>
                </a14:m>
                <a:r>
                  <a:rPr lang="zh-CN" altLang="en-US" sz="2800" dirty="0" smtClean="0"/>
                  <a:t>在电场中所受合力：</a:t>
                </a:r>
                <a:endParaRPr lang="en-US" altLang="zh-CN" sz="2800" dirty="0" smtClean="0"/>
              </a:p>
              <a:p>
                <a:pPr marL="0" indent="0">
                  <a:buNone/>
                </a:pPr>
                <a:endParaRPr lang="en-US" altLang="zh-CN" sz="1400" dirty="0" smtClean="0"/>
              </a:p>
              <a:p>
                <a:pPr marL="0" indent="0">
                  <a:buNone/>
                </a:pPr>
                <a14:m>
                  <m:oMath xmlns:m="http://schemas.openxmlformats.org/officeDocument/2006/math">
                    <m:sSub>
                      <m:sSubPr>
                        <m:ctrlPr>
                          <a:rPr lang="en-US" altLang="zh-CN" sz="2800" i="1" smtClean="0">
                            <a:solidFill>
                              <a:prstClr val="black"/>
                            </a:solidFill>
                            <a:latin typeface="Cambria Math"/>
                          </a:rPr>
                        </m:ctrlPr>
                      </m:sSubPr>
                      <m:e>
                        <m:acc>
                          <m:accPr>
                            <m:chr m:val="⃗"/>
                            <m:ctrlPr>
                              <a:rPr lang="en-US" altLang="zh-CN" sz="2800" i="1" smtClean="0">
                                <a:solidFill>
                                  <a:prstClr val="black"/>
                                </a:solidFill>
                                <a:latin typeface="Cambria Math"/>
                              </a:rPr>
                            </m:ctrlPr>
                          </m:accPr>
                          <m:e>
                            <m:r>
                              <a:rPr lang="en-US" altLang="zh-CN" sz="2800" b="0" i="1" smtClean="0">
                                <a:solidFill>
                                  <a:prstClr val="black"/>
                                </a:solidFill>
                                <a:latin typeface="Cambria Math"/>
                              </a:rPr>
                              <m:t>𝐹</m:t>
                            </m:r>
                          </m:e>
                        </m:acc>
                      </m:e>
                      <m:sub>
                        <m:r>
                          <a:rPr lang="en-US" altLang="zh-CN" sz="2800" b="0" i="1" smtClean="0">
                            <a:solidFill>
                              <a:prstClr val="black"/>
                            </a:solidFill>
                            <a:latin typeface="Cambria Math"/>
                          </a:rPr>
                          <m:t>𝑖</m:t>
                        </m:r>
                      </m:sub>
                    </m:sSub>
                    <m:r>
                      <a:rPr lang="en-US" altLang="zh-CN" sz="2800" b="0" i="1" smtClean="0">
                        <a:solidFill>
                          <a:prstClr val="black"/>
                        </a:solidFill>
                        <a:latin typeface="Cambria Math"/>
                      </a:rPr>
                      <m:t> </m:t>
                    </m:r>
                  </m:oMath>
                </a14:m>
                <a:r>
                  <a:rPr lang="zh-CN" altLang="en-US" sz="2800" dirty="0" smtClean="0"/>
                  <a:t>为单独作用于</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𝑞</m:t>
                        </m:r>
                      </m:e>
                      <m:sub>
                        <m:r>
                          <a:rPr lang="en-US" altLang="zh-CN" sz="2800" i="1">
                            <a:solidFill>
                              <a:prstClr val="black"/>
                            </a:solidFill>
                            <a:latin typeface="Cambria Math"/>
                          </a:rPr>
                          <m:t>0</m:t>
                        </m:r>
                      </m:sub>
                    </m:sSub>
                  </m:oMath>
                </a14:m>
                <a:r>
                  <a:rPr lang="zh-CN" altLang="en-US" sz="2800" dirty="0" smtClean="0"/>
                  <a:t>上的力，由此可得：</a:t>
                </a:r>
                <a:endParaRPr lang="en-US" altLang="zh-CN" sz="2800" dirty="0" smtClean="0"/>
              </a:p>
              <a:p>
                <a:pPr marL="0" indent="0">
                  <a:buNone/>
                </a:pPr>
                <a:endParaRPr lang="en-US" altLang="zh-CN" sz="1800" dirty="0" smtClean="0"/>
              </a:p>
              <a:p>
                <a:pPr marL="0" indent="0">
                  <a:buNone/>
                </a:pPr>
                <a:r>
                  <a:rPr lang="zh-CN" altLang="en-US" sz="2800" dirty="0" smtClean="0"/>
                  <a:t>因此可知：                                        </a:t>
                </a:r>
                <a:endParaRPr lang="en-US" altLang="zh-CN" sz="2800" dirty="0" smtClean="0"/>
              </a:p>
              <a:p>
                <a:pPr marL="0" indent="0">
                  <a:buNone/>
                </a:pPr>
                <a:endParaRPr lang="en-US" altLang="zh-CN" sz="1800" i="1" dirty="0" smtClean="0">
                  <a:solidFill>
                    <a:prstClr val="black"/>
                  </a:solidFill>
                  <a:latin typeface="Cambria Math"/>
                </a:endParaRPr>
              </a:p>
              <a:p>
                <a:pPr marL="0" indent="0">
                  <a:buNone/>
                </a:pPr>
                <a:r>
                  <a:rPr lang="en-US" altLang="zh-CN" sz="2800" dirty="0" smtClean="0">
                    <a:solidFill>
                      <a:prstClr val="black"/>
                    </a:solidFill>
                  </a:rPr>
                  <a:t>       </a:t>
                </a:r>
                <a14:m>
                  <m:oMath xmlns:m="http://schemas.openxmlformats.org/officeDocument/2006/math">
                    <m:acc>
                      <m:accPr>
                        <m:chr m:val="̂"/>
                        <m:ctrlPr>
                          <a:rPr lang="en-US" altLang="zh-CN" sz="2800" i="1">
                            <a:solidFill>
                              <a:prstClr val="black"/>
                            </a:solidFill>
                            <a:latin typeface="Cambria Math"/>
                          </a:rPr>
                        </m:ctrlPr>
                      </m:accPr>
                      <m:e>
                        <m:sSub>
                          <m:sSubPr>
                            <m:ctrlPr>
                              <a:rPr lang="en-US" altLang="zh-CN" sz="2800" i="1">
                                <a:solidFill>
                                  <a:prstClr val="black"/>
                                </a:solidFill>
                                <a:latin typeface="Cambria Math"/>
                              </a:rPr>
                            </m:ctrlPr>
                          </m:sSubPr>
                          <m:e>
                            <m:r>
                              <a:rPr lang="en-US" altLang="zh-CN" sz="2800" i="1">
                                <a:solidFill>
                                  <a:prstClr val="black"/>
                                </a:solidFill>
                                <a:latin typeface="Cambria Math"/>
                              </a:rPr>
                              <m:t>𝑟</m:t>
                            </m:r>
                          </m:e>
                          <m:sub>
                            <m:r>
                              <a:rPr lang="en-US" altLang="zh-CN" sz="2800" i="1">
                                <a:solidFill>
                                  <a:prstClr val="black"/>
                                </a:solidFill>
                                <a:latin typeface="Cambria Math"/>
                              </a:rPr>
                              <m:t>𝑖</m:t>
                            </m:r>
                          </m:sub>
                        </m:sSub>
                      </m:e>
                    </m:acc>
                  </m:oMath>
                </a14:m>
                <a:r>
                  <a:rPr lang="en-US" altLang="zh-CN" sz="2800" dirty="0">
                    <a:solidFill>
                      <a:prstClr val="black"/>
                    </a:solidFill>
                  </a:rPr>
                  <a:t> </a:t>
                </a:r>
                <a:r>
                  <a:rPr lang="zh-CN" altLang="en-US" sz="2800" dirty="0">
                    <a:solidFill>
                      <a:prstClr val="black"/>
                    </a:solidFill>
                  </a:rPr>
                  <a:t>为</a:t>
                </a:r>
                <a14:m>
                  <m:oMath xmlns:m="http://schemas.openxmlformats.org/officeDocument/2006/math">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𝑞</m:t>
                        </m:r>
                      </m:e>
                      <m:sub>
                        <m:r>
                          <a:rPr lang="en-US" altLang="zh-CN" sz="2800" i="1" dirty="0">
                            <a:solidFill>
                              <a:prstClr val="black"/>
                            </a:solidFill>
                            <a:latin typeface="Cambria Math"/>
                          </a:rPr>
                          <m:t>𝑖</m:t>
                        </m:r>
                      </m:sub>
                    </m:sSub>
                  </m:oMath>
                </a14:m>
                <a:r>
                  <a:rPr lang="zh-CN" altLang="en-US" sz="2800" dirty="0"/>
                  <a:t>指向场点的单位矢量</a:t>
                </a:r>
                <a:r>
                  <a:rPr lang="zh-CN" altLang="en-US" sz="2800" dirty="0" smtClean="0"/>
                  <a:t>。</a:t>
                </a:r>
                <a:endParaRPr lang="en-US" altLang="zh-CN" sz="2800" dirty="0" smtClean="0"/>
              </a:p>
              <a:p>
                <a:pPr marL="0" indent="0">
                  <a:buNone/>
                </a:pPr>
                <a:r>
                  <a:rPr lang="zh-CN" altLang="en-US" sz="2800" dirty="0" smtClean="0"/>
                  <a:t>在空间中任一点，点电荷系</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𝑞</m:t>
                        </m:r>
                      </m:e>
                      <m:sub>
                        <m:r>
                          <a:rPr lang="en-US" altLang="zh-CN" sz="2800" i="1">
                            <a:solidFill>
                              <a:prstClr val="black"/>
                            </a:solidFill>
                            <a:latin typeface="Cambria Math"/>
                          </a:rPr>
                          <m:t>1</m:t>
                        </m:r>
                      </m:sub>
                    </m:sSub>
                    <m:r>
                      <a:rPr lang="zh-CN" altLang="en-US" sz="2800" i="1">
                        <a:solidFill>
                          <a:prstClr val="black"/>
                        </a:solidFill>
                        <a:latin typeface="Cambria Math"/>
                      </a:rPr>
                      <m:t>，</m:t>
                    </m:r>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𝑞</m:t>
                        </m:r>
                      </m:e>
                      <m:sub>
                        <m:r>
                          <a:rPr lang="en-US" altLang="zh-CN" sz="2800" i="1" dirty="0">
                            <a:solidFill>
                              <a:prstClr val="black"/>
                            </a:solidFill>
                            <a:latin typeface="Cambria Math"/>
                          </a:rPr>
                          <m:t>2</m:t>
                        </m:r>
                      </m:sub>
                    </m:sSub>
                    <m:r>
                      <a:rPr lang="zh-CN" altLang="en-US" sz="2800" i="1" dirty="0">
                        <a:solidFill>
                          <a:prstClr val="black"/>
                        </a:solidFill>
                        <a:latin typeface="Cambria Math"/>
                      </a:rPr>
                      <m:t>，</m:t>
                    </m:r>
                  </m:oMath>
                </a14:m>
                <a:r>
                  <a:rPr lang="en-US" altLang="zh-CN" sz="2800" dirty="0">
                    <a:solidFill>
                      <a:prstClr val="black"/>
                    </a:solidFill>
                  </a:rPr>
                  <a:t>…</a:t>
                </a:r>
                <a14:m>
                  <m:oMath xmlns:m="http://schemas.openxmlformats.org/officeDocument/2006/math">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𝑞</m:t>
                        </m:r>
                      </m:e>
                      <m:sub>
                        <m:r>
                          <a:rPr lang="en-US" altLang="zh-CN" sz="2800" i="1" dirty="0">
                            <a:solidFill>
                              <a:prstClr val="black"/>
                            </a:solidFill>
                            <a:latin typeface="Cambria Math"/>
                          </a:rPr>
                          <m:t>𝑛</m:t>
                        </m:r>
                      </m:sub>
                    </m:sSub>
                  </m:oMath>
                </a14:m>
                <a:r>
                  <a:rPr lang="zh-CN" altLang="en-US" sz="2800" dirty="0" smtClean="0"/>
                  <a:t>产生的总电场矢量等于各个电电荷单独存在时，在该点产生的电场的矢量和，这就是点电荷系情况下的</a:t>
                </a:r>
                <a:r>
                  <a:rPr lang="zh-CN" altLang="en-US" sz="2800" b="1" dirty="0" smtClean="0">
                    <a:solidFill>
                      <a:srgbClr val="C00000"/>
                    </a:solidFill>
                  </a:rPr>
                  <a:t>电场叠加原理</a:t>
                </a:r>
                <a:r>
                  <a:rPr lang="zh-CN" altLang="en-US" sz="2800" dirty="0" smtClean="0"/>
                  <a:t>。</a:t>
                </a:r>
                <a:endParaRPr lang="en-US" altLang="zh-CN" sz="28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40768"/>
                <a:ext cx="9036496" cy="5400600"/>
              </a:xfrm>
              <a:blipFill rotWithShape="1">
                <a:blip r:embed="rId3"/>
                <a:stretch>
                  <a:fillRect l="-1350" t="-1580" r="-202"/>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399657679"/>
              </p:ext>
            </p:extLst>
          </p:nvPr>
        </p:nvGraphicFramePr>
        <p:xfrm>
          <a:off x="4499992" y="1916832"/>
          <a:ext cx="1512168" cy="1018399"/>
        </p:xfrm>
        <a:graphic>
          <a:graphicData uri="http://schemas.openxmlformats.org/presentationml/2006/ole">
            <mc:AlternateContent xmlns:mc="http://schemas.openxmlformats.org/markup-compatibility/2006">
              <mc:Choice xmlns:v="urn:schemas-microsoft-com:vml" Requires="v">
                <p:oleObj spid="_x0000_s31875" name="Equation" r:id="rId4" imgW="622080" imgH="419040" progId="Equation.DSMT4">
                  <p:embed/>
                </p:oleObj>
              </mc:Choice>
              <mc:Fallback>
                <p:oleObj name="Equation" r:id="rId4" imgW="622080" imgH="419040" progId="Equation.DSMT4">
                  <p:embed/>
                  <p:pic>
                    <p:nvPicPr>
                      <p:cNvPr id="0" name=""/>
                      <p:cNvPicPr/>
                      <p:nvPr/>
                    </p:nvPicPr>
                    <p:blipFill>
                      <a:blip r:embed="rId5"/>
                      <a:stretch>
                        <a:fillRect/>
                      </a:stretch>
                    </p:blipFill>
                    <p:spPr>
                      <a:xfrm>
                        <a:off x="4499992" y="1916832"/>
                        <a:ext cx="1512168" cy="101839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50608093"/>
              </p:ext>
            </p:extLst>
          </p:nvPr>
        </p:nvGraphicFramePr>
        <p:xfrm>
          <a:off x="6084168" y="2636912"/>
          <a:ext cx="1728192" cy="1131206"/>
        </p:xfrm>
        <a:graphic>
          <a:graphicData uri="http://schemas.openxmlformats.org/presentationml/2006/ole">
            <mc:AlternateContent xmlns:mc="http://schemas.openxmlformats.org/markup-compatibility/2006">
              <mc:Choice xmlns:v="urn:schemas-microsoft-com:vml" Requires="v">
                <p:oleObj spid="_x0000_s31876" name="Equation" r:id="rId6" imgW="698400" imgH="457200" progId="Equation.DSMT4">
                  <p:embed/>
                </p:oleObj>
              </mc:Choice>
              <mc:Fallback>
                <p:oleObj name="Equation" r:id="rId6" imgW="698400" imgH="457200" progId="Equation.DSMT4">
                  <p:embed/>
                  <p:pic>
                    <p:nvPicPr>
                      <p:cNvPr id="0" name="对象 3"/>
                      <p:cNvPicPr>
                        <a:picLocks noChangeAspect="1" noChangeArrowheads="1"/>
                      </p:cNvPicPr>
                      <p:nvPr/>
                    </p:nvPicPr>
                    <p:blipFill>
                      <a:blip r:embed="rId7"/>
                      <a:srcRect/>
                      <a:stretch>
                        <a:fillRect/>
                      </a:stretch>
                    </p:blipFill>
                    <p:spPr bwMode="auto">
                      <a:xfrm>
                        <a:off x="6084168" y="2636912"/>
                        <a:ext cx="1728192" cy="1131206"/>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48402970"/>
              </p:ext>
            </p:extLst>
          </p:nvPr>
        </p:nvGraphicFramePr>
        <p:xfrm>
          <a:off x="1971476" y="3573016"/>
          <a:ext cx="3176588" cy="1049337"/>
        </p:xfrm>
        <a:graphic>
          <a:graphicData uri="http://schemas.openxmlformats.org/presentationml/2006/ole">
            <mc:AlternateContent xmlns:mc="http://schemas.openxmlformats.org/markup-compatibility/2006">
              <mc:Choice xmlns:v="urn:schemas-microsoft-com:vml" Requires="v">
                <p:oleObj spid="_x0000_s31877" name="Equation" r:id="rId8" imgW="1307880" imgH="431640" progId="Equation.DSMT4">
                  <p:embed/>
                </p:oleObj>
              </mc:Choice>
              <mc:Fallback>
                <p:oleObj name="Equation" r:id="rId8" imgW="1307880" imgH="431640" progId="Equation.DSMT4">
                  <p:embed/>
                  <p:pic>
                    <p:nvPicPr>
                      <p:cNvPr id="0" name="对象 3"/>
                      <p:cNvPicPr>
                        <a:picLocks noChangeAspect="1" noChangeArrowheads="1"/>
                      </p:cNvPicPr>
                      <p:nvPr/>
                    </p:nvPicPr>
                    <p:blipFill>
                      <a:blip r:embed="rId9"/>
                      <a:srcRect/>
                      <a:stretch>
                        <a:fillRect/>
                      </a:stretch>
                    </p:blipFill>
                    <p:spPr bwMode="auto">
                      <a:xfrm>
                        <a:off x="1971476" y="3573016"/>
                        <a:ext cx="317658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692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down)">
                                      <p:cBhvr>
                                        <p:cTn id="15" dur="500"/>
                                        <p:tgtEl>
                                          <p:spTgt spid="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down)">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wipe(down)">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20688"/>
            <a:ext cx="9144000" cy="6120680"/>
          </a:xfrm>
        </p:spPr>
        <p:txBody>
          <a:bodyPr/>
          <a:lstStyle/>
          <a:p>
            <a:pPr marL="0" indent="0">
              <a:buNone/>
            </a:pPr>
            <a:r>
              <a:rPr lang="zh-CN" altLang="en-US" sz="3600" dirty="0" smtClean="0"/>
              <a:t>三、参考书目：</a:t>
            </a:r>
            <a:endParaRPr lang="zh-CN" altLang="en-US" sz="3600" dirty="0"/>
          </a:p>
          <a:p>
            <a:pPr marL="0" indent="0">
              <a:buNone/>
            </a:pPr>
            <a:r>
              <a:rPr lang="en-US" altLang="zh-CN" dirty="0" smtClean="0"/>
              <a:t>	</a:t>
            </a:r>
            <a:r>
              <a:rPr lang="zh-CN" altLang="en-US" dirty="0" smtClean="0">
                <a:latin typeface="+mn-ea"/>
              </a:rPr>
              <a:t>电磁学 </a:t>
            </a:r>
            <a:r>
              <a:rPr lang="en-US" altLang="zh-CN" dirty="0" smtClean="0">
                <a:latin typeface="+mn-ea"/>
              </a:rPr>
              <a:t>. </a:t>
            </a:r>
            <a:r>
              <a:rPr lang="zh-CN" altLang="en-US" dirty="0" smtClean="0">
                <a:latin typeface="+mn-ea"/>
              </a:rPr>
              <a:t>赵凯华 </a:t>
            </a:r>
            <a:r>
              <a:rPr lang="en-US" altLang="zh-CN" dirty="0" smtClean="0">
                <a:latin typeface="+mn-ea"/>
              </a:rPr>
              <a:t>.</a:t>
            </a:r>
            <a:r>
              <a:rPr lang="zh-CN" altLang="en-US" dirty="0" smtClean="0">
                <a:latin typeface="+mn-ea"/>
              </a:rPr>
              <a:t>高等教育出版社</a:t>
            </a:r>
            <a:endParaRPr lang="en-US" altLang="zh-CN" dirty="0" smtClean="0">
              <a:latin typeface="+mn-ea"/>
            </a:endParaRPr>
          </a:p>
          <a:p>
            <a:pPr marL="0" indent="0">
              <a:buNone/>
            </a:pPr>
            <a:r>
              <a:rPr lang="en-US" altLang="zh-CN" dirty="0" smtClean="0">
                <a:latin typeface="+mn-ea"/>
              </a:rPr>
              <a:t>	</a:t>
            </a:r>
            <a:r>
              <a:rPr lang="zh-CN" altLang="en-US" dirty="0" smtClean="0">
                <a:latin typeface="+mn-ea"/>
              </a:rPr>
              <a:t>其他参考书很多，图书馆有，因为“经典”物理，所以各种参考书都大同小异。</a:t>
            </a:r>
            <a:endParaRPr lang="en-US" altLang="zh-CN" dirty="0" smtClean="0">
              <a:latin typeface="+mn-ea"/>
            </a:endParaRPr>
          </a:p>
          <a:p>
            <a:pPr marL="0" indent="0">
              <a:buNone/>
            </a:pPr>
            <a:r>
              <a:rPr lang="en-US" altLang="zh-CN" dirty="0">
                <a:latin typeface="+mn-ea"/>
              </a:rPr>
              <a:t>	</a:t>
            </a:r>
            <a:r>
              <a:rPr lang="zh-CN" altLang="en-US" dirty="0" smtClean="0">
                <a:latin typeface="+mn-ea"/>
              </a:rPr>
              <a:t>有兴趣的同学可以借阅一本外文原版书阅读，可以掌握一些词汇，提高阅读外文资料的能力。</a:t>
            </a:r>
            <a:endParaRPr lang="en-US" altLang="zh-CN" dirty="0" smtClean="0">
              <a:latin typeface="+mn-ea"/>
            </a:endParaRPr>
          </a:p>
          <a:p>
            <a:pPr marL="0" indent="0">
              <a:buNone/>
            </a:pPr>
            <a:r>
              <a:rPr lang="en-US" altLang="zh-CN" dirty="0">
                <a:latin typeface="+mn-ea"/>
              </a:rPr>
              <a:t>	</a:t>
            </a:r>
            <a:r>
              <a:rPr lang="zh-CN" altLang="en-US" dirty="0" smtClean="0">
                <a:latin typeface="+mn-ea"/>
              </a:rPr>
              <a:t>另外希望能找一本习题书。</a:t>
            </a:r>
            <a:endParaRPr lang="en-US" altLang="zh-CN" dirty="0" smtClean="0">
              <a:latin typeface="+mn-ea"/>
            </a:endParaRPr>
          </a:p>
          <a:p>
            <a:pPr>
              <a:buFont typeface="Wingdings" panose="05000000000000000000" pitchFamily="2" charset="2"/>
              <a:buChar char="Ø"/>
            </a:pPr>
            <a:r>
              <a:rPr lang="zh-CN" altLang="en-US" dirty="0" smtClean="0">
                <a:latin typeface="+mn-ea"/>
              </a:rPr>
              <a:t>与课本比较，组织形式</a:t>
            </a:r>
            <a:r>
              <a:rPr lang="zh-CN" altLang="en-US" dirty="0">
                <a:latin typeface="+mn-ea"/>
              </a:rPr>
              <a:t>不同，</a:t>
            </a:r>
            <a:r>
              <a:rPr lang="zh-CN" altLang="en-US" dirty="0" smtClean="0">
                <a:latin typeface="+mn-ea"/>
              </a:rPr>
              <a:t>内容相近，</a:t>
            </a:r>
            <a:r>
              <a:rPr lang="zh-CN" altLang="en-US" dirty="0">
                <a:latin typeface="+mn-ea"/>
              </a:rPr>
              <a:t>以讲授内容</a:t>
            </a:r>
            <a:r>
              <a:rPr lang="zh-CN" altLang="en-US" dirty="0" smtClean="0">
                <a:latin typeface="+mn-ea"/>
              </a:rPr>
              <a:t>为准。</a:t>
            </a:r>
            <a:endParaRPr lang="en-US" altLang="zh-CN" dirty="0" smtClean="0">
              <a:latin typeface="+mn-ea"/>
            </a:endParaRPr>
          </a:p>
        </p:txBody>
      </p:sp>
    </p:spTree>
    <p:extLst>
      <p:ext uri="{BB962C8B-B14F-4D97-AF65-F5344CB8AC3E}">
        <p14:creationId xmlns:p14="http://schemas.microsoft.com/office/powerpoint/2010/main" val="402995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rmAutofit/>
              </a:bodyPr>
              <a:lstStyle/>
              <a:p>
                <a:pPr marL="0" indent="0">
                  <a:buNone/>
                </a:pPr>
                <a:r>
                  <a:rPr lang="zh-CN" altLang="en-US" dirty="0" smtClean="0"/>
                  <a:t>电荷连续分布时，可以将带电体分割成</a:t>
                </a:r>
                <a:r>
                  <a:rPr lang="zh-CN" altLang="en-US" dirty="0"/>
                  <a:t>电荷</a:t>
                </a:r>
                <a:r>
                  <a:rPr lang="zh-CN" altLang="en-US" dirty="0" smtClean="0"/>
                  <a:t>元，同样可以写作：</a:t>
                </a:r>
                <a14:m>
                  <m:oMath xmlns:m="http://schemas.openxmlformats.org/officeDocument/2006/math">
                    <m:acc>
                      <m:accPr>
                        <m:chr m:val="⃗"/>
                        <m:ctrlPr>
                          <a:rPr lang="en-US" altLang="zh-CN" b="0" i="1" smtClean="0">
                            <a:solidFill>
                              <a:srgbClr val="C00000"/>
                            </a:solidFill>
                            <a:latin typeface="Cambria Math"/>
                          </a:rPr>
                        </m:ctrlPr>
                      </m:accPr>
                      <m:e>
                        <m:r>
                          <a:rPr lang="en-US" altLang="zh-CN" b="0" i="1" smtClean="0">
                            <a:solidFill>
                              <a:srgbClr val="C00000"/>
                            </a:solidFill>
                            <a:latin typeface="Cambria Math"/>
                          </a:rPr>
                          <m:t>𝐸</m:t>
                        </m:r>
                      </m:e>
                    </m:acc>
                    <m:r>
                      <a:rPr lang="en-US" altLang="zh-CN" b="0" i="1" smtClean="0">
                        <a:solidFill>
                          <a:srgbClr val="C00000"/>
                        </a:solidFill>
                        <a:latin typeface="Cambria Math"/>
                      </a:rPr>
                      <m:t>=</m:t>
                    </m:r>
                    <m:nary>
                      <m:naryPr>
                        <m:limLoc m:val="undOvr"/>
                        <m:subHide m:val="on"/>
                        <m:supHide m:val="on"/>
                        <m:ctrlPr>
                          <a:rPr lang="en-US" altLang="zh-CN" b="0" i="1" smtClean="0">
                            <a:solidFill>
                              <a:srgbClr val="C00000"/>
                            </a:solidFill>
                            <a:latin typeface="Cambria Math"/>
                          </a:rPr>
                        </m:ctrlPr>
                      </m:naryPr>
                      <m:sub/>
                      <m:sup/>
                      <m:e>
                        <m:r>
                          <a:rPr lang="en-US" altLang="zh-CN" b="0" i="1" smtClean="0">
                            <a:solidFill>
                              <a:srgbClr val="C00000"/>
                            </a:solidFill>
                            <a:latin typeface="Cambria Math"/>
                          </a:rPr>
                          <m:t>𝑑</m:t>
                        </m:r>
                        <m:acc>
                          <m:accPr>
                            <m:chr m:val="⃗"/>
                            <m:ctrlPr>
                              <a:rPr lang="en-US" altLang="zh-CN" b="0" i="1" smtClean="0">
                                <a:solidFill>
                                  <a:srgbClr val="C00000"/>
                                </a:solidFill>
                                <a:latin typeface="Cambria Math"/>
                              </a:rPr>
                            </m:ctrlPr>
                          </m:accPr>
                          <m:e>
                            <m:r>
                              <a:rPr lang="en-US" altLang="zh-CN" b="0" i="1" smtClean="0">
                                <a:solidFill>
                                  <a:srgbClr val="C00000"/>
                                </a:solidFill>
                                <a:latin typeface="Cambria Math"/>
                              </a:rPr>
                              <m:t>𝐸</m:t>
                            </m:r>
                          </m:e>
                        </m:acc>
                      </m:e>
                    </m:nary>
                  </m:oMath>
                </a14:m>
                <a:r>
                  <a:rPr lang="en-US" altLang="zh-CN" dirty="0" smtClean="0">
                    <a:solidFill>
                      <a:srgbClr val="C00000"/>
                    </a:solidFill>
                  </a:rPr>
                  <a:t>=</a:t>
                </a:r>
                <a14:m>
                  <m:oMath xmlns:m="http://schemas.openxmlformats.org/officeDocument/2006/math">
                    <m:nary>
                      <m:naryPr>
                        <m:limLoc m:val="undOvr"/>
                        <m:subHide m:val="on"/>
                        <m:supHide m:val="on"/>
                        <m:ctrlPr>
                          <a:rPr lang="en-US" altLang="zh-CN" i="1" dirty="0" smtClean="0">
                            <a:solidFill>
                              <a:srgbClr val="C00000"/>
                            </a:solidFill>
                            <a:latin typeface="Cambria Math"/>
                          </a:rPr>
                        </m:ctrlPr>
                      </m:naryPr>
                      <m:sub/>
                      <m:sup/>
                      <m:e>
                        <m:r>
                          <a:rPr lang="en-US" altLang="zh-CN" b="0" i="1" dirty="0" smtClean="0">
                            <a:solidFill>
                              <a:srgbClr val="C00000"/>
                            </a:solidFill>
                            <a:latin typeface="Cambria Math"/>
                          </a:rPr>
                          <m:t>𝑘</m:t>
                        </m:r>
                        <m:f>
                          <m:fPr>
                            <m:ctrlPr>
                              <a:rPr lang="en-US" altLang="zh-CN" i="1" dirty="0" smtClean="0">
                                <a:solidFill>
                                  <a:srgbClr val="C00000"/>
                                </a:solidFill>
                                <a:latin typeface="Cambria Math"/>
                              </a:rPr>
                            </m:ctrlPr>
                          </m:fPr>
                          <m:num>
                            <m:r>
                              <a:rPr lang="en-US" altLang="zh-CN" b="0" i="1" dirty="0" smtClean="0">
                                <a:solidFill>
                                  <a:srgbClr val="C00000"/>
                                </a:solidFill>
                                <a:latin typeface="Cambria Math"/>
                              </a:rPr>
                              <m:t>𝑑𝑞</m:t>
                            </m:r>
                          </m:num>
                          <m:den>
                            <m:sSup>
                              <m:sSupPr>
                                <m:ctrlPr>
                                  <a:rPr lang="en-US" altLang="zh-CN" i="1" dirty="0" smtClean="0">
                                    <a:solidFill>
                                      <a:srgbClr val="C00000"/>
                                    </a:solidFill>
                                    <a:latin typeface="Cambria Math"/>
                                  </a:rPr>
                                </m:ctrlPr>
                              </m:sSupPr>
                              <m:e>
                                <m:r>
                                  <a:rPr lang="en-US" altLang="zh-CN" b="0" i="1" dirty="0" smtClean="0">
                                    <a:solidFill>
                                      <a:srgbClr val="C00000"/>
                                    </a:solidFill>
                                    <a:latin typeface="Cambria Math"/>
                                  </a:rPr>
                                  <m:t>𝑟</m:t>
                                </m:r>
                              </m:e>
                              <m:sup>
                                <m:r>
                                  <a:rPr lang="en-US" altLang="zh-CN" b="0" i="1" dirty="0" smtClean="0">
                                    <a:solidFill>
                                      <a:srgbClr val="C00000"/>
                                    </a:solidFill>
                                    <a:latin typeface="Cambria Math"/>
                                  </a:rPr>
                                  <m:t>2</m:t>
                                </m:r>
                              </m:sup>
                            </m:sSup>
                          </m:den>
                        </m:f>
                      </m:e>
                    </m:nary>
                    <m:acc>
                      <m:accPr>
                        <m:chr m:val="̂"/>
                        <m:ctrlPr>
                          <a:rPr lang="en-US" altLang="zh-CN" i="1" dirty="0" smtClean="0">
                            <a:solidFill>
                              <a:srgbClr val="C00000"/>
                            </a:solidFill>
                            <a:latin typeface="Cambria Math"/>
                          </a:rPr>
                        </m:ctrlPr>
                      </m:accPr>
                      <m:e>
                        <m:r>
                          <a:rPr lang="en-US" altLang="zh-CN" b="0" i="1" dirty="0" smtClean="0">
                            <a:solidFill>
                              <a:srgbClr val="C00000"/>
                            </a:solidFill>
                            <a:latin typeface="Cambria Math"/>
                          </a:rPr>
                          <m:t>𝑟</m:t>
                        </m:r>
                      </m:e>
                    </m:acc>
                  </m:oMath>
                </a14:m>
                <a:r>
                  <a:rPr lang="en-US" altLang="zh-CN" dirty="0" smtClean="0">
                    <a:solidFill>
                      <a:srgbClr val="C00000"/>
                    </a:solidFill>
                  </a:rPr>
                  <a:t> </a:t>
                </a:r>
                <a:endParaRPr lang="en-US" altLang="zh-CN" dirty="0" smtClean="0"/>
              </a:p>
              <a:p>
                <a:pPr marL="0" indent="0">
                  <a:buNone/>
                </a:pPr>
                <a:r>
                  <a:rPr lang="en-US" altLang="zh-CN" dirty="0"/>
                  <a:t>	</a:t>
                </a:r>
                <a:r>
                  <a:rPr lang="zh-CN" altLang="en-US" dirty="0" smtClean="0"/>
                  <a:t>体电荷：</a:t>
                </a:r>
                <a14:m>
                  <m:oMath xmlns:m="http://schemas.openxmlformats.org/officeDocument/2006/math">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rPr>
                      <m:t>=</m:t>
                    </m:r>
                    <m:r>
                      <a:rPr lang="en-US" altLang="zh-CN" b="0" i="1" smtClean="0">
                        <a:latin typeface="Cambria Math"/>
                      </a:rPr>
                      <m:t>𝑘</m:t>
                    </m:r>
                    <m:nary>
                      <m:naryPr>
                        <m:chr m:val="∭"/>
                        <m:limLoc m:val="undOvr"/>
                        <m:ctrlPr>
                          <a:rPr lang="en-US" altLang="zh-CN" b="0" i="1" smtClean="0">
                            <a:latin typeface="Cambria Math"/>
                          </a:rPr>
                        </m:ctrlPr>
                      </m:naryPr>
                      <m:sub>
                        <m:r>
                          <m:rPr>
                            <m:brk m:alnAt="24"/>
                          </m:rPr>
                          <a:rPr lang="en-US" altLang="zh-CN" b="0" i="1" smtClean="0">
                            <a:latin typeface="Cambria Math"/>
                          </a:rPr>
                          <m:t>𝑉</m:t>
                        </m:r>
                      </m:sub>
                      <m:sup/>
                      <m:e>
                        <m:f>
                          <m:fPr>
                            <m:ctrlPr>
                              <a:rPr lang="en-US" altLang="zh-CN" b="0" i="1" smtClean="0">
                                <a:latin typeface="Cambria Math"/>
                              </a:rPr>
                            </m:ctrlPr>
                          </m:fPr>
                          <m:num>
                            <m:r>
                              <a:rPr lang="zh-CN" altLang="en-US" b="0" i="1" smtClean="0">
                                <a:latin typeface="Cambria Math"/>
                              </a:rPr>
                              <m:t>𝜌</m:t>
                            </m:r>
                            <m:r>
                              <a:rPr lang="en-US" altLang="zh-CN" b="0" i="1" smtClean="0">
                                <a:latin typeface="Cambria Math"/>
                              </a:rPr>
                              <m:t>𝑑𝑉</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e>
                    </m:nary>
                    <m:acc>
                      <m:accPr>
                        <m:chr m:val="̂"/>
                        <m:ctrlPr>
                          <a:rPr lang="en-US" altLang="zh-CN" b="0" i="1" smtClean="0">
                            <a:latin typeface="Cambria Math"/>
                          </a:rPr>
                        </m:ctrlPr>
                      </m:accPr>
                      <m:e>
                        <m:r>
                          <a:rPr lang="en-US" altLang="zh-CN" b="0" i="1" smtClean="0">
                            <a:latin typeface="Cambria Math"/>
                          </a:rPr>
                          <m:t>𝑟</m:t>
                        </m:r>
                      </m:e>
                    </m:acc>
                  </m:oMath>
                </a14:m>
                <a:r>
                  <a:rPr lang="en-US" altLang="zh-CN" dirty="0" smtClean="0">
                    <a:solidFill>
                      <a:prstClr val="black"/>
                    </a:solidFill>
                  </a:rPr>
                  <a:t> </a:t>
                </a:r>
                <a:endParaRPr lang="en-US" altLang="zh-CN" b="0" dirty="0" smtClean="0"/>
              </a:p>
              <a:p>
                <a:pPr marL="0" lvl="0" indent="0">
                  <a:buNone/>
                </a:pPr>
                <a:r>
                  <a:rPr lang="en-US" altLang="zh-CN" dirty="0" smtClean="0"/>
                  <a:t>	</a:t>
                </a:r>
                <a:r>
                  <a:rPr lang="zh-CN" altLang="en-US" dirty="0" smtClean="0"/>
                  <a:t>面电荷：</a:t>
                </a:r>
                <a14:m>
                  <m:oMath xmlns:m="http://schemas.openxmlformats.org/officeDocument/2006/math">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rPr>
                      <m:t>=</m:t>
                    </m:r>
                    <m:r>
                      <a:rPr lang="en-US" altLang="zh-CN" b="0" i="1" smtClean="0">
                        <a:latin typeface="Cambria Math"/>
                      </a:rPr>
                      <m:t>𝑘</m:t>
                    </m:r>
                    <m:nary>
                      <m:naryPr>
                        <m:chr m:val="∬"/>
                        <m:ctrlPr>
                          <a:rPr lang="en-US" altLang="zh-CN" b="0" i="1" smtClean="0">
                            <a:latin typeface="Cambria Math"/>
                          </a:rPr>
                        </m:ctrlPr>
                      </m:naryPr>
                      <m:sub>
                        <m:r>
                          <m:rPr>
                            <m:brk m:alnAt="23"/>
                          </m:rPr>
                          <a:rPr lang="en-US" altLang="zh-CN" b="0" i="1" smtClean="0">
                            <a:latin typeface="Cambria Math"/>
                          </a:rPr>
                          <m:t>𝑆</m:t>
                        </m:r>
                      </m:sub>
                      <m:sup/>
                      <m:e>
                        <m:f>
                          <m:fPr>
                            <m:ctrlPr>
                              <a:rPr lang="en-US" altLang="zh-CN" b="0" i="1" smtClean="0">
                                <a:latin typeface="Cambria Math"/>
                              </a:rPr>
                            </m:ctrlPr>
                          </m:fPr>
                          <m:num>
                            <m:r>
                              <a:rPr lang="zh-CN" altLang="en-US" b="0" i="1" smtClean="0">
                                <a:latin typeface="Cambria Math"/>
                              </a:rPr>
                              <m:t>𝜎</m:t>
                            </m:r>
                            <m:r>
                              <a:rPr lang="en-US" altLang="zh-CN" b="0" i="1" smtClean="0">
                                <a:latin typeface="Cambria Math"/>
                              </a:rPr>
                              <m:t>𝑑𝑠</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e>
                    </m:nary>
                    <m:acc>
                      <m:accPr>
                        <m:chr m:val="̂"/>
                        <m:ctrlPr>
                          <a:rPr lang="en-US" altLang="zh-CN" b="0" i="1" smtClean="0">
                            <a:latin typeface="Cambria Math"/>
                          </a:rPr>
                        </m:ctrlPr>
                      </m:accPr>
                      <m:e>
                        <m:r>
                          <a:rPr lang="en-US" altLang="zh-CN" b="0" i="1" smtClean="0">
                            <a:latin typeface="Cambria Math"/>
                          </a:rPr>
                          <m:t>𝑟</m:t>
                        </m:r>
                      </m:e>
                    </m:acc>
                  </m:oMath>
                </a14:m>
                <a:r>
                  <a:rPr lang="en-US" altLang="zh-CN" dirty="0" smtClean="0"/>
                  <a:t> </a:t>
                </a:r>
              </a:p>
              <a:p>
                <a:pPr marL="0" lvl="0" indent="0">
                  <a:buNone/>
                </a:pPr>
                <a:r>
                  <a:rPr lang="en-US" altLang="zh-CN" dirty="0"/>
                  <a:t>	</a:t>
                </a:r>
                <a:r>
                  <a:rPr lang="zh-CN" altLang="en-US" dirty="0" smtClean="0"/>
                  <a:t>线电荷：</a:t>
                </a:r>
                <a14:m>
                  <m:oMath xmlns:m="http://schemas.openxmlformats.org/officeDocument/2006/math">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rPr>
                      <m:t>=</m:t>
                    </m:r>
                    <m:r>
                      <a:rPr lang="en-US" altLang="zh-CN" b="0" i="1" smtClean="0">
                        <a:latin typeface="Cambria Math"/>
                      </a:rPr>
                      <m:t>𝑘</m:t>
                    </m:r>
                    <m:nary>
                      <m:naryPr>
                        <m:limLoc m:val="undOvr"/>
                        <m:ctrlPr>
                          <a:rPr lang="en-US" altLang="zh-CN" b="0" i="1" smtClean="0">
                            <a:latin typeface="Cambria Math"/>
                          </a:rPr>
                        </m:ctrlPr>
                      </m:naryPr>
                      <m:sub>
                        <m:r>
                          <m:rPr>
                            <m:brk m:alnAt="24"/>
                          </m:rPr>
                          <a:rPr lang="en-US" altLang="zh-CN" b="0" i="1" smtClean="0">
                            <a:latin typeface="Cambria Math"/>
                          </a:rPr>
                          <m:t>𝑙</m:t>
                        </m:r>
                      </m:sub>
                      <m:sup/>
                      <m:e>
                        <m:f>
                          <m:fPr>
                            <m:ctrlPr>
                              <a:rPr lang="en-US" altLang="zh-CN" b="0" i="1" smtClean="0">
                                <a:latin typeface="Cambria Math"/>
                              </a:rPr>
                            </m:ctrlPr>
                          </m:fPr>
                          <m:num>
                            <m:r>
                              <a:rPr lang="zh-CN" altLang="en-US" b="0" i="1" smtClean="0">
                                <a:latin typeface="Cambria Math"/>
                              </a:rPr>
                              <m:t>𝜆</m:t>
                            </m:r>
                            <m:r>
                              <a:rPr lang="en-US" altLang="zh-CN" b="0" i="1" smtClean="0">
                                <a:latin typeface="Cambria Math"/>
                              </a:rPr>
                              <m:t>𝑑𝑙</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e>
                    </m:nary>
                    <m:acc>
                      <m:accPr>
                        <m:chr m:val="̂"/>
                        <m:ctrlPr>
                          <a:rPr lang="en-US" altLang="zh-CN" b="0" i="1" smtClean="0">
                            <a:latin typeface="Cambria Math"/>
                          </a:rPr>
                        </m:ctrlPr>
                      </m:accPr>
                      <m:e>
                        <m:r>
                          <a:rPr lang="en-US" altLang="zh-CN" b="0" i="1" smtClean="0">
                            <a:latin typeface="Cambria Math"/>
                          </a:rPr>
                          <m:t>𝑟</m:t>
                        </m:r>
                      </m:e>
                    </m:acc>
                  </m:oMath>
                </a14:m>
                <a:endParaRPr lang="en-US" altLang="zh-CN" dirty="0">
                  <a:solidFill>
                    <a:prstClr val="black"/>
                  </a:solidFill>
                </a:endParaRPr>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1448"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40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688632"/>
              </a:xfrm>
            </p:spPr>
            <p:txBody>
              <a:bodyPr>
                <a:noAutofit/>
              </a:bodyPr>
              <a:lstStyle/>
              <a:p>
                <a:r>
                  <a:rPr lang="zh-CN" altLang="en-US" sz="3000" dirty="0" smtClean="0"/>
                  <a:t>带电量相等而</a:t>
                </a:r>
                <a:r>
                  <a:rPr lang="zh-CN" altLang="en-US" sz="3000" dirty="0"/>
                  <a:t>符号</a:t>
                </a:r>
                <a:r>
                  <a:rPr lang="zh-CN" altLang="en-US" sz="3000" dirty="0" smtClean="0"/>
                  <a:t>相反的两个点电荷</a:t>
                </a:r>
                <a:r>
                  <a:rPr lang="en-US" altLang="zh-CN" sz="3000" dirty="0" smtClean="0"/>
                  <a:t>q</a:t>
                </a:r>
                <a:r>
                  <a:rPr lang="zh-CN" altLang="en-US" sz="3000" dirty="0"/>
                  <a:t>、</a:t>
                </a:r>
                <a:r>
                  <a:rPr lang="en-US" altLang="zh-CN" sz="3000" dirty="0" smtClean="0"/>
                  <a:t>-q</a:t>
                </a:r>
                <a:r>
                  <a:rPr lang="zh-CN" altLang="en-US" sz="3000" dirty="0"/>
                  <a:t>，</a:t>
                </a:r>
                <a:r>
                  <a:rPr lang="zh-CN" altLang="en-US" sz="3000" dirty="0" smtClean="0"/>
                  <a:t>当它们的连线中点至场点</a:t>
                </a:r>
                <a:r>
                  <a:rPr lang="en-US" altLang="zh-CN" sz="3000" dirty="0" smtClean="0"/>
                  <a:t>A</a:t>
                </a:r>
                <a:r>
                  <a:rPr lang="zh-CN" altLang="en-US" sz="3000" dirty="0" smtClean="0"/>
                  <a:t>的距离</a:t>
                </a:r>
                <a:r>
                  <a:rPr lang="en-US" altLang="zh-CN" sz="3000" dirty="0" smtClean="0"/>
                  <a:t>r</a:t>
                </a:r>
                <a:r>
                  <a:rPr lang="zh-CN" altLang="en-US" sz="3000" dirty="0" smtClean="0"/>
                  <a:t>远大于它们之间的距离</a:t>
                </a:r>
                <a14:m>
                  <m:oMath xmlns:m="http://schemas.openxmlformats.org/officeDocument/2006/math">
                    <m:r>
                      <a:rPr lang="en-US" altLang="zh-CN" sz="3000" b="0" i="1" smtClean="0">
                        <a:latin typeface="Cambria Math"/>
                      </a:rPr>
                      <m:t>𝑙</m:t>
                    </m:r>
                  </m:oMath>
                </a14:m>
                <a:r>
                  <a:rPr lang="zh-CN" altLang="en-US" sz="3000" dirty="0" smtClean="0"/>
                  <a:t>时，称这一带电体为</a:t>
                </a:r>
                <a:r>
                  <a:rPr lang="zh-CN" altLang="en-US" sz="3000" b="1" dirty="0" smtClean="0">
                    <a:solidFill>
                      <a:srgbClr val="C00000"/>
                    </a:solidFill>
                  </a:rPr>
                  <a:t>电偶极子</a:t>
                </a:r>
                <a:r>
                  <a:rPr lang="zh-CN" altLang="en-US" sz="3000" dirty="0" smtClean="0"/>
                  <a:t>。</a:t>
                </a:r>
                <a:endParaRPr lang="en-US" altLang="zh-CN" sz="3000" dirty="0" smtClean="0"/>
              </a:p>
              <a:p>
                <a:r>
                  <a:rPr lang="zh-CN" altLang="en-US" sz="3000" dirty="0"/>
                  <a:t>负电荷至正电荷的长度矢量</a:t>
                </a:r>
                <a14:m>
                  <m:oMath xmlns:m="http://schemas.openxmlformats.org/officeDocument/2006/math">
                    <m:acc>
                      <m:accPr>
                        <m:chr m:val="⃗"/>
                        <m:ctrlPr>
                          <a:rPr lang="en-US" altLang="zh-CN" sz="3000" i="1" smtClean="0">
                            <a:latin typeface="Cambria Math"/>
                          </a:rPr>
                        </m:ctrlPr>
                      </m:accPr>
                      <m:e>
                        <m:r>
                          <a:rPr lang="en-US" altLang="zh-CN" sz="3000" b="0" i="1" smtClean="0">
                            <a:latin typeface="Cambria Math"/>
                          </a:rPr>
                          <m:t>𝑙</m:t>
                        </m:r>
                      </m:e>
                    </m:acc>
                  </m:oMath>
                </a14:m>
                <a:r>
                  <a:rPr lang="zh-CN" altLang="en-US" sz="3000" dirty="0"/>
                  <a:t>与</a:t>
                </a:r>
                <a:r>
                  <a:rPr lang="zh-CN" altLang="en-US" sz="3000" dirty="0" smtClean="0"/>
                  <a:t>电</a:t>
                </a:r>
                <a:endParaRPr lang="en-US" altLang="zh-CN" sz="3000" dirty="0" smtClean="0"/>
              </a:p>
              <a:p>
                <a:pPr marL="0" indent="0">
                  <a:buNone/>
                </a:pPr>
                <a:r>
                  <a:rPr lang="zh-CN" altLang="en-US" sz="3000" dirty="0" smtClean="0"/>
                  <a:t>    量</a:t>
                </a:r>
                <a:r>
                  <a:rPr lang="en-US" altLang="zh-CN" sz="3000" dirty="0"/>
                  <a:t>q</a:t>
                </a:r>
                <a:r>
                  <a:rPr lang="zh-CN" altLang="en-US" sz="3000" dirty="0"/>
                  <a:t>的乘积叫电偶极子</a:t>
                </a:r>
                <a:r>
                  <a:rPr lang="zh-CN" altLang="en-US" sz="3000" dirty="0" smtClean="0"/>
                  <a:t>的</a:t>
                </a:r>
                <a:r>
                  <a:rPr lang="zh-CN" altLang="en-US" sz="3000" b="1" dirty="0" smtClean="0">
                    <a:solidFill>
                      <a:srgbClr val="C00000"/>
                    </a:solidFill>
                  </a:rPr>
                  <a:t>电偶极矩</a:t>
                </a:r>
                <a:endParaRPr lang="en-US" altLang="zh-CN" sz="3000" b="1" dirty="0" smtClean="0">
                  <a:solidFill>
                    <a:srgbClr val="C00000"/>
                  </a:solidFill>
                </a:endParaRPr>
              </a:p>
              <a:p>
                <a:pPr marL="0" indent="0">
                  <a:buNone/>
                </a:pPr>
                <a:r>
                  <a:rPr lang="zh-CN" altLang="en-US" sz="3000" b="1" dirty="0" smtClean="0">
                    <a:solidFill>
                      <a:srgbClr val="C00000"/>
                    </a:solidFill>
                  </a:rPr>
                  <a:t>    矢量</a:t>
                </a:r>
                <a:r>
                  <a:rPr lang="zh-CN" altLang="en-US" sz="3000" b="1" dirty="0">
                    <a:solidFill>
                      <a:srgbClr val="C00000"/>
                    </a:solidFill>
                  </a:rPr>
                  <a:t>：</a:t>
                </a:r>
                <a14:m>
                  <m:oMath xmlns:m="http://schemas.openxmlformats.org/officeDocument/2006/math">
                    <m:acc>
                      <m:accPr>
                        <m:chr m:val="⃗"/>
                        <m:ctrlPr>
                          <a:rPr lang="zh-CN" altLang="en-US" sz="3000" b="1" i="1">
                            <a:solidFill>
                              <a:srgbClr val="C00000"/>
                            </a:solidFill>
                            <a:latin typeface="Cambria Math"/>
                          </a:rPr>
                        </m:ctrlPr>
                      </m:accPr>
                      <m:e>
                        <m:r>
                          <a:rPr lang="en-US" altLang="zh-CN" sz="3000" b="1">
                            <a:solidFill>
                              <a:srgbClr val="C00000"/>
                            </a:solidFill>
                            <a:latin typeface="Cambria Math"/>
                          </a:rPr>
                          <m:t>𝑃</m:t>
                        </m:r>
                      </m:e>
                    </m:acc>
                  </m:oMath>
                </a14:m>
                <a:r>
                  <a:rPr lang="en-US" altLang="zh-CN" sz="3000" b="1" dirty="0">
                    <a:solidFill>
                      <a:srgbClr val="C00000"/>
                    </a:solidFill>
                  </a:rPr>
                  <a:t>=q</a:t>
                </a:r>
                <a14:m>
                  <m:oMath xmlns:m="http://schemas.openxmlformats.org/officeDocument/2006/math">
                    <m:acc>
                      <m:accPr>
                        <m:chr m:val="⃗"/>
                        <m:ctrlPr>
                          <a:rPr lang="en-US" altLang="zh-CN" sz="3000" b="1" i="1">
                            <a:solidFill>
                              <a:srgbClr val="C00000"/>
                            </a:solidFill>
                            <a:latin typeface="Cambria Math"/>
                          </a:rPr>
                        </m:ctrlPr>
                      </m:accPr>
                      <m:e>
                        <m:r>
                          <a:rPr lang="en-US" altLang="zh-CN" sz="3000" b="1">
                            <a:solidFill>
                              <a:srgbClr val="C00000"/>
                            </a:solidFill>
                            <a:latin typeface="Cambria Math"/>
                          </a:rPr>
                          <m:t>𝑙</m:t>
                        </m:r>
                      </m:e>
                    </m:acc>
                  </m:oMath>
                </a14:m>
                <a:r>
                  <a:rPr lang="zh-CN" altLang="en-US" sz="3000" b="1" dirty="0">
                    <a:solidFill>
                      <a:srgbClr val="C00000"/>
                    </a:solidFill>
                  </a:rPr>
                  <a:t>，简称</a:t>
                </a:r>
                <a:r>
                  <a:rPr lang="zh-CN" altLang="en-US" sz="3000" b="1" dirty="0" smtClean="0">
                    <a:solidFill>
                      <a:srgbClr val="C00000"/>
                    </a:solidFill>
                  </a:rPr>
                  <a:t>电矩矢量</a:t>
                </a:r>
                <a:r>
                  <a:rPr lang="zh-CN" altLang="en-US" sz="3000" dirty="0" smtClean="0"/>
                  <a:t>。</a:t>
                </a:r>
                <a:endParaRPr lang="en-US" altLang="zh-CN" sz="3000" dirty="0" smtClean="0"/>
              </a:p>
              <a:p>
                <a:r>
                  <a:rPr lang="zh-CN" altLang="en-US" sz="3000" dirty="0" smtClean="0"/>
                  <a:t>当</a:t>
                </a:r>
                <a:r>
                  <a:rPr lang="en-US" altLang="zh-CN" sz="3000" dirty="0" smtClean="0"/>
                  <a:t>r≫</a:t>
                </a:r>
                <a14:m>
                  <m:oMath xmlns:m="http://schemas.openxmlformats.org/officeDocument/2006/math">
                    <m:r>
                      <a:rPr lang="en-US" altLang="zh-CN" sz="3000" b="0" i="1" smtClean="0">
                        <a:latin typeface="Cambria Math"/>
                      </a:rPr>
                      <m:t>𝑙</m:t>
                    </m:r>
                  </m:oMath>
                </a14:m>
                <a:r>
                  <a:rPr lang="zh-CN" altLang="en-US" sz="3000" dirty="0" smtClean="0"/>
                  <a:t>时</a:t>
                </a:r>
                <a:r>
                  <a:rPr lang="zh-CN" altLang="en-US" sz="3000" dirty="0"/>
                  <a:t>，称</a:t>
                </a:r>
                <a:r>
                  <a:rPr lang="en-US" altLang="zh-CN" sz="3000" dirty="0"/>
                  <a:t>A</a:t>
                </a:r>
                <a:r>
                  <a:rPr lang="zh-CN" altLang="en-US" sz="3000" dirty="0"/>
                  <a:t>在电偶极子的</a:t>
                </a:r>
                <a:r>
                  <a:rPr lang="zh-CN" altLang="en-US" sz="3000" b="1" dirty="0">
                    <a:solidFill>
                      <a:srgbClr val="C00000"/>
                    </a:solidFill>
                  </a:rPr>
                  <a:t>远区</a:t>
                </a:r>
                <a:r>
                  <a:rPr lang="zh-CN" altLang="en-US" sz="3000" dirty="0"/>
                  <a:t>。</a:t>
                </a:r>
                <a:endParaRPr lang="en-US" altLang="zh-CN" sz="3000" dirty="0"/>
              </a:p>
              <a:p>
                <a:r>
                  <a:rPr lang="zh-CN" altLang="en-US" sz="3000" dirty="0" smtClean="0"/>
                  <a:t>电偶极子</a:t>
                </a:r>
                <a:r>
                  <a:rPr lang="zh-CN" altLang="en-US" sz="3000" dirty="0"/>
                  <a:t>是物理学中的一个重要物理模型，它在研究电介质极化，电磁波辐射和接收，分子间相互作用等问题中具有重要意义。</a:t>
                </a:r>
                <a:endParaRPr lang="en-US" altLang="zh-CN" sz="3000" dirty="0"/>
              </a:p>
              <a:p>
                <a:pPr marL="0" indent="0">
                  <a:buNone/>
                </a:pPr>
                <a:endParaRPr lang="en-US" altLang="zh-CN" sz="30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688632"/>
              </a:xfrm>
              <a:blipFill rotWithShape="1">
                <a:blip r:embed="rId3"/>
                <a:stretch>
                  <a:fillRect l="-1333" t="-1822" r="-600"/>
                </a:stretch>
              </a:blipFill>
            </p:spPr>
            <p:txBody>
              <a:bodyPr/>
              <a:lstStyle/>
              <a:p>
                <a:r>
                  <a:rPr lang="zh-CN" altLang="en-US">
                    <a:noFill/>
                  </a:rPr>
                  <a:t> </a:t>
                </a:r>
              </a:p>
            </p:txBody>
          </p:sp>
        </mc:Fallback>
      </mc:AlternateContent>
      <p:sp>
        <p:nvSpPr>
          <p:cNvPr id="2" name="矩形 1"/>
          <p:cNvSpPr/>
          <p:nvPr/>
        </p:nvSpPr>
        <p:spPr>
          <a:xfrm>
            <a:off x="395536" y="620688"/>
            <a:ext cx="2492990" cy="646331"/>
          </a:xfrm>
          <a:prstGeom prst="rect">
            <a:avLst/>
          </a:prstGeom>
        </p:spPr>
        <p:txBody>
          <a:bodyPr wrap="none">
            <a:spAutoFit/>
          </a:bodyPr>
          <a:lstStyle/>
          <a:p>
            <a:r>
              <a:rPr lang="zh-CN" altLang="en-US" sz="3600" dirty="0"/>
              <a:t>电偶极子：</a:t>
            </a:r>
            <a:endParaRPr lang="en-US" altLang="zh-CN" sz="3600" dirty="0"/>
          </a:p>
        </p:txBody>
      </p:sp>
      <p:grpSp>
        <p:nvGrpSpPr>
          <p:cNvPr id="20" name="组合 19"/>
          <p:cNvGrpSpPr/>
          <p:nvPr/>
        </p:nvGrpSpPr>
        <p:grpSpPr>
          <a:xfrm>
            <a:off x="6376342" y="2204864"/>
            <a:ext cx="2444130" cy="2903958"/>
            <a:chOff x="5052045" y="2779713"/>
            <a:chExt cx="2444130" cy="2903958"/>
          </a:xfrm>
        </p:grpSpPr>
        <p:sp>
          <p:nvSpPr>
            <p:cNvPr id="6" name="椭圆 5"/>
            <p:cNvSpPr/>
            <p:nvPr/>
          </p:nvSpPr>
          <p:spPr>
            <a:xfrm flipV="1">
              <a:off x="5580112" y="5085184"/>
              <a:ext cx="72008" cy="96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V="1">
              <a:off x="6804248" y="5061172"/>
              <a:ext cx="45719" cy="96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6" idx="2"/>
              <a:endCxn id="9" idx="2"/>
            </p:cNvCxnSpPr>
            <p:nvPr/>
          </p:nvCxnSpPr>
          <p:spPr>
            <a:xfrm flipV="1">
              <a:off x="5580112" y="5109182"/>
              <a:ext cx="1224136" cy="240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6192180" y="3212976"/>
              <a:ext cx="828092" cy="1896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V="1">
              <a:off x="7020272" y="3140968"/>
              <a:ext cx="72008" cy="96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244147155"/>
                </p:ext>
              </p:extLst>
            </p:nvPr>
          </p:nvGraphicFramePr>
          <p:xfrm>
            <a:off x="6876256" y="4869160"/>
            <a:ext cx="351532" cy="456992"/>
          </p:xfrm>
          <a:graphic>
            <a:graphicData uri="http://schemas.openxmlformats.org/presentationml/2006/ole">
              <mc:AlternateContent xmlns:mc="http://schemas.openxmlformats.org/markup-compatibility/2006">
                <mc:Choice xmlns:v="urn:schemas-microsoft-com:vml" Requires="v">
                  <p:oleObj spid="_x0000_s34001" name="Equation" r:id="rId4" imgW="126720" imgH="164880" progId="Equation.DSMT4">
                    <p:embed/>
                  </p:oleObj>
                </mc:Choice>
                <mc:Fallback>
                  <p:oleObj name="Equation" r:id="rId4" imgW="126720" imgH="164880" progId="Equation.DSMT4">
                    <p:embed/>
                    <p:pic>
                      <p:nvPicPr>
                        <p:cNvPr id="0" name=""/>
                        <p:cNvPicPr/>
                        <p:nvPr/>
                      </p:nvPicPr>
                      <p:blipFill>
                        <a:blip r:embed="rId5"/>
                        <a:stretch>
                          <a:fillRect/>
                        </a:stretch>
                      </p:blipFill>
                      <p:spPr>
                        <a:xfrm>
                          <a:off x="6876256" y="4869160"/>
                          <a:ext cx="351532" cy="45699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30632277"/>
                </p:ext>
              </p:extLst>
            </p:nvPr>
          </p:nvGraphicFramePr>
          <p:xfrm>
            <a:off x="5052045" y="4941168"/>
            <a:ext cx="600075" cy="457200"/>
          </p:xfrm>
          <a:graphic>
            <a:graphicData uri="http://schemas.openxmlformats.org/presentationml/2006/ole">
              <mc:AlternateContent xmlns:mc="http://schemas.openxmlformats.org/markup-compatibility/2006">
                <mc:Choice xmlns:v="urn:schemas-microsoft-com:vml" Requires="v">
                  <p:oleObj spid="_x0000_s34002" name="Equation" r:id="rId6" imgW="215640" imgH="164880" progId="Equation.DSMT4">
                    <p:embed/>
                  </p:oleObj>
                </mc:Choice>
                <mc:Fallback>
                  <p:oleObj name="Equation" r:id="rId6" imgW="215640" imgH="164880" progId="Equation.DSMT4">
                    <p:embed/>
                    <p:pic>
                      <p:nvPicPr>
                        <p:cNvPr id="0" name="对象 14"/>
                        <p:cNvPicPr>
                          <a:picLocks noChangeAspect="1" noChangeArrowheads="1"/>
                        </p:cNvPicPr>
                        <p:nvPr/>
                      </p:nvPicPr>
                      <p:blipFill>
                        <a:blip r:embed="rId7"/>
                        <a:srcRect/>
                        <a:stretch>
                          <a:fillRect/>
                        </a:stretch>
                      </p:blipFill>
                      <p:spPr bwMode="auto">
                        <a:xfrm>
                          <a:off x="5052045" y="4941168"/>
                          <a:ext cx="60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143496933"/>
                </p:ext>
              </p:extLst>
            </p:nvPr>
          </p:nvGraphicFramePr>
          <p:xfrm>
            <a:off x="6034088" y="5085184"/>
            <a:ext cx="317500" cy="598487"/>
          </p:xfrm>
          <a:graphic>
            <a:graphicData uri="http://schemas.openxmlformats.org/presentationml/2006/ole">
              <mc:AlternateContent xmlns:mc="http://schemas.openxmlformats.org/markup-compatibility/2006">
                <mc:Choice xmlns:v="urn:schemas-microsoft-com:vml" Requires="v">
                  <p:oleObj spid="_x0000_s34003" name="Equation" r:id="rId8" imgW="114120" imgH="215640" progId="Equation.DSMT4">
                    <p:embed/>
                  </p:oleObj>
                </mc:Choice>
                <mc:Fallback>
                  <p:oleObj name="Equation" r:id="rId8" imgW="114120" imgH="215640" progId="Equation.DSMT4">
                    <p:embed/>
                    <p:pic>
                      <p:nvPicPr>
                        <p:cNvPr id="0" name="对象 14"/>
                        <p:cNvPicPr>
                          <a:picLocks noChangeAspect="1" noChangeArrowheads="1"/>
                        </p:cNvPicPr>
                        <p:nvPr/>
                      </p:nvPicPr>
                      <p:blipFill>
                        <a:blip r:embed="rId9"/>
                        <a:srcRect/>
                        <a:stretch>
                          <a:fillRect/>
                        </a:stretch>
                      </p:blipFill>
                      <p:spPr bwMode="auto">
                        <a:xfrm>
                          <a:off x="6034088" y="5085184"/>
                          <a:ext cx="3175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207241106"/>
                </p:ext>
              </p:extLst>
            </p:nvPr>
          </p:nvGraphicFramePr>
          <p:xfrm>
            <a:off x="6342732" y="3984625"/>
            <a:ext cx="317500" cy="352425"/>
          </p:xfrm>
          <a:graphic>
            <a:graphicData uri="http://schemas.openxmlformats.org/presentationml/2006/ole">
              <mc:AlternateContent xmlns:mc="http://schemas.openxmlformats.org/markup-compatibility/2006">
                <mc:Choice xmlns:v="urn:schemas-microsoft-com:vml" Requires="v">
                  <p:oleObj spid="_x0000_s34004" name="Equation" r:id="rId10" imgW="114120" imgH="126720" progId="Equation.DSMT4">
                    <p:embed/>
                  </p:oleObj>
                </mc:Choice>
                <mc:Fallback>
                  <p:oleObj name="Equation" r:id="rId10" imgW="114120" imgH="126720" progId="Equation.DSMT4">
                    <p:embed/>
                    <p:pic>
                      <p:nvPicPr>
                        <p:cNvPr id="0" name="对象 14"/>
                        <p:cNvPicPr>
                          <a:picLocks noChangeAspect="1" noChangeArrowheads="1"/>
                        </p:cNvPicPr>
                        <p:nvPr/>
                      </p:nvPicPr>
                      <p:blipFill>
                        <a:blip r:embed="rId11"/>
                        <a:srcRect/>
                        <a:stretch>
                          <a:fillRect/>
                        </a:stretch>
                      </p:blipFill>
                      <p:spPr bwMode="auto">
                        <a:xfrm>
                          <a:off x="6342732" y="3984625"/>
                          <a:ext cx="317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952562778"/>
                </p:ext>
              </p:extLst>
            </p:nvPr>
          </p:nvGraphicFramePr>
          <p:xfrm>
            <a:off x="7072313" y="2779713"/>
            <a:ext cx="423862" cy="457200"/>
          </p:xfrm>
          <a:graphic>
            <a:graphicData uri="http://schemas.openxmlformats.org/presentationml/2006/ole">
              <mc:AlternateContent xmlns:mc="http://schemas.openxmlformats.org/markup-compatibility/2006">
                <mc:Choice xmlns:v="urn:schemas-microsoft-com:vml" Requires="v">
                  <p:oleObj spid="_x0000_s34005" name="Equation" r:id="rId12" imgW="152280" imgH="164880" progId="Equation.DSMT4">
                    <p:embed/>
                  </p:oleObj>
                </mc:Choice>
                <mc:Fallback>
                  <p:oleObj name="Equation" r:id="rId12" imgW="152280" imgH="164880" progId="Equation.DSMT4">
                    <p:embed/>
                    <p:pic>
                      <p:nvPicPr>
                        <p:cNvPr id="0" name="对象 14"/>
                        <p:cNvPicPr>
                          <a:picLocks noChangeAspect="1" noChangeArrowheads="1"/>
                        </p:cNvPicPr>
                        <p:nvPr/>
                      </p:nvPicPr>
                      <p:blipFill>
                        <a:blip r:embed="rId13"/>
                        <a:srcRect/>
                        <a:stretch>
                          <a:fillRect/>
                        </a:stretch>
                      </p:blipFill>
                      <p:spPr bwMode="auto">
                        <a:xfrm>
                          <a:off x="7072313" y="2779713"/>
                          <a:ext cx="42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60982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down)">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rmAutofit fontScale="25000" lnSpcReduction="20000"/>
              </a:bodyPr>
              <a:lstStyle/>
              <a:p>
                <a:pPr marL="0" indent="0">
                  <a:buNone/>
                </a:pPr>
                <a:r>
                  <a:rPr lang="zh-CN" altLang="en-US" sz="11200" dirty="0" smtClean="0"/>
                  <a:t>例</a:t>
                </a:r>
                <a:r>
                  <a:rPr lang="en-US" altLang="zh-CN" sz="11200" dirty="0" smtClean="0"/>
                  <a:t>1</a:t>
                </a:r>
                <a:r>
                  <a:rPr lang="zh-CN" altLang="en-US" sz="11200" dirty="0"/>
                  <a:t> </a:t>
                </a:r>
                <a:r>
                  <a:rPr lang="zh-CN" altLang="en-US" sz="11200" dirty="0" smtClean="0"/>
                  <a:t>求电偶极子在远区产生的电场矢量分布。</a:t>
                </a:r>
                <a:endParaRPr lang="en-US" altLang="zh-CN" sz="11200" dirty="0" smtClean="0"/>
              </a:p>
              <a:p>
                <a:pPr marL="0" indent="0">
                  <a:buNone/>
                </a:pPr>
                <a:r>
                  <a:rPr lang="zh-CN" altLang="en-US" sz="11200" dirty="0" smtClean="0"/>
                  <a:t>解：设正</a:t>
                </a:r>
                <a:r>
                  <a:rPr lang="zh-CN" altLang="en-US" sz="11200" dirty="0"/>
                  <a:t>、</a:t>
                </a:r>
                <a:r>
                  <a:rPr lang="zh-CN" altLang="en-US" sz="11200" dirty="0" smtClean="0"/>
                  <a:t>负电荷至</a:t>
                </a:r>
                <a:r>
                  <a:rPr lang="en-US" altLang="zh-CN" sz="11200" dirty="0" smtClean="0"/>
                  <a:t>A</a:t>
                </a:r>
                <a:r>
                  <a:rPr lang="zh-CN" altLang="en-US" sz="11200" dirty="0"/>
                  <a:t>的距离分别为</a:t>
                </a:r>
                <a14:m>
                  <m:oMath xmlns:m="http://schemas.openxmlformats.org/officeDocument/2006/math">
                    <m:sSub>
                      <m:sSubPr>
                        <m:ctrlPr>
                          <a:rPr lang="en-US" altLang="zh-CN" sz="11200" i="1" dirty="0">
                            <a:latin typeface="Cambria Math"/>
                          </a:rPr>
                        </m:ctrlPr>
                      </m:sSubPr>
                      <m:e>
                        <m:r>
                          <a:rPr lang="en-US" altLang="zh-CN" sz="11200" i="1" dirty="0">
                            <a:latin typeface="Cambria Math"/>
                          </a:rPr>
                          <m:t>𝑟</m:t>
                        </m:r>
                      </m:e>
                      <m:sub>
                        <m:r>
                          <a:rPr lang="en-US" altLang="zh-CN" sz="11200" i="1" dirty="0">
                            <a:latin typeface="Cambria Math"/>
                          </a:rPr>
                          <m:t>+</m:t>
                        </m:r>
                      </m:sub>
                    </m:sSub>
                  </m:oMath>
                </a14:m>
                <a:r>
                  <a:rPr lang="zh-CN" altLang="en-US" sz="11200" dirty="0"/>
                  <a:t> 和</a:t>
                </a:r>
                <a14:m>
                  <m:oMath xmlns:m="http://schemas.openxmlformats.org/officeDocument/2006/math">
                    <m:sSub>
                      <m:sSubPr>
                        <m:ctrlPr>
                          <a:rPr lang="en-US" altLang="zh-CN" sz="11200" i="1">
                            <a:latin typeface="Cambria Math"/>
                          </a:rPr>
                        </m:ctrlPr>
                      </m:sSubPr>
                      <m:e>
                        <m:r>
                          <a:rPr lang="en-US" altLang="zh-CN" sz="11200" i="1">
                            <a:latin typeface="Cambria Math"/>
                          </a:rPr>
                          <m:t>𝑟</m:t>
                        </m:r>
                      </m:e>
                      <m:sub>
                        <m:r>
                          <a:rPr lang="en-US" altLang="zh-CN" sz="11200" i="1">
                            <a:latin typeface="Cambria Math"/>
                          </a:rPr>
                          <m:t>−</m:t>
                        </m:r>
                      </m:sub>
                    </m:sSub>
                  </m:oMath>
                </a14:m>
                <a:r>
                  <a:rPr lang="zh-CN" altLang="en-US" sz="11200" dirty="0" smtClean="0"/>
                  <a:t>，</a:t>
                </a:r>
                <a:endParaRPr lang="en-US" altLang="zh-CN" sz="11200" dirty="0" smtClean="0"/>
              </a:p>
              <a:p>
                <a:pPr marL="0" indent="0">
                  <a:buNone/>
                </a:pPr>
                <a:r>
                  <a:rPr lang="zh-CN" altLang="en-US" sz="11200" dirty="0" smtClean="0"/>
                  <a:t>         正负电荷在</a:t>
                </a:r>
                <a:r>
                  <a:rPr lang="en-US" altLang="zh-CN" sz="11200" dirty="0" smtClean="0"/>
                  <a:t>A</a:t>
                </a:r>
                <a:r>
                  <a:rPr lang="zh-CN" altLang="en-US" sz="11200" dirty="0"/>
                  <a:t>点产生电场分别</a:t>
                </a:r>
                <a:r>
                  <a:rPr lang="zh-CN" altLang="en-US" sz="11200" dirty="0" smtClean="0"/>
                  <a:t>为：</a:t>
                </a:r>
                <a:endParaRPr lang="en-US" altLang="zh-CN" sz="11200" dirty="0" smtClean="0"/>
              </a:p>
              <a:p>
                <a:pPr marL="0" indent="0">
                  <a:buNone/>
                </a:pPr>
                <a:r>
                  <a:rPr lang="en-US" altLang="zh-CN" sz="11200" dirty="0" smtClean="0"/>
                  <a:t>                 </a:t>
                </a:r>
                <a14:m>
                  <m:oMath xmlns:m="http://schemas.openxmlformats.org/officeDocument/2006/math">
                    <m:sSub>
                      <m:sSubPr>
                        <m:ctrlPr>
                          <a:rPr lang="en-US" altLang="zh-CN" sz="11200" i="1" dirty="0" smtClean="0">
                            <a:latin typeface="Cambria Math"/>
                          </a:rPr>
                        </m:ctrlPr>
                      </m:sSubPr>
                      <m:e>
                        <m:r>
                          <a:rPr lang="en-US" altLang="zh-CN" sz="11200" b="0" i="1" dirty="0" smtClean="0">
                            <a:latin typeface="Cambria Math"/>
                          </a:rPr>
                          <m:t>𝐸</m:t>
                        </m:r>
                      </m:e>
                      <m:sub>
                        <m:r>
                          <a:rPr lang="en-US" altLang="zh-CN" sz="11200" b="0" i="1" dirty="0" smtClean="0">
                            <a:latin typeface="Cambria Math"/>
                          </a:rPr>
                          <m:t>+</m:t>
                        </m:r>
                      </m:sub>
                    </m:sSub>
                  </m:oMath>
                </a14:m>
                <a:r>
                  <a:rPr lang="en-US" altLang="zh-CN" sz="11200" dirty="0" smtClean="0"/>
                  <a:t>=</a:t>
                </a:r>
                <a14:m>
                  <m:oMath xmlns:m="http://schemas.openxmlformats.org/officeDocument/2006/math">
                    <m:r>
                      <a:rPr lang="en-US" altLang="zh-CN" sz="11200" b="0" i="1" dirty="0">
                        <a:latin typeface="Cambria Math"/>
                      </a:rPr>
                      <m:t>𝑘</m:t>
                    </m:r>
                    <m:f>
                      <m:fPr>
                        <m:ctrlPr>
                          <a:rPr lang="en-US" altLang="zh-CN" sz="11200" i="1" dirty="0" smtClean="0">
                            <a:latin typeface="Cambria Math"/>
                          </a:rPr>
                        </m:ctrlPr>
                      </m:fPr>
                      <m:num>
                        <m:r>
                          <a:rPr lang="en-US" altLang="zh-CN" sz="11200" b="0" i="1" dirty="0" smtClean="0">
                            <a:latin typeface="Cambria Math"/>
                          </a:rPr>
                          <m:t>𝑞</m:t>
                        </m:r>
                      </m:num>
                      <m:den>
                        <m:sSup>
                          <m:sSupPr>
                            <m:ctrlPr>
                              <a:rPr lang="en-US" altLang="zh-CN" sz="11200" b="0" i="1" dirty="0" smtClean="0">
                                <a:latin typeface="Cambria Math"/>
                              </a:rPr>
                            </m:ctrlPr>
                          </m:sSupPr>
                          <m:e>
                            <m:sSub>
                              <m:sSubPr>
                                <m:ctrlPr>
                                  <a:rPr lang="en-US" altLang="zh-CN" sz="11200" b="0" i="1" dirty="0" smtClean="0">
                                    <a:latin typeface="Cambria Math"/>
                                  </a:rPr>
                                </m:ctrlPr>
                              </m:sSubPr>
                              <m:e>
                                <m:r>
                                  <a:rPr lang="en-US" altLang="zh-CN" sz="11200" b="0" i="1" dirty="0" smtClean="0">
                                    <a:latin typeface="Cambria Math"/>
                                  </a:rPr>
                                  <m:t>𝑟</m:t>
                                </m:r>
                              </m:e>
                              <m:sub>
                                <m:r>
                                  <a:rPr lang="en-US" altLang="zh-CN" sz="11200" b="0" i="1" dirty="0" smtClean="0">
                                    <a:latin typeface="Cambria Math"/>
                                  </a:rPr>
                                  <m:t>+</m:t>
                                </m:r>
                              </m:sub>
                            </m:sSub>
                          </m:e>
                          <m:sup>
                            <m:r>
                              <a:rPr lang="en-US" altLang="zh-CN" sz="11200" b="0" i="1" dirty="0" smtClean="0">
                                <a:latin typeface="Cambria Math"/>
                              </a:rPr>
                              <m:t>2</m:t>
                            </m:r>
                          </m:sup>
                        </m:sSup>
                      </m:den>
                    </m:f>
                    <m:r>
                      <a:rPr lang="zh-CN" altLang="en-US" sz="11200" b="0" i="1" dirty="0" smtClean="0">
                        <a:latin typeface="Cambria Math"/>
                      </a:rPr>
                      <m:t>，</m:t>
                    </m:r>
                    <m:r>
                      <a:rPr lang="en-US" altLang="zh-CN" sz="11200" b="0" i="1" dirty="0" smtClean="0">
                        <a:latin typeface="Cambria Math"/>
                      </a:rPr>
                      <m:t>   </m:t>
                    </m:r>
                    <m:sSub>
                      <m:sSubPr>
                        <m:ctrlPr>
                          <a:rPr lang="en-US" altLang="zh-CN" sz="11200" i="1" dirty="0">
                            <a:solidFill>
                              <a:prstClr val="black"/>
                            </a:solidFill>
                            <a:latin typeface="Cambria Math"/>
                          </a:rPr>
                        </m:ctrlPr>
                      </m:sSubPr>
                      <m:e>
                        <m:r>
                          <a:rPr lang="en-US" altLang="zh-CN" sz="11200" b="0" i="1" dirty="0">
                            <a:solidFill>
                              <a:prstClr val="black"/>
                            </a:solidFill>
                            <a:latin typeface="Cambria Math"/>
                          </a:rPr>
                          <m:t>𝐸</m:t>
                        </m:r>
                      </m:e>
                      <m:sub>
                        <m:r>
                          <a:rPr lang="en-US" altLang="zh-CN" sz="11200" b="0" i="1" dirty="0" smtClean="0">
                            <a:solidFill>
                              <a:prstClr val="black"/>
                            </a:solidFill>
                            <a:latin typeface="Cambria Math"/>
                          </a:rPr>
                          <m:t>−</m:t>
                        </m:r>
                      </m:sub>
                    </m:sSub>
                  </m:oMath>
                </a14:m>
                <a:r>
                  <a:rPr lang="en-US" altLang="zh-CN" sz="11200" dirty="0">
                    <a:solidFill>
                      <a:prstClr val="black"/>
                    </a:solidFill>
                  </a:rPr>
                  <a:t>=</a:t>
                </a:r>
                <a14:m>
                  <m:oMath xmlns:m="http://schemas.openxmlformats.org/officeDocument/2006/math">
                    <m:r>
                      <a:rPr lang="en-US" altLang="zh-CN" sz="11200" b="0" i="1" dirty="0">
                        <a:solidFill>
                          <a:prstClr val="black"/>
                        </a:solidFill>
                        <a:latin typeface="Cambria Math"/>
                      </a:rPr>
                      <m:t>𝑘</m:t>
                    </m:r>
                    <m:f>
                      <m:fPr>
                        <m:ctrlPr>
                          <a:rPr lang="en-US" altLang="zh-CN" sz="11200" i="1" dirty="0">
                            <a:solidFill>
                              <a:prstClr val="black"/>
                            </a:solidFill>
                            <a:latin typeface="Cambria Math"/>
                          </a:rPr>
                        </m:ctrlPr>
                      </m:fPr>
                      <m:num>
                        <m:r>
                          <a:rPr lang="en-US" altLang="zh-CN" sz="11200" b="0" i="1" dirty="0">
                            <a:solidFill>
                              <a:prstClr val="black"/>
                            </a:solidFill>
                            <a:latin typeface="Cambria Math"/>
                          </a:rPr>
                          <m:t>𝑞</m:t>
                        </m:r>
                      </m:num>
                      <m:den>
                        <m:sSup>
                          <m:sSupPr>
                            <m:ctrlPr>
                              <a:rPr lang="en-US" altLang="zh-CN" sz="11200" b="0" i="1" dirty="0" smtClean="0">
                                <a:solidFill>
                                  <a:prstClr val="black"/>
                                </a:solidFill>
                                <a:latin typeface="Cambria Math"/>
                              </a:rPr>
                            </m:ctrlPr>
                          </m:sSupPr>
                          <m:e>
                            <m:sSub>
                              <m:sSubPr>
                                <m:ctrlPr>
                                  <a:rPr lang="en-US" altLang="zh-CN" sz="11200" b="0" i="1" dirty="0" smtClean="0">
                                    <a:solidFill>
                                      <a:prstClr val="black"/>
                                    </a:solidFill>
                                    <a:latin typeface="Cambria Math"/>
                                  </a:rPr>
                                </m:ctrlPr>
                              </m:sSubPr>
                              <m:e>
                                <m:r>
                                  <a:rPr lang="en-US" altLang="zh-CN" sz="11200" b="0" i="1" dirty="0" smtClean="0">
                                    <a:solidFill>
                                      <a:prstClr val="black"/>
                                    </a:solidFill>
                                    <a:latin typeface="Cambria Math"/>
                                  </a:rPr>
                                  <m:t>𝑟</m:t>
                                </m:r>
                              </m:e>
                              <m:sub>
                                <m:r>
                                  <a:rPr lang="en-US" altLang="zh-CN" sz="11200" b="0" i="1" dirty="0" smtClean="0">
                                    <a:solidFill>
                                      <a:prstClr val="black"/>
                                    </a:solidFill>
                                    <a:latin typeface="Cambria Math"/>
                                  </a:rPr>
                                  <m:t>−</m:t>
                                </m:r>
                              </m:sub>
                            </m:sSub>
                          </m:e>
                          <m:sup>
                            <m:r>
                              <a:rPr lang="en-US" altLang="zh-CN" sz="11200" b="0" i="1" dirty="0" smtClean="0">
                                <a:solidFill>
                                  <a:prstClr val="black"/>
                                </a:solidFill>
                                <a:latin typeface="Cambria Math"/>
                              </a:rPr>
                              <m:t>2</m:t>
                            </m:r>
                          </m:sup>
                        </m:sSup>
                      </m:den>
                    </m:f>
                  </m:oMath>
                </a14:m>
                <a:r>
                  <a:rPr lang="en-US" altLang="zh-CN" sz="11200" dirty="0" smtClean="0"/>
                  <a:t> </a:t>
                </a:r>
              </a:p>
              <a:p>
                <a:pPr marL="0" indent="714375">
                  <a:buNone/>
                </a:pPr>
                <a:r>
                  <a:rPr lang="zh-CN" altLang="en-US" sz="11200" dirty="0" smtClean="0"/>
                  <a:t>选取球坐标系较为方便</a:t>
                </a:r>
                <a:r>
                  <a:rPr lang="zh-CN" altLang="en-US" sz="8600" dirty="0" smtClean="0"/>
                  <a:t>。</a:t>
                </a:r>
                <a:r>
                  <a:rPr lang="zh-CN" altLang="en-US" sz="11200" dirty="0" smtClean="0"/>
                  <a:t>球坐标系</a:t>
                </a:r>
                <a:endParaRPr lang="en-US" altLang="zh-CN" sz="11200" dirty="0" smtClean="0"/>
              </a:p>
              <a:p>
                <a:pPr marL="0" indent="714375">
                  <a:buNone/>
                </a:pPr>
                <a:r>
                  <a:rPr lang="zh-CN" altLang="en-US" sz="11200" dirty="0" smtClean="0"/>
                  <a:t>变量</a:t>
                </a:r>
                <a14:m>
                  <m:oMath xmlns:m="http://schemas.openxmlformats.org/officeDocument/2006/math">
                    <m:r>
                      <a:rPr lang="zh-CN" altLang="en-US" sz="11200" i="1" smtClean="0">
                        <a:latin typeface="Cambria Math"/>
                      </a:rPr>
                      <m:t>𝜃</m:t>
                    </m:r>
                    <m:r>
                      <a:rPr lang="en-US" altLang="zh-CN" sz="11200" b="0" i="1" smtClean="0">
                        <a:latin typeface="Cambria Math"/>
                      </a:rPr>
                      <m:t>,</m:t>
                    </m:r>
                    <m:r>
                      <a:rPr lang="en-US" altLang="zh-CN" sz="11200" b="0" i="1" smtClean="0">
                        <a:latin typeface="Cambria Math"/>
                      </a:rPr>
                      <m:t>𝑟</m:t>
                    </m:r>
                    <m:r>
                      <a:rPr lang="en-US" altLang="zh-CN" sz="11200" b="0" i="1" smtClean="0">
                        <a:latin typeface="Cambria Math"/>
                      </a:rPr>
                      <m:t>,</m:t>
                    </m:r>
                    <m:r>
                      <a:rPr lang="zh-CN" altLang="en-US" sz="11200" b="0" i="1" smtClean="0">
                        <a:latin typeface="Cambria Math"/>
                      </a:rPr>
                      <m:t>𝜑</m:t>
                    </m:r>
                    <m:r>
                      <a:rPr lang="zh-CN" altLang="en-US" sz="11200" b="0" i="1" smtClean="0">
                        <a:latin typeface="Cambria Math"/>
                      </a:rPr>
                      <m:t>中</m:t>
                    </m:r>
                  </m:oMath>
                </a14:m>
                <a:r>
                  <a:rPr lang="zh-CN" altLang="en-US" sz="11200" dirty="0" smtClean="0"/>
                  <a:t>，由于对称性，</a:t>
                </a:r>
                <a14:m>
                  <m:oMath xmlns:m="http://schemas.openxmlformats.org/officeDocument/2006/math">
                    <m:acc>
                      <m:accPr>
                        <m:chr m:val="⃗"/>
                        <m:ctrlPr>
                          <a:rPr lang="en-US" altLang="zh-CN" sz="11200" i="1">
                            <a:solidFill>
                              <a:prstClr val="black"/>
                            </a:solidFill>
                            <a:latin typeface="Cambria Math"/>
                          </a:rPr>
                        </m:ctrlPr>
                      </m:accPr>
                      <m:e>
                        <m:r>
                          <a:rPr lang="en-US" altLang="zh-CN" sz="11200" i="1">
                            <a:solidFill>
                              <a:prstClr val="black"/>
                            </a:solidFill>
                            <a:latin typeface="Cambria Math"/>
                          </a:rPr>
                          <m:t>𝐸</m:t>
                        </m:r>
                      </m:e>
                    </m:acc>
                  </m:oMath>
                </a14:m>
                <a:r>
                  <a:rPr lang="zh-CN" altLang="en-US" sz="11200" dirty="0" smtClean="0"/>
                  <a:t>与</a:t>
                </a:r>
                <a14:m>
                  <m:oMath xmlns:m="http://schemas.openxmlformats.org/officeDocument/2006/math">
                    <m:r>
                      <a:rPr lang="zh-CN" altLang="en-US" sz="11200" i="1" dirty="0" smtClean="0">
                        <a:latin typeface="Cambria Math"/>
                      </a:rPr>
                      <m:t>𝜑</m:t>
                    </m:r>
                  </m:oMath>
                </a14:m>
                <a:endParaRPr lang="en-US" altLang="zh-CN" sz="11200" dirty="0" smtClean="0"/>
              </a:p>
              <a:p>
                <a:pPr marL="0" indent="714375">
                  <a:buNone/>
                </a:pPr>
                <a:r>
                  <a:rPr lang="zh-CN" altLang="en-US" sz="11200" dirty="0" smtClean="0"/>
                  <a:t>无关，取</a:t>
                </a:r>
                <a14:m>
                  <m:oMath xmlns:m="http://schemas.openxmlformats.org/officeDocument/2006/math">
                    <m:acc>
                      <m:accPr>
                        <m:chr m:val="⃗"/>
                        <m:ctrlPr>
                          <a:rPr lang="zh-CN" altLang="en-US" sz="11200" i="1" smtClean="0">
                            <a:latin typeface="Cambria Math"/>
                          </a:rPr>
                        </m:ctrlPr>
                      </m:accPr>
                      <m:e>
                        <m:r>
                          <a:rPr lang="en-US" altLang="zh-CN" sz="11200" b="0" i="1" smtClean="0">
                            <a:latin typeface="Cambria Math"/>
                          </a:rPr>
                          <m:t>𝑙</m:t>
                        </m:r>
                      </m:e>
                    </m:acc>
                  </m:oMath>
                </a14:m>
                <a:r>
                  <a:rPr lang="en-US" altLang="zh-CN" sz="11200" dirty="0" smtClean="0"/>
                  <a:t> </a:t>
                </a:r>
                <a:r>
                  <a:rPr lang="zh-CN" altLang="en-US" sz="11200" dirty="0" smtClean="0"/>
                  <a:t>为极轴</a:t>
                </a:r>
                <a:r>
                  <a:rPr lang="zh-CN" altLang="en-US" sz="11200" dirty="0"/>
                  <a:t>。</a:t>
                </a:r>
                <a:endParaRPr lang="en-US" altLang="zh-CN" sz="11200" i="1" dirty="0" smtClean="0">
                  <a:solidFill>
                    <a:prstClr val="black"/>
                  </a:solidFill>
                  <a:latin typeface="Cambria Math"/>
                </a:endParaRPr>
              </a:p>
              <a:p>
                <a:pPr marL="0" indent="714375">
                  <a:buNone/>
                </a:pPr>
                <a14:m>
                  <m:oMath xmlns:m="http://schemas.openxmlformats.org/officeDocument/2006/math">
                    <m:acc>
                      <m:accPr>
                        <m:chr m:val="⃗"/>
                        <m:ctrlPr>
                          <a:rPr lang="en-US" altLang="zh-CN" sz="11200" i="1">
                            <a:solidFill>
                              <a:prstClr val="black"/>
                            </a:solidFill>
                            <a:latin typeface="Cambria Math"/>
                          </a:rPr>
                        </m:ctrlPr>
                      </m:accPr>
                      <m:e>
                        <m:r>
                          <a:rPr lang="en-US" altLang="zh-CN" sz="11200" i="1">
                            <a:solidFill>
                              <a:prstClr val="black"/>
                            </a:solidFill>
                            <a:latin typeface="Cambria Math"/>
                          </a:rPr>
                          <m:t>𝐸</m:t>
                        </m:r>
                      </m:e>
                    </m:acc>
                  </m:oMath>
                </a14:m>
                <a:r>
                  <a:rPr lang="zh-CN" altLang="en-US" sz="11200" dirty="0" smtClean="0"/>
                  <a:t>可分解为两个分量：</a:t>
                </a:r>
                <a:endParaRPr lang="en-US" altLang="zh-CN" sz="11200" dirty="0"/>
              </a:p>
              <a:p>
                <a:pPr marL="0" indent="0">
                  <a:buNone/>
                </a:pPr>
                <a:r>
                  <a:rPr lang="en-US" altLang="zh-CN" sz="11200" i="1" dirty="0" smtClean="0">
                    <a:solidFill>
                      <a:prstClr val="black"/>
                    </a:solidFill>
                    <a:latin typeface="Cambria Math"/>
                  </a:rPr>
                  <a:t>                            </a:t>
                </a:r>
                <a14:m>
                  <m:oMath xmlns:m="http://schemas.openxmlformats.org/officeDocument/2006/math">
                    <m:sSub>
                      <m:sSubPr>
                        <m:ctrlPr>
                          <a:rPr lang="en-US" altLang="zh-CN" sz="11200" i="1" smtClean="0">
                            <a:solidFill>
                              <a:prstClr val="black"/>
                            </a:solidFill>
                            <a:latin typeface="Cambria Math"/>
                          </a:rPr>
                        </m:ctrlPr>
                      </m:sSubPr>
                      <m:e>
                        <m:r>
                          <a:rPr lang="en-US" altLang="zh-CN" sz="11200" b="0" i="1" smtClean="0">
                            <a:solidFill>
                              <a:prstClr val="black"/>
                            </a:solidFill>
                            <a:latin typeface="Cambria Math"/>
                          </a:rPr>
                          <m:t> </m:t>
                        </m:r>
                        <m:r>
                          <a:rPr lang="en-US" altLang="zh-CN" sz="11200" b="0" i="1" smtClean="0">
                            <a:solidFill>
                              <a:prstClr val="black"/>
                            </a:solidFill>
                            <a:latin typeface="Cambria Math"/>
                          </a:rPr>
                          <m:t>𝐸</m:t>
                        </m:r>
                      </m:e>
                      <m:sub>
                        <m:r>
                          <a:rPr lang="en-US" altLang="zh-CN" sz="11200" b="0" i="1" smtClean="0">
                            <a:solidFill>
                              <a:prstClr val="black"/>
                            </a:solidFill>
                            <a:latin typeface="Cambria Math"/>
                          </a:rPr>
                          <m:t>𝑟</m:t>
                        </m:r>
                      </m:sub>
                    </m:sSub>
                    <m:r>
                      <a:rPr lang="en-US" altLang="zh-CN" sz="11200" b="0" i="1" smtClean="0">
                        <a:solidFill>
                          <a:prstClr val="black"/>
                        </a:solidFill>
                        <a:latin typeface="Cambria Math"/>
                      </a:rPr>
                      <m:t>=</m:t>
                    </m:r>
                    <m:sSub>
                      <m:sSubPr>
                        <m:ctrlPr>
                          <a:rPr lang="en-US" altLang="zh-CN" sz="11200" b="0" i="1" smtClean="0">
                            <a:solidFill>
                              <a:prstClr val="black"/>
                            </a:solidFill>
                            <a:latin typeface="Cambria Math"/>
                          </a:rPr>
                        </m:ctrlPr>
                      </m:sSubPr>
                      <m:e>
                        <m:r>
                          <a:rPr lang="en-US" altLang="zh-CN" sz="11200" b="0" i="1" smtClean="0">
                            <a:solidFill>
                              <a:prstClr val="black"/>
                            </a:solidFill>
                            <a:latin typeface="Cambria Math"/>
                          </a:rPr>
                          <m:t>𝐸</m:t>
                        </m:r>
                      </m:e>
                      <m:sub>
                        <m:r>
                          <a:rPr lang="en-US" altLang="zh-CN" sz="11200" b="0" i="1" smtClean="0">
                            <a:solidFill>
                              <a:prstClr val="black"/>
                            </a:solidFill>
                            <a:latin typeface="Cambria Math"/>
                          </a:rPr>
                          <m:t>+</m:t>
                        </m:r>
                      </m:sub>
                    </m:sSub>
                    <m:func>
                      <m:funcPr>
                        <m:ctrlPr>
                          <a:rPr lang="en-US" altLang="zh-CN" sz="11200" b="0" i="1" smtClean="0">
                            <a:solidFill>
                              <a:prstClr val="black"/>
                            </a:solidFill>
                            <a:latin typeface="Cambria Math"/>
                          </a:rPr>
                        </m:ctrlPr>
                      </m:funcPr>
                      <m:fName>
                        <m:r>
                          <m:rPr>
                            <m:sty m:val="p"/>
                          </m:rPr>
                          <a:rPr lang="en-US" altLang="zh-CN" sz="11200" b="0" i="0" smtClean="0">
                            <a:solidFill>
                              <a:prstClr val="black"/>
                            </a:solidFill>
                            <a:latin typeface="Cambria Math"/>
                          </a:rPr>
                          <m:t>cos</m:t>
                        </m:r>
                      </m:fName>
                      <m:e>
                        <m:d>
                          <m:dPr>
                            <m:ctrlPr>
                              <a:rPr lang="en-US" altLang="zh-CN" sz="11200" b="0" i="1" smtClean="0">
                                <a:solidFill>
                                  <a:prstClr val="black"/>
                                </a:solidFill>
                                <a:latin typeface="Cambria Math"/>
                              </a:rPr>
                            </m:ctrlPr>
                          </m:dPr>
                          <m:e>
                            <m:sSub>
                              <m:sSubPr>
                                <m:ctrlPr>
                                  <a:rPr lang="en-US" altLang="zh-CN" sz="11200" b="0" i="1" smtClean="0">
                                    <a:solidFill>
                                      <a:prstClr val="black"/>
                                    </a:solidFill>
                                    <a:latin typeface="Cambria Math"/>
                                  </a:rPr>
                                </m:ctrlPr>
                              </m:sSubPr>
                              <m:e>
                                <m:r>
                                  <a:rPr lang="zh-CN" altLang="en-US" sz="11200" b="0" i="1" smtClean="0">
                                    <a:solidFill>
                                      <a:prstClr val="black"/>
                                    </a:solidFill>
                                    <a:latin typeface="Cambria Math"/>
                                  </a:rPr>
                                  <m:t>𝜃</m:t>
                                </m:r>
                              </m:e>
                              <m:sub>
                                <m:r>
                                  <a:rPr lang="en-US" altLang="zh-CN" sz="11200" b="0" i="1" smtClean="0">
                                    <a:solidFill>
                                      <a:prstClr val="black"/>
                                    </a:solidFill>
                                    <a:latin typeface="Cambria Math"/>
                                  </a:rPr>
                                  <m:t>1</m:t>
                                </m:r>
                              </m:sub>
                            </m:sSub>
                            <m:r>
                              <a:rPr lang="en-US" altLang="zh-CN" sz="11200" b="0" i="1" smtClean="0">
                                <a:solidFill>
                                  <a:prstClr val="black"/>
                                </a:solidFill>
                                <a:latin typeface="Cambria Math"/>
                              </a:rPr>
                              <m:t>−</m:t>
                            </m:r>
                            <m:r>
                              <a:rPr lang="zh-CN" altLang="en-US" sz="11200" b="0" i="1" smtClean="0">
                                <a:solidFill>
                                  <a:prstClr val="black"/>
                                </a:solidFill>
                                <a:latin typeface="Cambria Math"/>
                              </a:rPr>
                              <m:t>𝜃</m:t>
                            </m:r>
                          </m:e>
                        </m:d>
                      </m:e>
                    </m:func>
                    <m:r>
                      <a:rPr lang="en-US" altLang="zh-CN" sz="11200" b="0" i="1" smtClean="0">
                        <a:solidFill>
                          <a:prstClr val="black"/>
                        </a:solidFill>
                        <a:latin typeface="Cambria Math"/>
                      </a:rPr>
                      <m:t>−</m:t>
                    </m:r>
                    <m:sSub>
                      <m:sSubPr>
                        <m:ctrlPr>
                          <a:rPr lang="en-US" altLang="zh-CN" sz="11200" b="0" i="1" smtClean="0">
                            <a:solidFill>
                              <a:prstClr val="black"/>
                            </a:solidFill>
                            <a:latin typeface="Cambria Math"/>
                          </a:rPr>
                        </m:ctrlPr>
                      </m:sSubPr>
                      <m:e>
                        <m:r>
                          <a:rPr lang="en-US" altLang="zh-CN" sz="11200" b="0" i="1" smtClean="0">
                            <a:solidFill>
                              <a:prstClr val="black"/>
                            </a:solidFill>
                            <a:latin typeface="Cambria Math"/>
                          </a:rPr>
                          <m:t>𝐸</m:t>
                        </m:r>
                      </m:e>
                      <m:sub>
                        <m:r>
                          <a:rPr lang="en-US" altLang="zh-CN" sz="11200" b="0" i="1" smtClean="0">
                            <a:solidFill>
                              <a:prstClr val="black"/>
                            </a:solidFill>
                            <a:latin typeface="Cambria Math"/>
                          </a:rPr>
                          <m:t>−</m:t>
                        </m:r>
                      </m:sub>
                    </m:sSub>
                    <m:func>
                      <m:funcPr>
                        <m:ctrlPr>
                          <a:rPr lang="en-US" altLang="zh-CN" sz="11200" b="0" i="1" smtClean="0">
                            <a:solidFill>
                              <a:prstClr val="black"/>
                            </a:solidFill>
                            <a:latin typeface="Cambria Math"/>
                          </a:rPr>
                        </m:ctrlPr>
                      </m:funcPr>
                      <m:fName>
                        <m:r>
                          <m:rPr>
                            <m:sty m:val="p"/>
                          </m:rPr>
                          <a:rPr lang="en-US" altLang="zh-CN" sz="11200" b="0" i="0" smtClean="0">
                            <a:solidFill>
                              <a:prstClr val="black"/>
                            </a:solidFill>
                            <a:latin typeface="Cambria Math"/>
                          </a:rPr>
                          <m:t>cos</m:t>
                        </m:r>
                      </m:fName>
                      <m:e>
                        <m:d>
                          <m:dPr>
                            <m:ctrlPr>
                              <a:rPr lang="en-US" altLang="zh-CN" sz="11200" b="0" i="1" smtClean="0">
                                <a:solidFill>
                                  <a:prstClr val="black"/>
                                </a:solidFill>
                                <a:latin typeface="Cambria Math"/>
                              </a:rPr>
                            </m:ctrlPr>
                          </m:dPr>
                          <m:e>
                            <m:r>
                              <a:rPr lang="zh-CN" altLang="en-US" sz="11200" b="0" i="1" smtClean="0">
                                <a:solidFill>
                                  <a:prstClr val="black"/>
                                </a:solidFill>
                                <a:latin typeface="Cambria Math"/>
                              </a:rPr>
                              <m:t>𝜃</m:t>
                            </m:r>
                            <m:r>
                              <a:rPr lang="en-US" altLang="zh-CN" sz="11200" b="0" i="1" smtClean="0">
                                <a:solidFill>
                                  <a:prstClr val="black"/>
                                </a:solidFill>
                                <a:latin typeface="Cambria Math"/>
                              </a:rPr>
                              <m:t>−</m:t>
                            </m:r>
                            <m:sSub>
                              <m:sSubPr>
                                <m:ctrlPr>
                                  <a:rPr lang="en-US" altLang="zh-CN" sz="11200" b="0" i="1" smtClean="0">
                                    <a:solidFill>
                                      <a:prstClr val="black"/>
                                    </a:solidFill>
                                    <a:latin typeface="Cambria Math"/>
                                  </a:rPr>
                                </m:ctrlPr>
                              </m:sSubPr>
                              <m:e>
                                <m:r>
                                  <a:rPr lang="zh-CN" altLang="en-US" sz="11200" b="0" i="1" smtClean="0">
                                    <a:solidFill>
                                      <a:prstClr val="black"/>
                                    </a:solidFill>
                                    <a:latin typeface="Cambria Math"/>
                                  </a:rPr>
                                  <m:t>𝜃</m:t>
                                </m:r>
                              </m:e>
                              <m:sub>
                                <m:r>
                                  <a:rPr lang="en-US" altLang="zh-CN" sz="11200" b="0" i="1" smtClean="0">
                                    <a:solidFill>
                                      <a:prstClr val="black"/>
                                    </a:solidFill>
                                    <a:latin typeface="Cambria Math"/>
                                  </a:rPr>
                                  <m:t>2</m:t>
                                </m:r>
                              </m:sub>
                            </m:sSub>
                          </m:e>
                        </m:d>
                      </m:e>
                    </m:func>
                  </m:oMath>
                </a14:m>
                <a:endParaRPr lang="en-US" altLang="zh-CN" sz="11200" i="1" dirty="0" smtClean="0">
                  <a:solidFill>
                    <a:prstClr val="black"/>
                  </a:solidFill>
                  <a:latin typeface="Cambria Math"/>
                </a:endParaRPr>
              </a:p>
              <a:p>
                <a:pPr marL="0" indent="0">
                  <a:buNone/>
                </a:pPr>
                <a:endParaRPr lang="en-US" altLang="zh-CN" sz="11200" i="1" dirty="0" smtClean="0">
                  <a:solidFill>
                    <a:prstClr val="black"/>
                  </a:solidFill>
                  <a:latin typeface="Cambria Math"/>
                </a:endParaRPr>
              </a:p>
              <a:p>
                <a:pPr marL="0" indent="0">
                  <a:buNone/>
                </a:pPr>
                <a:r>
                  <a:rPr lang="en-US" altLang="zh-CN" sz="11200" i="1" dirty="0">
                    <a:solidFill>
                      <a:prstClr val="black"/>
                    </a:solidFill>
                    <a:latin typeface="Cambria Math"/>
                  </a:rPr>
                  <a:t> </a:t>
                </a:r>
                <a:r>
                  <a:rPr lang="en-US" altLang="zh-CN" sz="11200" i="1" dirty="0" smtClean="0">
                    <a:solidFill>
                      <a:prstClr val="black"/>
                    </a:solidFill>
                    <a:latin typeface="Cambria Math"/>
                  </a:rPr>
                  <a:t>                          </a:t>
                </a:r>
                <a14:m>
                  <m:oMath xmlns:m="http://schemas.openxmlformats.org/officeDocument/2006/math">
                    <m:sSub>
                      <m:sSubPr>
                        <m:ctrlPr>
                          <a:rPr lang="en-US" altLang="zh-CN" sz="11200" i="1" smtClean="0">
                            <a:solidFill>
                              <a:prstClr val="black"/>
                            </a:solidFill>
                            <a:latin typeface="Cambria Math"/>
                          </a:rPr>
                        </m:ctrlPr>
                      </m:sSubPr>
                      <m:e>
                        <m:r>
                          <a:rPr lang="en-US" altLang="zh-CN" sz="11200" b="0" i="1" smtClean="0">
                            <a:solidFill>
                              <a:prstClr val="black"/>
                            </a:solidFill>
                            <a:latin typeface="Cambria Math"/>
                          </a:rPr>
                          <m:t>  </m:t>
                        </m:r>
                        <m:r>
                          <a:rPr lang="en-US" altLang="zh-CN" sz="11200" b="0" i="1" smtClean="0">
                            <a:solidFill>
                              <a:prstClr val="black"/>
                            </a:solidFill>
                            <a:latin typeface="Cambria Math"/>
                          </a:rPr>
                          <m:t>𝐸</m:t>
                        </m:r>
                      </m:e>
                      <m:sub>
                        <m:r>
                          <a:rPr lang="zh-CN" altLang="en-US" sz="11200" i="1" smtClean="0">
                            <a:solidFill>
                              <a:prstClr val="black"/>
                            </a:solidFill>
                            <a:latin typeface="Cambria Math"/>
                          </a:rPr>
                          <m:t>𝜃</m:t>
                        </m:r>
                      </m:sub>
                    </m:sSub>
                  </m:oMath>
                </a14:m>
                <a:r>
                  <a:rPr lang="en-US" altLang="zh-CN" sz="11200" i="1" dirty="0" smtClean="0">
                    <a:solidFill>
                      <a:prstClr val="black"/>
                    </a:solidFill>
                    <a:latin typeface="Cambria Math"/>
                  </a:rPr>
                  <a:t>=</a:t>
                </a:r>
                <a14:m>
                  <m:oMath xmlns:m="http://schemas.openxmlformats.org/officeDocument/2006/math">
                    <m:sSub>
                      <m:sSubPr>
                        <m:ctrlPr>
                          <a:rPr lang="en-US" altLang="zh-CN" sz="11200" i="1" dirty="0" smtClean="0">
                            <a:solidFill>
                              <a:prstClr val="black"/>
                            </a:solidFill>
                            <a:latin typeface="Cambria Math"/>
                          </a:rPr>
                        </m:ctrlPr>
                      </m:sSubPr>
                      <m:e>
                        <m:r>
                          <a:rPr lang="en-US" altLang="zh-CN" sz="11200" b="0" i="1" dirty="0" smtClean="0">
                            <a:solidFill>
                              <a:prstClr val="black"/>
                            </a:solidFill>
                            <a:latin typeface="Cambria Math"/>
                          </a:rPr>
                          <m:t>𝐸</m:t>
                        </m:r>
                      </m:e>
                      <m:sub>
                        <m:r>
                          <a:rPr lang="en-US" altLang="zh-CN" sz="11200" b="0" i="1" dirty="0" smtClean="0">
                            <a:solidFill>
                              <a:prstClr val="black"/>
                            </a:solidFill>
                            <a:latin typeface="Cambria Math"/>
                          </a:rPr>
                          <m:t>+</m:t>
                        </m:r>
                      </m:sub>
                    </m:sSub>
                    <m:func>
                      <m:funcPr>
                        <m:ctrlPr>
                          <a:rPr lang="en-US" altLang="zh-CN" sz="11200" i="1" dirty="0" smtClean="0">
                            <a:solidFill>
                              <a:prstClr val="black"/>
                            </a:solidFill>
                            <a:latin typeface="Cambria Math"/>
                          </a:rPr>
                        </m:ctrlPr>
                      </m:funcPr>
                      <m:fName>
                        <m:r>
                          <m:rPr>
                            <m:sty m:val="p"/>
                          </m:rPr>
                          <a:rPr lang="en-US" altLang="zh-CN" sz="11200" i="0" dirty="0" smtClean="0">
                            <a:solidFill>
                              <a:prstClr val="black"/>
                            </a:solidFill>
                            <a:latin typeface="Cambria Math"/>
                          </a:rPr>
                          <m:t>sin</m:t>
                        </m:r>
                      </m:fName>
                      <m:e>
                        <m:d>
                          <m:dPr>
                            <m:ctrlPr>
                              <a:rPr lang="en-US" altLang="zh-CN" sz="11200" i="1" dirty="0" smtClean="0">
                                <a:solidFill>
                                  <a:prstClr val="black"/>
                                </a:solidFill>
                                <a:latin typeface="Cambria Math"/>
                              </a:rPr>
                            </m:ctrlPr>
                          </m:dPr>
                          <m:e>
                            <m:sSub>
                              <m:sSubPr>
                                <m:ctrlPr>
                                  <a:rPr lang="en-US" altLang="zh-CN" sz="11200" i="1">
                                    <a:solidFill>
                                      <a:prstClr val="black"/>
                                    </a:solidFill>
                                    <a:latin typeface="Cambria Math"/>
                                  </a:rPr>
                                </m:ctrlPr>
                              </m:sSubPr>
                              <m:e>
                                <m:r>
                                  <a:rPr lang="zh-CN" altLang="en-US" sz="11200" i="1">
                                    <a:solidFill>
                                      <a:prstClr val="black"/>
                                    </a:solidFill>
                                    <a:latin typeface="Cambria Math"/>
                                  </a:rPr>
                                  <m:t>𝜃</m:t>
                                </m:r>
                              </m:e>
                              <m:sub>
                                <m:r>
                                  <a:rPr lang="en-US" altLang="zh-CN" sz="11200" i="1">
                                    <a:solidFill>
                                      <a:prstClr val="black"/>
                                    </a:solidFill>
                                    <a:latin typeface="Cambria Math"/>
                                  </a:rPr>
                                  <m:t>1</m:t>
                                </m:r>
                              </m:sub>
                            </m:sSub>
                            <m:r>
                              <a:rPr lang="en-US" altLang="zh-CN" sz="11200" i="1">
                                <a:solidFill>
                                  <a:prstClr val="black"/>
                                </a:solidFill>
                                <a:latin typeface="Cambria Math"/>
                              </a:rPr>
                              <m:t>−</m:t>
                            </m:r>
                            <m:r>
                              <a:rPr lang="zh-CN" altLang="en-US" sz="11200" i="1">
                                <a:solidFill>
                                  <a:prstClr val="black"/>
                                </a:solidFill>
                                <a:latin typeface="Cambria Math"/>
                              </a:rPr>
                              <m:t>𝜃</m:t>
                            </m:r>
                          </m:e>
                        </m:d>
                      </m:e>
                    </m:func>
                    <m:r>
                      <a:rPr lang="en-US" altLang="zh-CN" sz="11200" b="0" i="1" smtClean="0">
                        <a:solidFill>
                          <a:prstClr val="black"/>
                        </a:solidFill>
                        <a:latin typeface="Cambria Math"/>
                      </a:rPr>
                      <m:t>+</m:t>
                    </m:r>
                    <m:sSub>
                      <m:sSubPr>
                        <m:ctrlPr>
                          <a:rPr lang="en-US" altLang="zh-CN" sz="11200" b="0" i="1" dirty="0" smtClean="0">
                            <a:solidFill>
                              <a:prstClr val="black"/>
                            </a:solidFill>
                            <a:latin typeface="Cambria Math"/>
                          </a:rPr>
                        </m:ctrlPr>
                      </m:sSubPr>
                      <m:e>
                        <m:r>
                          <a:rPr lang="en-US" altLang="zh-CN" sz="11200" b="0" i="1" dirty="0" smtClean="0">
                            <a:solidFill>
                              <a:prstClr val="black"/>
                            </a:solidFill>
                            <a:latin typeface="Cambria Math"/>
                          </a:rPr>
                          <m:t>𝐸</m:t>
                        </m:r>
                      </m:e>
                      <m:sub>
                        <m:r>
                          <a:rPr lang="en-US" altLang="zh-CN" sz="11200" b="0" i="1" dirty="0" smtClean="0">
                            <a:solidFill>
                              <a:prstClr val="black"/>
                            </a:solidFill>
                            <a:latin typeface="Cambria Math"/>
                          </a:rPr>
                          <m:t>−</m:t>
                        </m:r>
                      </m:sub>
                    </m:sSub>
                    <m:func>
                      <m:funcPr>
                        <m:ctrlPr>
                          <a:rPr lang="en-US" altLang="zh-CN" sz="11200" b="0" i="1" dirty="0" smtClean="0">
                            <a:solidFill>
                              <a:prstClr val="black"/>
                            </a:solidFill>
                            <a:latin typeface="Cambria Math"/>
                          </a:rPr>
                        </m:ctrlPr>
                      </m:funcPr>
                      <m:fName>
                        <m:r>
                          <m:rPr>
                            <m:sty m:val="p"/>
                          </m:rPr>
                          <a:rPr lang="en-US" altLang="zh-CN" sz="11200" b="0" i="0" dirty="0" smtClean="0">
                            <a:solidFill>
                              <a:prstClr val="black"/>
                            </a:solidFill>
                            <a:latin typeface="Cambria Math"/>
                          </a:rPr>
                          <m:t>sin</m:t>
                        </m:r>
                      </m:fName>
                      <m:e>
                        <m:d>
                          <m:dPr>
                            <m:ctrlPr>
                              <a:rPr lang="en-US" altLang="zh-CN" sz="11200" i="1">
                                <a:solidFill>
                                  <a:prstClr val="black"/>
                                </a:solidFill>
                                <a:latin typeface="Cambria Math"/>
                              </a:rPr>
                            </m:ctrlPr>
                          </m:dPr>
                          <m:e>
                            <m:r>
                              <a:rPr lang="zh-CN" altLang="en-US" sz="11200" i="1">
                                <a:solidFill>
                                  <a:prstClr val="black"/>
                                </a:solidFill>
                                <a:latin typeface="Cambria Math"/>
                              </a:rPr>
                              <m:t>𝜃</m:t>
                            </m:r>
                            <m:r>
                              <a:rPr lang="en-US" altLang="zh-CN" sz="11200" i="1">
                                <a:solidFill>
                                  <a:prstClr val="black"/>
                                </a:solidFill>
                                <a:latin typeface="Cambria Math"/>
                              </a:rPr>
                              <m:t>−</m:t>
                            </m:r>
                            <m:sSub>
                              <m:sSubPr>
                                <m:ctrlPr>
                                  <a:rPr lang="en-US" altLang="zh-CN" sz="11200" i="1">
                                    <a:solidFill>
                                      <a:prstClr val="black"/>
                                    </a:solidFill>
                                    <a:latin typeface="Cambria Math"/>
                                  </a:rPr>
                                </m:ctrlPr>
                              </m:sSubPr>
                              <m:e>
                                <m:r>
                                  <a:rPr lang="zh-CN" altLang="en-US" sz="11200" i="1">
                                    <a:solidFill>
                                      <a:prstClr val="black"/>
                                    </a:solidFill>
                                    <a:latin typeface="Cambria Math"/>
                                  </a:rPr>
                                  <m:t>𝜃</m:t>
                                </m:r>
                              </m:e>
                              <m:sub>
                                <m:r>
                                  <a:rPr lang="en-US" altLang="zh-CN" sz="11200" i="1">
                                    <a:solidFill>
                                      <a:prstClr val="black"/>
                                    </a:solidFill>
                                    <a:latin typeface="Cambria Math"/>
                                  </a:rPr>
                                  <m:t>2</m:t>
                                </m:r>
                              </m:sub>
                            </m:sSub>
                          </m:e>
                        </m:d>
                      </m:e>
                    </m:func>
                  </m:oMath>
                </a14:m>
                <a:endParaRPr lang="en-US" altLang="zh-CN" sz="11200" i="1" dirty="0">
                  <a:solidFill>
                    <a:prstClr val="black"/>
                  </a:solidFill>
                  <a:latin typeface="Cambria Math"/>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3"/>
                <a:stretch>
                  <a:fillRect l="-1333" t="-3118"/>
                </a:stretch>
              </a:blipFill>
            </p:spPr>
            <p:txBody>
              <a:bodyPr/>
              <a:lstStyle/>
              <a:p>
                <a:r>
                  <a:rPr lang="zh-CN" altLang="en-US">
                    <a:noFill/>
                  </a:rPr>
                  <a:t> </a:t>
                </a:r>
              </a:p>
            </p:txBody>
          </p:sp>
        </mc:Fallback>
      </mc:AlternateContent>
      <p:cxnSp>
        <p:nvCxnSpPr>
          <p:cNvPr id="5" name="直接连接符 4"/>
          <p:cNvCxnSpPr/>
          <p:nvPr/>
        </p:nvCxnSpPr>
        <p:spPr>
          <a:xfrm>
            <a:off x="6462147" y="3974398"/>
            <a:ext cx="20882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直接箭头连接符 9"/>
          <p:cNvCxnSpPr/>
          <p:nvPr/>
        </p:nvCxnSpPr>
        <p:spPr>
          <a:xfrm flipV="1">
            <a:off x="8013229" y="2285104"/>
            <a:ext cx="555215" cy="1689294"/>
          </a:xfrm>
          <a:prstGeom prst="straightConnector1">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flipH="1">
            <a:off x="7374124" y="2303907"/>
            <a:ext cx="1194320" cy="1677790"/>
          </a:xfrm>
          <a:prstGeom prst="line">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a:off x="6750179" y="3959799"/>
            <a:ext cx="451935" cy="30263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p:cNvCxnSpPr/>
          <p:nvPr/>
        </p:nvCxnSpPr>
        <p:spPr>
          <a:xfrm flipH="1">
            <a:off x="6750180" y="2303907"/>
            <a:ext cx="1791878" cy="16558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弧形 24"/>
          <p:cNvSpPr/>
          <p:nvPr/>
        </p:nvSpPr>
        <p:spPr>
          <a:xfrm>
            <a:off x="7974315" y="3916989"/>
            <a:ext cx="144016" cy="129417"/>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cxnSp>
        <p:nvCxnSpPr>
          <p:cNvPr id="28" name="直接箭头连接符 27"/>
          <p:cNvCxnSpPr/>
          <p:nvPr/>
        </p:nvCxnSpPr>
        <p:spPr>
          <a:xfrm>
            <a:off x="6750179" y="3959799"/>
            <a:ext cx="1296144" cy="145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弧形 28"/>
          <p:cNvSpPr/>
          <p:nvPr/>
        </p:nvSpPr>
        <p:spPr>
          <a:xfrm>
            <a:off x="6792431" y="3895090"/>
            <a:ext cx="101764" cy="129417"/>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30" name="弧形 29"/>
          <p:cNvSpPr/>
          <p:nvPr/>
        </p:nvSpPr>
        <p:spPr>
          <a:xfrm>
            <a:off x="6773763" y="3826730"/>
            <a:ext cx="217472"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31" name="弧形 30"/>
          <p:cNvSpPr/>
          <p:nvPr/>
        </p:nvSpPr>
        <p:spPr>
          <a:xfrm>
            <a:off x="7938311" y="3826732"/>
            <a:ext cx="252028"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34" name="弧形 33"/>
          <p:cNvSpPr/>
          <p:nvPr/>
        </p:nvSpPr>
        <p:spPr>
          <a:xfrm>
            <a:off x="7374124" y="3841331"/>
            <a:ext cx="240151"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cxnSp>
        <p:nvCxnSpPr>
          <p:cNvPr id="37" name="直接连接符 36"/>
          <p:cNvCxnSpPr/>
          <p:nvPr/>
        </p:nvCxnSpPr>
        <p:spPr>
          <a:xfrm flipV="1">
            <a:off x="7077985" y="4071930"/>
            <a:ext cx="72008" cy="115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149993" y="4071930"/>
            <a:ext cx="104242" cy="57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8013229" y="2303907"/>
            <a:ext cx="528832" cy="4823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直接箭头连接符 55"/>
          <p:cNvCxnSpPr/>
          <p:nvPr/>
        </p:nvCxnSpPr>
        <p:spPr>
          <a:xfrm flipH="1" flipV="1">
            <a:off x="8118331" y="2087729"/>
            <a:ext cx="450113" cy="197375"/>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9" name="直接箭头连接符 58"/>
          <p:cNvCxnSpPr/>
          <p:nvPr/>
        </p:nvCxnSpPr>
        <p:spPr>
          <a:xfrm flipH="1" flipV="1">
            <a:off x="8208400" y="1922170"/>
            <a:ext cx="360044" cy="362934"/>
          </a:xfrm>
          <a:prstGeom prst="straightConnector1">
            <a:avLst/>
          </a:prstGeom>
          <a:ln>
            <a:solidFill>
              <a:srgbClr val="111CF7"/>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60" name="对象 59"/>
          <p:cNvGraphicFramePr>
            <a:graphicFrameLocks noChangeAspect="1"/>
          </p:cNvGraphicFramePr>
          <p:nvPr>
            <p:extLst>
              <p:ext uri="{D42A27DB-BD31-4B8C-83A1-F6EECF244321}">
                <p14:modId xmlns:p14="http://schemas.microsoft.com/office/powerpoint/2010/main" val="3678960994"/>
              </p:ext>
            </p:extLst>
          </p:nvPr>
        </p:nvGraphicFramePr>
        <p:xfrm>
          <a:off x="8042194" y="1598134"/>
          <a:ext cx="238218" cy="317624"/>
        </p:xfrm>
        <a:graphic>
          <a:graphicData uri="http://schemas.openxmlformats.org/presentationml/2006/ole">
            <mc:AlternateContent xmlns:mc="http://schemas.openxmlformats.org/markup-compatibility/2006">
              <mc:Choice xmlns:v="urn:schemas-microsoft-com:vml" Requires="v">
                <p:oleObj spid="_x0000_s35433" name="Equation" r:id="rId4" imgW="152280" imgH="203040" progId="Equation.DSMT4">
                  <p:embed/>
                </p:oleObj>
              </mc:Choice>
              <mc:Fallback>
                <p:oleObj name="Equation" r:id="rId4" imgW="152280" imgH="203040" progId="Equation.DSMT4">
                  <p:embed/>
                  <p:pic>
                    <p:nvPicPr>
                      <p:cNvPr id="0" name=""/>
                      <p:cNvPicPr/>
                      <p:nvPr/>
                    </p:nvPicPr>
                    <p:blipFill>
                      <a:blip r:embed="rId5"/>
                      <a:stretch>
                        <a:fillRect/>
                      </a:stretch>
                    </p:blipFill>
                    <p:spPr>
                      <a:xfrm>
                        <a:off x="8042194" y="1598134"/>
                        <a:ext cx="238218" cy="317624"/>
                      </a:xfrm>
                      <a:prstGeom prst="rect">
                        <a:avLst/>
                      </a:prstGeom>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2081689802"/>
              </p:ext>
            </p:extLst>
          </p:nvPr>
        </p:nvGraphicFramePr>
        <p:xfrm>
          <a:off x="7897813" y="1974850"/>
          <a:ext cx="274637" cy="309563"/>
        </p:xfrm>
        <a:graphic>
          <a:graphicData uri="http://schemas.openxmlformats.org/presentationml/2006/ole">
            <mc:AlternateContent xmlns:mc="http://schemas.openxmlformats.org/markup-compatibility/2006">
              <mc:Choice xmlns:v="urn:schemas-microsoft-com:vml" Requires="v">
                <p:oleObj spid="_x0000_s35434" name="Equation" r:id="rId6" imgW="203040" imgH="228600" progId="Equation.DSMT4">
                  <p:embed/>
                </p:oleObj>
              </mc:Choice>
              <mc:Fallback>
                <p:oleObj name="Equation" r:id="rId6" imgW="203040" imgH="228600" progId="Equation.DSMT4">
                  <p:embed/>
                  <p:pic>
                    <p:nvPicPr>
                      <p:cNvPr id="0" name=""/>
                      <p:cNvPicPr/>
                      <p:nvPr/>
                    </p:nvPicPr>
                    <p:blipFill>
                      <a:blip r:embed="rId7"/>
                      <a:stretch>
                        <a:fillRect/>
                      </a:stretch>
                    </p:blipFill>
                    <p:spPr>
                      <a:xfrm>
                        <a:off x="7897813" y="1974850"/>
                        <a:ext cx="274637" cy="309563"/>
                      </a:xfrm>
                      <a:prstGeom prst="rect">
                        <a:avLst/>
                      </a:prstGeom>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2549609206"/>
              </p:ext>
            </p:extLst>
          </p:nvPr>
        </p:nvGraphicFramePr>
        <p:xfrm>
          <a:off x="8496436" y="1363663"/>
          <a:ext cx="276225" cy="346075"/>
        </p:xfrm>
        <a:graphic>
          <a:graphicData uri="http://schemas.openxmlformats.org/presentationml/2006/ole">
            <mc:AlternateContent xmlns:mc="http://schemas.openxmlformats.org/markup-compatibility/2006">
              <mc:Choice xmlns:v="urn:schemas-microsoft-com:vml" Requires="v">
                <p:oleObj spid="_x0000_s35435" name="Equation" r:id="rId8" imgW="203040" imgH="253800" progId="Equation.DSMT4">
                  <p:embed/>
                </p:oleObj>
              </mc:Choice>
              <mc:Fallback>
                <p:oleObj name="Equation" r:id="rId8" imgW="203040" imgH="253800" progId="Equation.DSMT4">
                  <p:embed/>
                  <p:pic>
                    <p:nvPicPr>
                      <p:cNvPr id="0" name=""/>
                      <p:cNvPicPr/>
                      <p:nvPr/>
                    </p:nvPicPr>
                    <p:blipFill>
                      <a:blip r:embed="rId9"/>
                      <a:stretch>
                        <a:fillRect/>
                      </a:stretch>
                    </p:blipFill>
                    <p:spPr>
                      <a:xfrm>
                        <a:off x="8496436" y="1363663"/>
                        <a:ext cx="276225" cy="346075"/>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2246041802"/>
              </p:ext>
            </p:extLst>
          </p:nvPr>
        </p:nvGraphicFramePr>
        <p:xfrm>
          <a:off x="8712200" y="1911350"/>
          <a:ext cx="252413" cy="303213"/>
        </p:xfrm>
        <a:graphic>
          <a:graphicData uri="http://schemas.openxmlformats.org/presentationml/2006/ole">
            <mc:AlternateContent xmlns:mc="http://schemas.openxmlformats.org/markup-compatibility/2006">
              <mc:Choice xmlns:v="urn:schemas-microsoft-com:vml" Requires="v">
                <p:oleObj spid="_x0000_s35436" name="Equation" r:id="rId10" imgW="190440" imgH="228600" progId="Equation.DSMT4">
                  <p:embed/>
                </p:oleObj>
              </mc:Choice>
              <mc:Fallback>
                <p:oleObj name="Equation" r:id="rId10" imgW="190440" imgH="228600" progId="Equation.DSMT4">
                  <p:embed/>
                  <p:pic>
                    <p:nvPicPr>
                      <p:cNvPr id="0" name=""/>
                      <p:cNvPicPr/>
                      <p:nvPr/>
                    </p:nvPicPr>
                    <p:blipFill>
                      <a:blip r:embed="rId11"/>
                      <a:stretch>
                        <a:fillRect/>
                      </a:stretch>
                    </p:blipFill>
                    <p:spPr>
                      <a:xfrm>
                        <a:off x="8712200" y="1911350"/>
                        <a:ext cx="252413" cy="303213"/>
                      </a:xfrm>
                      <a:prstGeom prst="rect">
                        <a:avLst/>
                      </a:prstGeom>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118066220"/>
              </p:ext>
            </p:extLst>
          </p:nvPr>
        </p:nvGraphicFramePr>
        <p:xfrm>
          <a:off x="7780338" y="2405063"/>
          <a:ext cx="284162" cy="354012"/>
        </p:xfrm>
        <a:graphic>
          <a:graphicData uri="http://schemas.openxmlformats.org/presentationml/2006/ole">
            <mc:AlternateContent xmlns:mc="http://schemas.openxmlformats.org/markup-compatibility/2006">
              <mc:Choice xmlns:v="urn:schemas-microsoft-com:vml" Requires="v">
                <p:oleObj spid="_x0000_s35437" name="Equation" r:id="rId12" imgW="203040" imgH="253800" progId="Equation.DSMT4">
                  <p:embed/>
                </p:oleObj>
              </mc:Choice>
              <mc:Fallback>
                <p:oleObj name="Equation" r:id="rId12" imgW="203040" imgH="253800" progId="Equation.DSMT4">
                  <p:embed/>
                  <p:pic>
                    <p:nvPicPr>
                      <p:cNvPr id="0" name=""/>
                      <p:cNvPicPr/>
                      <p:nvPr/>
                    </p:nvPicPr>
                    <p:blipFill>
                      <a:blip r:embed="rId13"/>
                      <a:stretch>
                        <a:fillRect/>
                      </a:stretch>
                    </p:blipFill>
                    <p:spPr>
                      <a:xfrm>
                        <a:off x="7780338" y="2405063"/>
                        <a:ext cx="284162" cy="354012"/>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3610298702"/>
              </p:ext>
            </p:extLst>
          </p:nvPr>
        </p:nvGraphicFramePr>
        <p:xfrm>
          <a:off x="7339694" y="2919384"/>
          <a:ext cx="256642" cy="363576"/>
        </p:xfrm>
        <a:graphic>
          <a:graphicData uri="http://schemas.openxmlformats.org/presentationml/2006/ole">
            <mc:AlternateContent xmlns:mc="http://schemas.openxmlformats.org/markup-compatibility/2006">
              <mc:Choice xmlns:v="urn:schemas-microsoft-com:vml" Requires="v">
                <p:oleObj spid="_x0000_s35438" name="公式" r:id="rId14" imgW="152280" imgH="215640" progId="Equation.3">
                  <p:embed/>
                </p:oleObj>
              </mc:Choice>
              <mc:Fallback>
                <p:oleObj name="公式" r:id="rId14" imgW="152280" imgH="215640" progId="Equation.3">
                  <p:embed/>
                  <p:pic>
                    <p:nvPicPr>
                      <p:cNvPr id="0" name=""/>
                      <p:cNvPicPr/>
                      <p:nvPr/>
                    </p:nvPicPr>
                    <p:blipFill>
                      <a:blip r:embed="rId15"/>
                      <a:stretch>
                        <a:fillRect/>
                      </a:stretch>
                    </p:blipFill>
                    <p:spPr>
                      <a:xfrm>
                        <a:off x="7339694" y="2919384"/>
                        <a:ext cx="256642" cy="363576"/>
                      </a:xfrm>
                      <a:prstGeom prst="rect">
                        <a:avLst/>
                      </a:prstGeom>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616186486"/>
              </p:ext>
            </p:extLst>
          </p:nvPr>
        </p:nvGraphicFramePr>
        <p:xfrm>
          <a:off x="8293204" y="2993241"/>
          <a:ext cx="257175" cy="363538"/>
        </p:xfrm>
        <a:graphic>
          <a:graphicData uri="http://schemas.openxmlformats.org/presentationml/2006/ole">
            <mc:AlternateContent xmlns:mc="http://schemas.openxmlformats.org/markup-compatibility/2006">
              <mc:Choice xmlns:v="urn:schemas-microsoft-com:vml" Requires="v">
                <p:oleObj spid="_x0000_s35439" name="公式" r:id="rId16" imgW="152280" imgH="215640" progId="Equation.3">
                  <p:embed/>
                </p:oleObj>
              </mc:Choice>
              <mc:Fallback>
                <p:oleObj name="公式" r:id="rId16" imgW="152280" imgH="2156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3204" y="2993241"/>
                        <a:ext cx="257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299365951"/>
              </p:ext>
            </p:extLst>
          </p:nvPr>
        </p:nvGraphicFramePr>
        <p:xfrm>
          <a:off x="7893849" y="3177225"/>
          <a:ext cx="193675" cy="212725"/>
        </p:xfrm>
        <a:graphic>
          <a:graphicData uri="http://schemas.openxmlformats.org/presentationml/2006/ole">
            <mc:AlternateContent xmlns:mc="http://schemas.openxmlformats.org/markup-compatibility/2006">
              <mc:Choice xmlns:v="urn:schemas-microsoft-com:vml" Requires="v">
                <p:oleObj spid="_x0000_s35440" name="公式" r:id="rId18" imgW="114120" imgH="126720" progId="Equation.3">
                  <p:embed/>
                </p:oleObj>
              </mc:Choice>
              <mc:Fallback>
                <p:oleObj name="公式" r:id="rId18" imgW="114120" imgH="126720" progId="Equation.3">
                  <p:embed/>
                  <p:pic>
                    <p:nvPicPr>
                      <p:cNvPr id="0" name=""/>
                      <p:cNvPicPr>
                        <a:picLocks noChangeAspect="1" noChangeArrowheads="1"/>
                      </p:cNvPicPr>
                      <p:nvPr/>
                    </p:nvPicPr>
                    <p:blipFill>
                      <a:blip r:embed="rId19"/>
                      <a:srcRect/>
                      <a:stretch>
                        <a:fillRect/>
                      </a:stretch>
                    </p:blipFill>
                    <p:spPr bwMode="auto">
                      <a:xfrm>
                        <a:off x="7893849" y="3177225"/>
                        <a:ext cx="1936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2551380085"/>
              </p:ext>
            </p:extLst>
          </p:nvPr>
        </p:nvGraphicFramePr>
        <p:xfrm>
          <a:off x="6991235" y="3605358"/>
          <a:ext cx="263000" cy="343923"/>
        </p:xfrm>
        <a:graphic>
          <a:graphicData uri="http://schemas.openxmlformats.org/presentationml/2006/ole">
            <mc:AlternateContent xmlns:mc="http://schemas.openxmlformats.org/markup-compatibility/2006">
              <mc:Choice xmlns:v="urn:schemas-microsoft-com:vml" Requires="v">
                <p:oleObj spid="_x0000_s35441" name="公式" r:id="rId20" imgW="164880" imgH="215640" progId="Equation.3">
                  <p:embed/>
                </p:oleObj>
              </mc:Choice>
              <mc:Fallback>
                <p:oleObj name="公式" r:id="rId20" imgW="164880" imgH="215640" progId="Equation.3">
                  <p:embed/>
                  <p:pic>
                    <p:nvPicPr>
                      <p:cNvPr id="0" name=""/>
                      <p:cNvPicPr/>
                      <p:nvPr/>
                    </p:nvPicPr>
                    <p:blipFill>
                      <a:blip r:embed="rId21"/>
                      <a:stretch>
                        <a:fillRect/>
                      </a:stretch>
                    </p:blipFill>
                    <p:spPr>
                      <a:xfrm>
                        <a:off x="6991235" y="3605358"/>
                        <a:ext cx="263000" cy="343923"/>
                      </a:xfrm>
                      <a:prstGeom prst="rect">
                        <a:avLst/>
                      </a:prstGeom>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1538067464"/>
              </p:ext>
            </p:extLst>
          </p:nvPr>
        </p:nvGraphicFramePr>
        <p:xfrm>
          <a:off x="8190339" y="3589021"/>
          <a:ext cx="244475" cy="342900"/>
        </p:xfrm>
        <a:graphic>
          <a:graphicData uri="http://schemas.openxmlformats.org/presentationml/2006/ole">
            <mc:AlternateContent xmlns:mc="http://schemas.openxmlformats.org/markup-compatibility/2006">
              <mc:Choice xmlns:v="urn:schemas-microsoft-com:vml" Requires="v">
                <p:oleObj spid="_x0000_s35442" name="公式" r:id="rId22" imgW="152280" imgH="215640" progId="Equation.3">
                  <p:embed/>
                </p:oleObj>
              </mc:Choice>
              <mc:Fallback>
                <p:oleObj name="公式" r:id="rId22" imgW="152280" imgH="215640" progId="Equation.3">
                  <p:embed/>
                  <p:pic>
                    <p:nvPicPr>
                      <p:cNvPr id="0" name=""/>
                      <p:cNvPicPr>
                        <a:picLocks noChangeAspect="1" noChangeArrowheads="1"/>
                      </p:cNvPicPr>
                      <p:nvPr/>
                    </p:nvPicPr>
                    <p:blipFill>
                      <a:blip r:embed="rId23"/>
                      <a:srcRect/>
                      <a:stretch>
                        <a:fillRect/>
                      </a:stretch>
                    </p:blipFill>
                    <p:spPr bwMode="auto">
                      <a:xfrm>
                        <a:off x="8190339" y="3589021"/>
                        <a:ext cx="2444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2831649758"/>
              </p:ext>
            </p:extLst>
          </p:nvPr>
        </p:nvGraphicFramePr>
        <p:xfrm>
          <a:off x="7596336" y="3722489"/>
          <a:ext cx="203200" cy="282575"/>
        </p:xfrm>
        <a:graphic>
          <a:graphicData uri="http://schemas.openxmlformats.org/presentationml/2006/ole">
            <mc:AlternateContent xmlns:mc="http://schemas.openxmlformats.org/markup-compatibility/2006">
              <mc:Choice xmlns:v="urn:schemas-microsoft-com:vml" Requires="v">
                <p:oleObj spid="_x0000_s35443" name="公式" r:id="rId24" imgW="126720" imgH="177480" progId="Equation.3">
                  <p:embed/>
                </p:oleObj>
              </mc:Choice>
              <mc:Fallback>
                <p:oleObj name="公式" r:id="rId24" imgW="126720" imgH="177480" progId="Equation.3">
                  <p:embed/>
                  <p:pic>
                    <p:nvPicPr>
                      <p:cNvPr id="0" name=""/>
                      <p:cNvPicPr>
                        <a:picLocks noChangeAspect="1" noChangeArrowheads="1"/>
                      </p:cNvPicPr>
                      <p:nvPr/>
                    </p:nvPicPr>
                    <p:blipFill>
                      <a:blip r:embed="rId25"/>
                      <a:srcRect/>
                      <a:stretch>
                        <a:fillRect/>
                      </a:stretch>
                    </p:blipFill>
                    <p:spPr bwMode="auto">
                      <a:xfrm>
                        <a:off x="7596336" y="3722489"/>
                        <a:ext cx="203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1747312840"/>
              </p:ext>
            </p:extLst>
          </p:nvPr>
        </p:nvGraphicFramePr>
        <p:xfrm>
          <a:off x="6408204" y="4083511"/>
          <a:ext cx="401533" cy="274733"/>
        </p:xfrm>
        <a:graphic>
          <a:graphicData uri="http://schemas.openxmlformats.org/presentationml/2006/ole">
            <mc:AlternateContent xmlns:mc="http://schemas.openxmlformats.org/markup-compatibility/2006">
              <mc:Choice xmlns:v="urn:schemas-microsoft-com:vml" Requires="v">
                <p:oleObj spid="_x0000_s35444" name="公式" r:id="rId26" imgW="241200" imgH="164880" progId="Equation.3">
                  <p:embed/>
                </p:oleObj>
              </mc:Choice>
              <mc:Fallback>
                <p:oleObj name="公式" r:id="rId26" imgW="241200" imgH="164880" progId="Equation.3">
                  <p:embed/>
                  <p:pic>
                    <p:nvPicPr>
                      <p:cNvPr id="0" name=""/>
                      <p:cNvPicPr/>
                      <p:nvPr/>
                    </p:nvPicPr>
                    <p:blipFill>
                      <a:blip r:embed="rId27"/>
                      <a:stretch>
                        <a:fillRect/>
                      </a:stretch>
                    </p:blipFill>
                    <p:spPr>
                      <a:xfrm>
                        <a:off x="6408204" y="4083511"/>
                        <a:ext cx="401533" cy="274733"/>
                      </a:xfrm>
                      <a:prstGeom prst="rect">
                        <a:avLst/>
                      </a:prstGeom>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4030861093"/>
              </p:ext>
            </p:extLst>
          </p:nvPr>
        </p:nvGraphicFramePr>
        <p:xfrm>
          <a:off x="7398251" y="3985757"/>
          <a:ext cx="190445" cy="359729"/>
        </p:xfrm>
        <a:graphic>
          <a:graphicData uri="http://schemas.openxmlformats.org/presentationml/2006/ole">
            <mc:AlternateContent xmlns:mc="http://schemas.openxmlformats.org/markup-compatibility/2006">
              <mc:Choice xmlns:v="urn:schemas-microsoft-com:vml" Requires="v">
                <p:oleObj spid="_x0000_s35445" name="公式" r:id="rId28" imgW="114120" imgH="215640" progId="Equation.3">
                  <p:embed/>
                </p:oleObj>
              </mc:Choice>
              <mc:Fallback>
                <p:oleObj name="公式" r:id="rId28" imgW="114120" imgH="215640" progId="Equation.3">
                  <p:embed/>
                  <p:pic>
                    <p:nvPicPr>
                      <p:cNvPr id="0" name=""/>
                      <p:cNvPicPr/>
                      <p:nvPr/>
                    </p:nvPicPr>
                    <p:blipFill>
                      <a:blip r:embed="rId29"/>
                      <a:stretch>
                        <a:fillRect/>
                      </a:stretch>
                    </p:blipFill>
                    <p:spPr>
                      <a:xfrm>
                        <a:off x="7398251" y="3985757"/>
                        <a:ext cx="190445" cy="359729"/>
                      </a:xfrm>
                      <a:prstGeom prst="rect">
                        <a:avLst/>
                      </a:prstGeom>
                    </p:spPr>
                  </p:pic>
                </p:oleObj>
              </mc:Fallback>
            </mc:AlternateContent>
          </a:graphicData>
        </a:graphic>
      </p:graphicFrame>
      <p:graphicFrame>
        <p:nvGraphicFramePr>
          <p:cNvPr id="73" name="对象 72"/>
          <p:cNvGraphicFramePr>
            <a:graphicFrameLocks noChangeAspect="1"/>
          </p:cNvGraphicFramePr>
          <p:nvPr>
            <p:extLst>
              <p:ext uri="{D42A27DB-BD31-4B8C-83A1-F6EECF244321}">
                <p14:modId xmlns:p14="http://schemas.microsoft.com/office/powerpoint/2010/main" val="867031657"/>
              </p:ext>
            </p:extLst>
          </p:nvPr>
        </p:nvGraphicFramePr>
        <p:xfrm>
          <a:off x="8146975" y="4055555"/>
          <a:ext cx="221259" cy="287637"/>
        </p:xfrm>
        <a:graphic>
          <a:graphicData uri="http://schemas.openxmlformats.org/presentationml/2006/ole">
            <mc:AlternateContent xmlns:mc="http://schemas.openxmlformats.org/markup-compatibility/2006">
              <mc:Choice xmlns:v="urn:schemas-microsoft-com:vml" Requires="v">
                <p:oleObj spid="_x0000_s35446" name="公式" r:id="rId30" imgW="126720" imgH="164880" progId="Equation.3">
                  <p:embed/>
                </p:oleObj>
              </mc:Choice>
              <mc:Fallback>
                <p:oleObj name="公式" r:id="rId30" imgW="126720" imgH="164880" progId="Equation.3">
                  <p:embed/>
                  <p:pic>
                    <p:nvPicPr>
                      <p:cNvPr id="0" name=""/>
                      <p:cNvPicPr/>
                      <p:nvPr/>
                    </p:nvPicPr>
                    <p:blipFill>
                      <a:blip r:embed="rId31"/>
                      <a:stretch>
                        <a:fillRect/>
                      </a:stretch>
                    </p:blipFill>
                    <p:spPr>
                      <a:xfrm>
                        <a:off x="8146975" y="4055555"/>
                        <a:ext cx="221259" cy="287637"/>
                      </a:xfrm>
                      <a:prstGeom prst="rect">
                        <a:avLst/>
                      </a:prstGeom>
                    </p:spPr>
                  </p:pic>
                </p:oleObj>
              </mc:Fallback>
            </mc:AlternateContent>
          </a:graphicData>
        </a:graphic>
      </p:graphicFrame>
      <p:cxnSp>
        <p:nvCxnSpPr>
          <p:cNvPr id="96" name="直接箭头连接符 95"/>
          <p:cNvCxnSpPr/>
          <p:nvPr/>
        </p:nvCxnSpPr>
        <p:spPr>
          <a:xfrm flipV="1">
            <a:off x="8568444" y="2087729"/>
            <a:ext cx="144016" cy="21617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608039" y="3657165"/>
            <a:ext cx="438284" cy="309933"/>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1" name="直接箭头连接符 120"/>
          <p:cNvCxnSpPr/>
          <p:nvPr/>
        </p:nvCxnSpPr>
        <p:spPr>
          <a:xfrm flipV="1">
            <a:off x="8568444" y="1598134"/>
            <a:ext cx="233455" cy="68697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7202114" y="3974397"/>
            <a:ext cx="172010" cy="2880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6" name="对象 125"/>
          <p:cNvGraphicFramePr>
            <a:graphicFrameLocks noChangeAspect="1"/>
          </p:cNvGraphicFramePr>
          <p:nvPr>
            <p:extLst>
              <p:ext uri="{D42A27DB-BD31-4B8C-83A1-F6EECF244321}">
                <p14:modId xmlns:p14="http://schemas.microsoft.com/office/powerpoint/2010/main" val="3252312127"/>
              </p:ext>
            </p:extLst>
          </p:nvPr>
        </p:nvGraphicFramePr>
        <p:xfrm>
          <a:off x="8508689" y="2257749"/>
          <a:ext cx="263525" cy="287337"/>
        </p:xfrm>
        <a:graphic>
          <a:graphicData uri="http://schemas.openxmlformats.org/presentationml/2006/ole">
            <mc:AlternateContent xmlns:mc="http://schemas.openxmlformats.org/markup-compatibility/2006">
              <mc:Choice xmlns:v="urn:schemas-microsoft-com:vml" Requires="v">
                <p:oleObj spid="_x0000_s35447" name="Equation" r:id="rId32" imgW="152280" imgH="164880" progId="Equation.DSMT4">
                  <p:embed/>
                </p:oleObj>
              </mc:Choice>
              <mc:Fallback>
                <p:oleObj name="Equation" r:id="rId32" imgW="152280" imgH="164880" progId="Equation.DSMT4">
                  <p:embed/>
                  <p:pic>
                    <p:nvPicPr>
                      <p:cNvPr id="0" name="对象 72"/>
                      <p:cNvPicPr>
                        <a:picLocks noChangeAspect="1" noChangeArrowheads="1"/>
                      </p:cNvPicPr>
                      <p:nvPr/>
                    </p:nvPicPr>
                    <p:blipFill>
                      <a:blip r:embed="rId33"/>
                      <a:srcRect/>
                      <a:stretch>
                        <a:fillRect/>
                      </a:stretch>
                    </p:blipFill>
                    <p:spPr bwMode="auto">
                      <a:xfrm>
                        <a:off x="8508689" y="2257749"/>
                        <a:ext cx="2635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4039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down)">
                                      <p:cBhvr>
                                        <p:cTn id="18" dur="500"/>
                                        <p:tgtEl>
                                          <p:spTgt spid="47"/>
                                        </p:tgtEl>
                                      </p:cBhvr>
                                    </p:animEffect>
                                  </p:childTnLst>
                                </p:cTn>
                              </p:par>
                              <p:par>
                                <p:cTn id="19" presetID="22" presetClass="entr" presetSubtype="4" fill="hold" nodeType="with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down)">
                                      <p:cBhvr>
                                        <p:cTn id="21" dur="500"/>
                                        <p:tgtEl>
                                          <p:spTgt spid="121"/>
                                        </p:tgtEl>
                                      </p:cBhvr>
                                    </p:animEffect>
                                  </p:childTnLst>
                                </p:cTn>
                              </p:par>
                              <p:par>
                                <p:cTn id="22" presetID="22" presetClass="entr" presetSubtype="4"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par>
                                <p:cTn id="25" presetID="22" presetClass="entr" presetSubtype="4"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500"/>
                                        <p:tgtEl>
                                          <p:spTgt spid="62"/>
                                        </p:tgtEl>
                                      </p:cBhvr>
                                    </p:animEffect>
                                  </p:childTnLst>
                                </p:cTn>
                              </p:par>
                              <p:par>
                                <p:cTn id="28" presetID="22" presetClass="entr" presetSubtype="4"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down)">
                                      <p:cBhvr>
                                        <p:cTn id="30" dur="500"/>
                                        <p:tgtEl>
                                          <p:spTgt spid="60"/>
                                        </p:tgtEl>
                                      </p:cBhvr>
                                    </p:animEffect>
                                  </p:childTnLst>
                                </p:cTn>
                              </p:par>
                              <p:par>
                                <p:cTn id="31" presetID="22" presetClass="entr" presetSubtype="4"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down)">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down)">
                                      <p:cBhvr>
                                        <p:cTn id="38" dur="500"/>
                                        <p:tgtEl>
                                          <p:spTgt spid="3">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down)">
                                      <p:cBhvr>
                                        <p:cTn id="41" dur="500"/>
                                        <p:tgtEl>
                                          <p:spTgt spid="3">
                                            <p:txEl>
                                              <p:pRg st="5" end="5"/>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down)">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down)">
                                      <p:cBhvr>
                                        <p:cTn id="49" dur="500"/>
                                        <p:tgtEl>
                                          <p:spTgt spid="56"/>
                                        </p:tgtEl>
                                      </p:cBhvr>
                                    </p:animEffect>
                                  </p:childTnLst>
                                </p:cTn>
                              </p:par>
                              <p:par>
                                <p:cTn id="50" presetID="22" presetClass="entr" presetSubtype="4"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wipe(down)">
                                      <p:cBhvr>
                                        <p:cTn id="52" dur="500"/>
                                        <p:tgtEl>
                                          <p:spTgt spid="96"/>
                                        </p:tgtEl>
                                      </p:cBhvr>
                                    </p:animEffect>
                                  </p:childTnLst>
                                </p:cTn>
                              </p:par>
                              <p:par>
                                <p:cTn id="53" presetID="22" presetClass="entr" presetSubtype="4"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par>
                                <p:cTn id="56" presetID="22" presetClass="entr" presetSubtype="4"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down)">
                                      <p:cBhvr>
                                        <p:cTn id="58" dur="500"/>
                                        <p:tgtEl>
                                          <p:spTgt spid="61"/>
                                        </p:tgtEl>
                                      </p:cBhvr>
                                    </p:animEffect>
                                  </p:childTnLst>
                                </p:cTn>
                              </p:par>
                              <p:par>
                                <p:cTn id="59" presetID="22" presetClass="entr" presetSubtype="4"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wipe(down)">
                                      <p:cBhvr>
                                        <p:cTn id="61" dur="500"/>
                                        <p:tgtEl>
                                          <p:spTgt spid="3">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wipe(down)">
                                      <p:cBhvr>
                                        <p:cTn id="66" dur="500"/>
                                        <p:tgtEl>
                                          <p:spTgt spid="3">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Effect transition="in" filter="wipe(down)">
                                      <p:cBhvr>
                                        <p:cTn id="7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15516" y="1268760"/>
                <a:ext cx="8928484" cy="5472608"/>
              </a:xfrm>
            </p:spPr>
            <p:txBody>
              <a:bodyPr>
                <a:noAutofit/>
              </a:bodyPr>
              <a:lstStyle/>
              <a:p>
                <a:pPr marL="0" indent="0">
                  <a:buNone/>
                </a:pPr>
                <a:r>
                  <a:rPr lang="zh-CN" altLang="en-US" sz="2800" dirty="0" smtClean="0">
                    <a:latin typeface="+mn-ea"/>
                  </a:rPr>
                  <a:t>由</a:t>
                </a:r>
                <a14:m>
                  <m:oMath xmlns:m="http://schemas.openxmlformats.org/officeDocument/2006/math">
                    <m:r>
                      <a:rPr lang="en-US" altLang="zh-CN" sz="2800" b="0" i="1" smtClean="0">
                        <a:latin typeface="Cambria Math"/>
                      </a:rPr>
                      <m:t>𝑟</m:t>
                    </m:r>
                    <m:r>
                      <a:rPr lang="en-US" altLang="zh-CN" sz="2800" b="0" i="1" smtClean="0">
                        <a:latin typeface="Cambria Math"/>
                      </a:rPr>
                      <m:t>≫</m:t>
                    </m:r>
                    <m:r>
                      <a:rPr lang="en-US" altLang="zh-CN" sz="2800" b="0" i="1" smtClean="0">
                        <a:latin typeface="Cambria Math"/>
                      </a:rPr>
                      <m:t>𝑙</m:t>
                    </m:r>
                  </m:oMath>
                </a14:m>
                <a:r>
                  <a:rPr lang="en-US" altLang="zh-CN" sz="2800" dirty="0" smtClean="0">
                    <a:latin typeface="+mn-ea"/>
                  </a:rPr>
                  <a:t>,</a:t>
                </a:r>
              </a:p>
              <a:p>
                <a:pPr marL="0" indent="0">
                  <a:buNone/>
                </a:pPr>
                <a:r>
                  <a:rPr lang="zh-CN" altLang="en-US" sz="2800" dirty="0" smtClean="0">
                    <a:latin typeface="+mn-ea"/>
                  </a:rPr>
                  <a:t>有</a:t>
                </a:r>
                <a14:m>
                  <m:oMath xmlns:m="http://schemas.openxmlformats.org/officeDocument/2006/math">
                    <m:func>
                      <m:funcPr>
                        <m:ctrlPr>
                          <a:rPr lang="en-US" altLang="zh-CN" sz="2800" i="1">
                            <a:solidFill>
                              <a:prstClr val="black"/>
                            </a:solidFill>
                            <a:latin typeface="Cambria Math"/>
                          </a:rPr>
                        </m:ctrlPr>
                      </m:funcPr>
                      <m:fName>
                        <m:r>
                          <m:rPr>
                            <m:sty m:val="p"/>
                          </m:rPr>
                          <a:rPr lang="en-US" altLang="zh-CN" sz="2800">
                            <a:solidFill>
                              <a:prstClr val="black"/>
                            </a:solidFill>
                            <a:latin typeface="Cambria Math"/>
                          </a:rPr>
                          <m:t>cos</m:t>
                        </m:r>
                      </m:fName>
                      <m:e>
                        <m:d>
                          <m:dPr>
                            <m:ctrlPr>
                              <a:rPr lang="en-US" altLang="zh-CN" sz="2800" i="1">
                                <a:solidFill>
                                  <a:prstClr val="black"/>
                                </a:solidFill>
                                <a:latin typeface="Cambria Math"/>
                              </a:rPr>
                            </m:ctrlPr>
                          </m:dPr>
                          <m:e>
                            <m:sSub>
                              <m:sSubPr>
                                <m:ctrlPr>
                                  <a:rPr lang="en-US" altLang="zh-CN" sz="2800" i="1">
                                    <a:solidFill>
                                      <a:prstClr val="black"/>
                                    </a:solidFill>
                                    <a:latin typeface="Cambria Math"/>
                                  </a:rPr>
                                </m:ctrlPr>
                              </m:sSubPr>
                              <m:e>
                                <m:r>
                                  <a:rPr lang="zh-CN" altLang="en-US" sz="2800" i="1">
                                    <a:solidFill>
                                      <a:prstClr val="black"/>
                                    </a:solidFill>
                                    <a:latin typeface="Cambria Math"/>
                                  </a:rPr>
                                  <m:t>𝜃</m:t>
                                </m:r>
                              </m:e>
                              <m:sub>
                                <m:r>
                                  <a:rPr lang="en-US" altLang="zh-CN" sz="2800" i="1">
                                    <a:solidFill>
                                      <a:prstClr val="black"/>
                                    </a:solidFill>
                                    <a:latin typeface="Cambria Math"/>
                                  </a:rPr>
                                  <m:t>1</m:t>
                                </m:r>
                              </m:sub>
                            </m:sSub>
                            <m:r>
                              <a:rPr lang="en-US" altLang="zh-CN" sz="2800" i="1">
                                <a:solidFill>
                                  <a:prstClr val="black"/>
                                </a:solidFill>
                                <a:latin typeface="Cambria Math"/>
                              </a:rPr>
                              <m:t>−</m:t>
                            </m:r>
                            <m:r>
                              <a:rPr lang="zh-CN" altLang="en-US" sz="2800" i="1">
                                <a:solidFill>
                                  <a:prstClr val="black"/>
                                </a:solidFill>
                                <a:latin typeface="Cambria Math"/>
                              </a:rPr>
                              <m:t>𝜃</m:t>
                            </m:r>
                          </m:e>
                        </m:d>
                        <m:r>
                          <a:rPr lang="en-US" altLang="zh-CN" sz="2800" b="0" i="1" smtClean="0">
                            <a:solidFill>
                              <a:prstClr val="black"/>
                            </a:solidFill>
                            <a:latin typeface="Cambria Math"/>
                          </a:rPr>
                          <m:t>=1</m:t>
                        </m:r>
                      </m:e>
                    </m:func>
                  </m:oMath>
                </a14:m>
                <a:r>
                  <a:rPr lang="zh-CN" altLang="en-US" sz="2800" dirty="0" smtClean="0">
                    <a:latin typeface="+mn-ea"/>
                  </a:rPr>
                  <a:t>，</a:t>
                </a:r>
                <a14:m>
                  <m:oMath xmlns:m="http://schemas.openxmlformats.org/officeDocument/2006/math">
                    <m:func>
                      <m:funcPr>
                        <m:ctrlPr>
                          <a:rPr lang="en-US" altLang="zh-CN" sz="2800" i="1">
                            <a:solidFill>
                              <a:prstClr val="black"/>
                            </a:solidFill>
                            <a:latin typeface="Cambria Math"/>
                          </a:rPr>
                        </m:ctrlPr>
                      </m:funcPr>
                      <m:fName>
                        <m:r>
                          <m:rPr>
                            <m:sty m:val="p"/>
                          </m:rPr>
                          <a:rPr lang="en-US" altLang="zh-CN" sz="2800">
                            <a:solidFill>
                              <a:prstClr val="black"/>
                            </a:solidFill>
                            <a:latin typeface="Cambria Math"/>
                          </a:rPr>
                          <m:t>cos</m:t>
                        </m:r>
                      </m:fName>
                      <m:e>
                        <m:d>
                          <m:dPr>
                            <m:ctrlPr>
                              <a:rPr lang="en-US" altLang="zh-CN" sz="2800" i="1">
                                <a:solidFill>
                                  <a:prstClr val="black"/>
                                </a:solidFill>
                                <a:latin typeface="Cambria Math"/>
                              </a:rPr>
                            </m:ctrlPr>
                          </m:dPr>
                          <m:e>
                            <m:r>
                              <a:rPr lang="zh-CN" altLang="en-US" sz="2800" i="1">
                                <a:solidFill>
                                  <a:prstClr val="black"/>
                                </a:solidFill>
                                <a:latin typeface="Cambria Math"/>
                              </a:rPr>
                              <m:t>𝜃</m:t>
                            </m:r>
                            <m:r>
                              <a:rPr lang="en-US" altLang="zh-CN" sz="2800" i="1">
                                <a:solidFill>
                                  <a:prstClr val="black"/>
                                </a:solidFill>
                                <a:latin typeface="Cambria Math"/>
                              </a:rPr>
                              <m:t>−</m:t>
                            </m:r>
                            <m:sSub>
                              <m:sSubPr>
                                <m:ctrlPr>
                                  <a:rPr lang="en-US" altLang="zh-CN" sz="2800" i="1">
                                    <a:solidFill>
                                      <a:prstClr val="black"/>
                                    </a:solidFill>
                                    <a:latin typeface="Cambria Math"/>
                                  </a:rPr>
                                </m:ctrlPr>
                              </m:sSubPr>
                              <m:e>
                                <m:r>
                                  <a:rPr lang="zh-CN" altLang="en-US" sz="2800" i="1">
                                    <a:solidFill>
                                      <a:prstClr val="black"/>
                                    </a:solidFill>
                                    <a:latin typeface="Cambria Math"/>
                                  </a:rPr>
                                  <m:t>𝜃</m:t>
                                </m:r>
                              </m:e>
                              <m:sub>
                                <m:r>
                                  <a:rPr lang="en-US" altLang="zh-CN" sz="2800" i="1">
                                    <a:solidFill>
                                      <a:prstClr val="black"/>
                                    </a:solidFill>
                                    <a:latin typeface="Cambria Math"/>
                                  </a:rPr>
                                  <m:t>2</m:t>
                                </m:r>
                              </m:sub>
                            </m:sSub>
                          </m:e>
                        </m:d>
                      </m:e>
                    </m:func>
                  </m:oMath>
                </a14:m>
                <a:r>
                  <a:rPr lang="en-US" altLang="zh-CN" sz="2800" dirty="0" smtClean="0">
                    <a:latin typeface="+mn-ea"/>
                  </a:rPr>
                  <a:t>=1	</a:t>
                </a:r>
              </a:p>
              <a:p>
                <a:pPr marL="0" indent="0">
                  <a:buNone/>
                </a:pPr>
                <a:r>
                  <a:rPr lang="en-US" altLang="zh-CN" sz="2800" dirty="0" smtClean="0">
                    <a:latin typeface="+mn-ea"/>
                  </a:rPr>
                  <a:t> </a:t>
                </a:r>
                <a14:m>
                  <m:oMath xmlns:m="http://schemas.openxmlformats.org/officeDocument/2006/math">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sin</m:t>
                        </m:r>
                      </m:fName>
                      <m:e>
                        <m:d>
                          <m:dPr>
                            <m:ctrlPr>
                              <a:rPr lang="en-US" altLang="zh-CN" sz="2800" i="1" dirty="0">
                                <a:solidFill>
                                  <a:prstClr val="black"/>
                                </a:solidFill>
                                <a:latin typeface="Cambria Math"/>
                              </a:rPr>
                            </m:ctrlPr>
                          </m:dPr>
                          <m:e>
                            <m:sSub>
                              <m:sSubPr>
                                <m:ctrlPr>
                                  <a:rPr lang="en-US" altLang="zh-CN" sz="2800" i="1">
                                    <a:solidFill>
                                      <a:prstClr val="black"/>
                                    </a:solidFill>
                                    <a:latin typeface="Cambria Math"/>
                                  </a:rPr>
                                </m:ctrlPr>
                              </m:sSubPr>
                              <m:e>
                                <m:r>
                                  <a:rPr lang="zh-CN" altLang="en-US" sz="2800" i="1">
                                    <a:solidFill>
                                      <a:prstClr val="black"/>
                                    </a:solidFill>
                                    <a:latin typeface="Cambria Math"/>
                                  </a:rPr>
                                  <m:t>𝜃</m:t>
                                </m:r>
                              </m:e>
                              <m:sub>
                                <m:r>
                                  <a:rPr lang="en-US" altLang="zh-CN" sz="2800" i="1">
                                    <a:solidFill>
                                      <a:prstClr val="black"/>
                                    </a:solidFill>
                                    <a:latin typeface="Cambria Math"/>
                                  </a:rPr>
                                  <m:t>1</m:t>
                                </m:r>
                              </m:sub>
                            </m:sSub>
                            <m:r>
                              <a:rPr lang="en-US" altLang="zh-CN" sz="2800" i="1">
                                <a:solidFill>
                                  <a:prstClr val="black"/>
                                </a:solidFill>
                                <a:latin typeface="Cambria Math"/>
                              </a:rPr>
                              <m:t>−</m:t>
                            </m:r>
                            <m:r>
                              <a:rPr lang="zh-CN" altLang="en-US" sz="2800" i="1">
                                <a:solidFill>
                                  <a:prstClr val="black"/>
                                </a:solidFill>
                                <a:latin typeface="Cambria Math"/>
                              </a:rPr>
                              <m:t>𝜃</m:t>
                            </m:r>
                          </m:e>
                        </m:d>
                      </m:e>
                    </m:func>
                  </m:oMath>
                </a14:m>
                <a:r>
                  <a:rPr lang="en-US" altLang="zh-CN" sz="2800" dirty="0" smtClean="0">
                    <a:latin typeface="+mn-ea"/>
                  </a:rPr>
                  <a:t>=</a:t>
                </a:r>
                <a14:m>
                  <m:oMath xmlns:m="http://schemas.openxmlformats.org/officeDocument/2006/math">
                    <m:f>
                      <m:fPr>
                        <m:ctrlPr>
                          <a:rPr lang="en-US" altLang="zh-CN" sz="2800" i="1" dirty="0" smtClean="0">
                            <a:latin typeface="Cambria Math"/>
                          </a:rPr>
                        </m:ctrlPr>
                      </m:fPr>
                      <m:num>
                        <m:r>
                          <a:rPr lang="en-US" altLang="zh-CN" sz="2800" b="0" i="1" dirty="0" smtClean="0">
                            <a:latin typeface="Cambria Math"/>
                          </a:rPr>
                          <m:t>𝑙</m:t>
                        </m:r>
                      </m:num>
                      <m:den>
                        <m:r>
                          <a:rPr lang="en-US" altLang="zh-CN" sz="2800" b="0" i="1" dirty="0" smtClean="0">
                            <a:latin typeface="Cambria Math"/>
                          </a:rPr>
                          <m:t>2</m:t>
                        </m:r>
                      </m:den>
                    </m:f>
                    <m:f>
                      <m:fPr>
                        <m:type m:val="skw"/>
                        <m:ctrlPr>
                          <a:rPr lang="en-US" altLang="zh-CN" sz="2800" i="1" dirty="0" smtClean="0">
                            <a:latin typeface="Cambria Math"/>
                          </a:rPr>
                        </m:ctrlPr>
                      </m:fPr>
                      <m:num>
                        <m:func>
                          <m:funcPr>
                            <m:ctrlPr>
                              <a:rPr lang="en-US" altLang="zh-CN" sz="2800" i="1" dirty="0" smtClean="0">
                                <a:latin typeface="Cambria Math"/>
                              </a:rPr>
                            </m:ctrlPr>
                          </m:funcPr>
                          <m:fName>
                            <m:r>
                              <m:rPr>
                                <m:sty m:val="p"/>
                              </m:rPr>
                              <a:rPr lang="en-US" altLang="zh-CN" sz="2800" i="0" dirty="0" smtClean="0">
                                <a:latin typeface="Cambria Math"/>
                              </a:rPr>
                              <m:t>sin</m:t>
                            </m:r>
                          </m:fName>
                          <m:e>
                            <m:r>
                              <a:rPr lang="zh-CN" altLang="en-US" sz="2800" i="1" dirty="0" smtClean="0">
                                <a:latin typeface="Cambria Math"/>
                              </a:rPr>
                              <m:t>𝜃</m:t>
                            </m:r>
                          </m:e>
                        </m:func>
                      </m:num>
                      <m:den>
                        <m:sSub>
                          <m:sSubPr>
                            <m:ctrlPr>
                              <a:rPr lang="en-US" altLang="zh-CN" sz="2800" i="1" dirty="0" smtClean="0">
                                <a:latin typeface="Cambria Math"/>
                              </a:rPr>
                            </m:ctrlPr>
                          </m:sSubPr>
                          <m:e>
                            <m:r>
                              <a:rPr lang="en-US" altLang="zh-CN" sz="2800" b="0" i="1" dirty="0" smtClean="0">
                                <a:latin typeface="Cambria Math"/>
                              </a:rPr>
                              <m:t>𝑟</m:t>
                            </m:r>
                          </m:e>
                          <m:sub>
                            <m:r>
                              <a:rPr lang="en-US" altLang="zh-CN" sz="2800" b="0" i="1" dirty="0" smtClean="0">
                                <a:latin typeface="Cambria Math"/>
                              </a:rPr>
                              <m:t>+</m:t>
                            </m:r>
                          </m:sub>
                        </m:sSub>
                      </m:den>
                    </m:f>
                  </m:oMath>
                </a14:m>
                <a:r>
                  <a:rPr lang="en-US" altLang="zh-CN" sz="2800" dirty="0" smtClean="0">
                    <a:latin typeface="+mn-ea"/>
                  </a:rPr>
                  <a:t>,</a:t>
                </a:r>
                <a:r>
                  <a:rPr lang="en-US" altLang="zh-CN" sz="2800" dirty="0">
                    <a:solidFill>
                      <a:prstClr val="black"/>
                    </a:solidFill>
                  </a:rPr>
                  <a:t> </a:t>
                </a:r>
                <a14:m>
                  <m:oMath xmlns:m="http://schemas.openxmlformats.org/officeDocument/2006/math">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sin</m:t>
                        </m:r>
                      </m:fName>
                      <m:e>
                        <m:d>
                          <m:dPr>
                            <m:ctrlPr>
                              <a:rPr lang="en-US" altLang="zh-CN" sz="2800" i="1">
                                <a:solidFill>
                                  <a:prstClr val="black"/>
                                </a:solidFill>
                                <a:latin typeface="Cambria Math"/>
                              </a:rPr>
                            </m:ctrlPr>
                          </m:dPr>
                          <m:e>
                            <m:r>
                              <a:rPr lang="zh-CN" altLang="en-US" sz="2800" i="1">
                                <a:solidFill>
                                  <a:prstClr val="black"/>
                                </a:solidFill>
                                <a:latin typeface="Cambria Math"/>
                              </a:rPr>
                              <m:t>𝜃</m:t>
                            </m:r>
                            <m:r>
                              <a:rPr lang="en-US" altLang="zh-CN" sz="2800" i="1">
                                <a:solidFill>
                                  <a:prstClr val="black"/>
                                </a:solidFill>
                                <a:latin typeface="Cambria Math"/>
                              </a:rPr>
                              <m:t>−</m:t>
                            </m:r>
                            <m:sSub>
                              <m:sSubPr>
                                <m:ctrlPr>
                                  <a:rPr lang="en-US" altLang="zh-CN" sz="2800" i="1">
                                    <a:solidFill>
                                      <a:prstClr val="black"/>
                                    </a:solidFill>
                                    <a:latin typeface="Cambria Math"/>
                                  </a:rPr>
                                </m:ctrlPr>
                              </m:sSubPr>
                              <m:e>
                                <m:r>
                                  <a:rPr lang="zh-CN" altLang="en-US" sz="2800" i="1">
                                    <a:solidFill>
                                      <a:prstClr val="black"/>
                                    </a:solidFill>
                                    <a:latin typeface="Cambria Math"/>
                                  </a:rPr>
                                  <m:t>𝜃</m:t>
                                </m:r>
                              </m:e>
                              <m:sub>
                                <m:r>
                                  <a:rPr lang="en-US" altLang="zh-CN" sz="2800" i="1">
                                    <a:solidFill>
                                      <a:prstClr val="black"/>
                                    </a:solidFill>
                                    <a:latin typeface="Cambria Math"/>
                                  </a:rPr>
                                  <m:t>2</m:t>
                                </m:r>
                              </m:sub>
                            </m:sSub>
                          </m:e>
                        </m:d>
                      </m:e>
                    </m:func>
                  </m:oMath>
                </a14:m>
                <a:r>
                  <a:rPr lang="en-US" altLang="zh-CN" sz="2800" dirty="0">
                    <a:solidFill>
                      <a:prstClr val="black"/>
                    </a:solidFill>
                    <a:latin typeface="宋体"/>
                  </a:rPr>
                  <a:t>=</a:t>
                </a:r>
                <a14:m>
                  <m:oMath xmlns:m="http://schemas.openxmlformats.org/officeDocument/2006/math">
                    <m:f>
                      <m:fPr>
                        <m:ctrlPr>
                          <a:rPr lang="en-US" altLang="zh-CN" sz="2800" i="1" dirty="0">
                            <a:solidFill>
                              <a:prstClr val="black"/>
                            </a:solidFill>
                            <a:latin typeface="Cambria Math"/>
                          </a:rPr>
                        </m:ctrlPr>
                      </m:fPr>
                      <m:num>
                        <m:r>
                          <a:rPr lang="en-US" altLang="zh-CN" sz="2800" i="1" dirty="0">
                            <a:solidFill>
                              <a:prstClr val="black"/>
                            </a:solidFill>
                            <a:latin typeface="Cambria Math"/>
                          </a:rPr>
                          <m:t>𝑙</m:t>
                        </m:r>
                      </m:num>
                      <m:den>
                        <m:r>
                          <a:rPr lang="en-US" altLang="zh-CN" sz="2800" i="1" dirty="0">
                            <a:solidFill>
                              <a:prstClr val="black"/>
                            </a:solidFill>
                            <a:latin typeface="Cambria Math"/>
                          </a:rPr>
                          <m:t>2</m:t>
                        </m:r>
                      </m:den>
                    </m:f>
                    <m:f>
                      <m:fPr>
                        <m:type m:val="skw"/>
                        <m:ctrlPr>
                          <a:rPr lang="en-US" altLang="zh-CN" sz="2800" i="1" dirty="0">
                            <a:solidFill>
                              <a:prstClr val="black"/>
                            </a:solidFill>
                            <a:latin typeface="Cambria Math"/>
                          </a:rPr>
                        </m:ctrlPr>
                      </m:fPr>
                      <m:num>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sin</m:t>
                            </m:r>
                          </m:fName>
                          <m:e>
                            <m:r>
                              <a:rPr lang="zh-CN" altLang="en-US" sz="2800" i="1" dirty="0">
                                <a:solidFill>
                                  <a:prstClr val="black"/>
                                </a:solidFill>
                                <a:latin typeface="Cambria Math"/>
                              </a:rPr>
                              <m:t>𝜃</m:t>
                            </m:r>
                          </m:e>
                        </m:func>
                      </m:num>
                      <m:den>
                        <m:sSub>
                          <m:sSubPr>
                            <m:ctrlPr>
                              <a:rPr lang="en-US" altLang="zh-CN" sz="2800" i="1" dirty="0">
                                <a:solidFill>
                                  <a:prstClr val="black"/>
                                </a:solidFill>
                                <a:latin typeface="Cambria Math"/>
                              </a:rPr>
                            </m:ctrlPr>
                          </m:sSubPr>
                          <m:e>
                            <m:r>
                              <a:rPr lang="en-US" altLang="zh-CN" sz="2800" i="1" dirty="0">
                                <a:solidFill>
                                  <a:prstClr val="black"/>
                                </a:solidFill>
                                <a:latin typeface="Cambria Math"/>
                              </a:rPr>
                              <m:t>𝑟</m:t>
                            </m:r>
                          </m:e>
                          <m:sub>
                            <m:r>
                              <a:rPr lang="en-US" altLang="zh-CN" sz="2800" b="0" i="1" dirty="0" smtClean="0">
                                <a:solidFill>
                                  <a:prstClr val="black"/>
                                </a:solidFill>
                                <a:latin typeface="Cambria Math"/>
                              </a:rPr>
                              <m:t>−</m:t>
                            </m:r>
                          </m:sub>
                        </m:sSub>
                      </m:den>
                    </m:f>
                  </m:oMath>
                </a14:m>
                <a:endParaRPr lang="en-US" altLang="zh-CN" sz="2800" dirty="0" smtClean="0">
                  <a:latin typeface="+mn-ea"/>
                </a:endParaRPr>
              </a:p>
              <a:p>
                <a:pPr marL="0" indent="0">
                  <a:buNone/>
                </a:pPr>
                <a:r>
                  <a:rPr lang="zh-CN" altLang="en-US" sz="2800" dirty="0" smtClean="0">
                    <a:latin typeface="+mn-ea"/>
                  </a:rPr>
                  <a:t>其中</a:t>
                </a:r>
                <a14:m>
                  <m:oMath xmlns:m="http://schemas.openxmlformats.org/officeDocument/2006/math">
                    <m:sSub>
                      <m:sSubPr>
                        <m:ctrlPr>
                          <a:rPr lang="en-US" altLang="zh-CN" sz="2800" i="1" smtClean="0">
                            <a:latin typeface="Cambria Math"/>
                          </a:rPr>
                        </m:ctrlPr>
                      </m:sSubPr>
                      <m:e>
                        <m:r>
                          <a:rPr lang="en-US" altLang="zh-CN" sz="2800" b="0" i="1" smtClean="0">
                            <a:latin typeface="Cambria Math"/>
                          </a:rPr>
                          <m:t>𝑟</m:t>
                        </m:r>
                      </m:e>
                      <m:sub>
                        <m:r>
                          <a:rPr lang="en-US" altLang="zh-CN" sz="2800" b="0" i="1" smtClean="0">
                            <a:latin typeface="Cambria Math"/>
                          </a:rPr>
                          <m:t>+</m:t>
                        </m:r>
                      </m:sub>
                    </m:sSub>
                    <m:r>
                      <a:rPr lang="en-US" altLang="zh-CN" sz="2800" i="1" smtClean="0">
                        <a:latin typeface="Cambria Math"/>
                        <a:ea typeface="Cambria Math"/>
                      </a:rPr>
                      <m:t>≈</m:t>
                    </m:r>
                    <m:r>
                      <a:rPr lang="en-US" altLang="zh-CN" sz="2800" b="0" i="1" smtClean="0">
                        <a:latin typeface="Cambria Math"/>
                        <a:ea typeface="Cambria Math"/>
                      </a:rPr>
                      <m:t>𝑟</m:t>
                    </m:r>
                    <m:r>
                      <a:rPr lang="en-US" altLang="zh-CN" sz="2800" b="0" i="1" smtClean="0">
                        <a:latin typeface="Cambria Math"/>
                        <a:ea typeface="Cambria Math"/>
                      </a:rPr>
                      <m:t>−</m:t>
                    </m:r>
                    <m:f>
                      <m:fPr>
                        <m:ctrlPr>
                          <a:rPr lang="en-US" altLang="zh-CN" sz="2800" b="0" i="1" smtClean="0">
                            <a:latin typeface="Cambria Math"/>
                            <a:ea typeface="Cambria Math"/>
                          </a:rPr>
                        </m:ctrlPr>
                      </m:fPr>
                      <m:num>
                        <m:r>
                          <a:rPr lang="en-US" altLang="zh-CN" sz="2800" b="0" i="1" smtClean="0">
                            <a:latin typeface="Cambria Math"/>
                            <a:ea typeface="Cambria Math"/>
                          </a:rPr>
                          <m:t>𝑙</m:t>
                        </m:r>
                      </m:num>
                      <m:den>
                        <m:r>
                          <a:rPr lang="en-US" altLang="zh-CN" sz="2800" b="0" i="1" smtClean="0">
                            <a:latin typeface="Cambria Math"/>
                            <a:ea typeface="Cambria Math"/>
                          </a:rPr>
                          <m:t>2</m:t>
                        </m:r>
                      </m:den>
                    </m:f>
                    <m:func>
                      <m:funcPr>
                        <m:ctrlPr>
                          <a:rPr lang="en-US" altLang="zh-CN" sz="2800" b="0" i="1" smtClean="0">
                            <a:latin typeface="Cambria Math"/>
                            <a:ea typeface="Cambria Math"/>
                          </a:rPr>
                        </m:ctrlPr>
                      </m:funcPr>
                      <m:fName>
                        <m:r>
                          <m:rPr>
                            <m:sty m:val="p"/>
                          </m:rPr>
                          <a:rPr lang="en-US" altLang="zh-CN" sz="2800" b="0" i="0" smtClean="0">
                            <a:latin typeface="Cambria Math"/>
                            <a:ea typeface="Cambria Math"/>
                          </a:rPr>
                          <m:t>cos</m:t>
                        </m:r>
                      </m:fName>
                      <m:e>
                        <m:r>
                          <a:rPr lang="zh-CN" altLang="en-US" sz="2800" b="0" i="1" smtClean="0">
                            <a:latin typeface="Cambria Math"/>
                            <a:ea typeface="Cambria Math"/>
                          </a:rPr>
                          <m:t>𝜃</m:t>
                        </m:r>
                      </m:e>
                    </m:func>
                  </m:oMath>
                </a14:m>
                <a:r>
                  <a:rPr lang="en-US" altLang="zh-CN" sz="2800" dirty="0" smtClean="0">
                    <a:latin typeface="+mn-ea"/>
                  </a:rPr>
                  <a:t>,</a:t>
                </a:r>
                <a:r>
                  <a:rPr lang="en-US" altLang="zh-CN" sz="2800" dirty="0">
                    <a:solidFill>
                      <a:prstClr val="black"/>
                    </a:solidFill>
                  </a:rPr>
                  <a:t> </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𝑟</m:t>
                        </m:r>
                      </m:e>
                      <m:sub>
                        <m:r>
                          <a:rPr lang="en-US" altLang="zh-CN" sz="2800" b="0" i="1" smtClean="0">
                            <a:solidFill>
                              <a:prstClr val="black"/>
                            </a:solidFill>
                            <a:latin typeface="Cambria Math"/>
                          </a:rPr>
                          <m:t>−</m:t>
                        </m:r>
                      </m:sub>
                    </m:sSub>
                    <m:r>
                      <a:rPr lang="en-US" altLang="zh-CN" sz="2800" i="1">
                        <a:solidFill>
                          <a:prstClr val="black"/>
                        </a:solidFill>
                        <a:latin typeface="Cambria Math"/>
                        <a:ea typeface="Cambria Math"/>
                      </a:rPr>
                      <m:t>≈</m:t>
                    </m:r>
                    <m:r>
                      <a:rPr lang="en-US" altLang="zh-CN" sz="2800" i="1">
                        <a:solidFill>
                          <a:prstClr val="black"/>
                        </a:solidFill>
                        <a:latin typeface="Cambria Math"/>
                        <a:ea typeface="Cambria Math"/>
                      </a:rPr>
                      <m:t>𝑟</m:t>
                    </m:r>
                    <m:r>
                      <a:rPr lang="en-US" altLang="zh-CN" sz="2800" b="0" i="1" smtClean="0">
                        <a:solidFill>
                          <a:prstClr val="black"/>
                        </a:solidFill>
                        <a:latin typeface="Cambria Math"/>
                        <a:ea typeface="Cambria Math"/>
                      </a:rPr>
                      <m:t>+</m:t>
                    </m:r>
                    <m:f>
                      <m:fPr>
                        <m:ctrlPr>
                          <a:rPr lang="en-US" altLang="zh-CN" sz="2800" i="1">
                            <a:solidFill>
                              <a:prstClr val="black"/>
                            </a:solidFill>
                            <a:latin typeface="Cambria Math"/>
                            <a:ea typeface="Cambria Math"/>
                          </a:rPr>
                        </m:ctrlPr>
                      </m:fPr>
                      <m:num>
                        <m:r>
                          <a:rPr lang="en-US" altLang="zh-CN" sz="2800" i="1">
                            <a:solidFill>
                              <a:prstClr val="black"/>
                            </a:solidFill>
                            <a:latin typeface="Cambria Math"/>
                            <a:ea typeface="Cambria Math"/>
                          </a:rPr>
                          <m:t>𝑙</m:t>
                        </m:r>
                      </m:num>
                      <m:den>
                        <m:r>
                          <a:rPr lang="en-US" altLang="zh-CN" sz="2800" i="1">
                            <a:solidFill>
                              <a:prstClr val="black"/>
                            </a:solidFill>
                            <a:latin typeface="Cambria Math"/>
                            <a:ea typeface="Cambria Math"/>
                          </a:rPr>
                          <m:t>2</m:t>
                        </m:r>
                      </m:den>
                    </m:f>
                    <m:func>
                      <m:funcPr>
                        <m:ctrlPr>
                          <a:rPr lang="en-US" altLang="zh-CN" sz="2800" i="1">
                            <a:solidFill>
                              <a:prstClr val="black"/>
                            </a:solidFill>
                            <a:latin typeface="Cambria Math"/>
                            <a:ea typeface="Cambria Math"/>
                          </a:rPr>
                        </m:ctrlPr>
                      </m:funcPr>
                      <m:fName>
                        <m:r>
                          <m:rPr>
                            <m:sty m:val="p"/>
                          </m:rPr>
                          <a:rPr lang="en-US" altLang="zh-CN" sz="2800">
                            <a:solidFill>
                              <a:prstClr val="black"/>
                            </a:solidFill>
                            <a:latin typeface="Cambria Math"/>
                            <a:ea typeface="Cambria Math"/>
                          </a:rPr>
                          <m:t>cos</m:t>
                        </m:r>
                      </m:fName>
                      <m:e>
                        <m:r>
                          <a:rPr lang="zh-CN" altLang="en-US" sz="2800" i="1">
                            <a:solidFill>
                              <a:prstClr val="black"/>
                            </a:solidFill>
                            <a:latin typeface="Cambria Math"/>
                            <a:ea typeface="Cambria Math"/>
                          </a:rPr>
                          <m:t>𝜃</m:t>
                        </m:r>
                      </m:e>
                    </m:func>
                  </m:oMath>
                </a14:m>
                <a:r>
                  <a:rPr lang="en-US" altLang="zh-CN" sz="2800" dirty="0" smtClean="0">
                    <a:latin typeface="+mn-ea"/>
                  </a:rPr>
                  <a:t> </a:t>
                </a:r>
              </a:p>
              <a:p>
                <a:pPr marL="0" indent="0">
                  <a:buNone/>
                </a:pPr>
                <a:r>
                  <a:rPr lang="zh-CN" altLang="en-US" sz="2800" dirty="0" smtClean="0">
                    <a:latin typeface="+mn-ea"/>
                  </a:rPr>
                  <a:t>代入得</a:t>
                </a:r>
                <a14:m>
                  <m:oMath xmlns:m="http://schemas.openxmlformats.org/officeDocument/2006/math">
                    <m:sSub>
                      <m:sSubPr>
                        <m:ctrlPr>
                          <a:rPr lang="en-US" altLang="zh-CN" sz="2800" i="1" smtClean="0">
                            <a:latin typeface="Cambria Math"/>
                          </a:rPr>
                        </m:ctrlPr>
                      </m:sSubPr>
                      <m:e>
                        <m:r>
                          <a:rPr lang="en-US" altLang="zh-CN" sz="2800" b="0" i="1" smtClean="0">
                            <a:latin typeface="Cambria Math"/>
                          </a:rPr>
                          <m:t>𝐸</m:t>
                        </m:r>
                      </m:e>
                      <m:sub>
                        <m:r>
                          <a:rPr lang="en-US" altLang="zh-CN" sz="2800" b="0" i="1" smtClean="0">
                            <a:latin typeface="Cambria Math"/>
                          </a:rPr>
                          <m:t>𝑟</m:t>
                        </m:r>
                      </m:sub>
                    </m:sSub>
                  </m:oMath>
                </a14:m>
                <a:r>
                  <a:rPr lang="en-US" altLang="zh-CN" sz="2800" dirty="0" smtClean="0">
                    <a:latin typeface="+mn-ea"/>
                  </a:rPr>
                  <a:t>=</a:t>
                </a:r>
                <a14:m>
                  <m:oMath xmlns:m="http://schemas.openxmlformats.org/officeDocument/2006/math">
                    <m:r>
                      <a:rPr lang="en-US" altLang="zh-CN" sz="2800" b="0" i="1" dirty="0" smtClean="0">
                        <a:latin typeface="Cambria Math"/>
                      </a:rPr>
                      <m:t>𝑘𝑞</m:t>
                    </m:r>
                    <m:r>
                      <a:rPr lang="en-US" altLang="zh-CN" sz="2800" b="0" i="1" dirty="0" smtClean="0">
                        <a:latin typeface="Cambria Math"/>
                      </a:rPr>
                      <m:t>(</m:t>
                    </m:r>
                    <m:f>
                      <m:fPr>
                        <m:ctrlPr>
                          <a:rPr lang="en-US" altLang="zh-CN" sz="2800" b="0" i="1" dirty="0" smtClean="0">
                            <a:latin typeface="Cambria Math"/>
                          </a:rPr>
                        </m:ctrlPr>
                      </m:fPr>
                      <m:num>
                        <m:r>
                          <a:rPr lang="en-US" altLang="zh-CN" sz="2800" b="0" i="1" dirty="0" smtClean="0">
                            <a:latin typeface="Cambria Math"/>
                          </a:rPr>
                          <m:t>1</m:t>
                        </m:r>
                      </m:num>
                      <m:den>
                        <m:sSubSup>
                          <m:sSubSupPr>
                            <m:ctrlPr>
                              <a:rPr lang="en-US" altLang="zh-CN" sz="2800" b="0" i="1" dirty="0" smtClean="0">
                                <a:latin typeface="Cambria Math"/>
                              </a:rPr>
                            </m:ctrlPr>
                          </m:sSubSupPr>
                          <m:e>
                            <m:r>
                              <a:rPr lang="en-US" altLang="zh-CN" sz="2800" b="0" i="1" dirty="0" smtClean="0">
                                <a:latin typeface="Cambria Math"/>
                              </a:rPr>
                              <m:t>𝑟</m:t>
                            </m:r>
                          </m:e>
                          <m:sub>
                            <m:r>
                              <a:rPr lang="en-US" altLang="zh-CN" sz="2800" b="0" i="1" dirty="0" smtClean="0">
                                <a:latin typeface="Cambria Math"/>
                              </a:rPr>
                              <m:t>+</m:t>
                            </m:r>
                          </m:sub>
                          <m:sup/>
                        </m:sSubSup>
                        <m:r>
                          <a:rPr lang="en-US" altLang="zh-CN" sz="2800" b="0" i="1" dirty="0" smtClean="0">
                            <a:latin typeface="Cambria Math"/>
                          </a:rPr>
                          <m:t>2</m:t>
                        </m:r>
                      </m:den>
                    </m:f>
                    <m:r>
                      <a:rPr lang="en-US" altLang="zh-CN" sz="2800" b="0" i="1" dirty="0" smtClean="0">
                        <a:latin typeface="Cambria Math"/>
                      </a:rPr>
                      <m:t>−</m:t>
                    </m:r>
                    <m:f>
                      <m:fPr>
                        <m:ctrlPr>
                          <a:rPr lang="en-US" altLang="zh-CN" sz="2800" i="1" dirty="0">
                            <a:solidFill>
                              <a:prstClr val="black"/>
                            </a:solidFill>
                            <a:latin typeface="Cambria Math"/>
                          </a:rPr>
                        </m:ctrlPr>
                      </m:fPr>
                      <m:num>
                        <m:r>
                          <a:rPr lang="en-US" altLang="zh-CN" sz="2800" i="1" dirty="0">
                            <a:solidFill>
                              <a:prstClr val="black"/>
                            </a:solidFill>
                            <a:latin typeface="Cambria Math"/>
                          </a:rPr>
                          <m:t>1</m:t>
                        </m:r>
                      </m:num>
                      <m:den>
                        <m:sSup>
                          <m:sSupPr>
                            <m:ctrlPr>
                              <a:rPr lang="en-US" altLang="zh-CN" sz="2800" i="1" dirty="0" smtClean="0">
                                <a:solidFill>
                                  <a:prstClr val="black"/>
                                </a:solidFill>
                                <a:latin typeface="Cambria Math"/>
                              </a:rPr>
                            </m:ctrlPr>
                          </m:sSupPr>
                          <m:e>
                            <m:sSub>
                              <m:sSubPr>
                                <m:ctrlPr>
                                  <a:rPr lang="en-US" altLang="zh-CN" sz="2800" i="1" dirty="0" smtClean="0">
                                    <a:solidFill>
                                      <a:prstClr val="black"/>
                                    </a:solidFill>
                                    <a:latin typeface="Cambria Math"/>
                                  </a:rPr>
                                </m:ctrlPr>
                              </m:sSubPr>
                              <m:e>
                                <m:r>
                                  <a:rPr lang="en-US" altLang="zh-CN" sz="2800" b="0" i="1" dirty="0" smtClean="0">
                                    <a:solidFill>
                                      <a:prstClr val="black"/>
                                    </a:solidFill>
                                    <a:latin typeface="Cambria Math"/>
                                  </a:rPr>
                                  <m:t>𝑟</m:t>
                                </m:r>
                              </m:e>
                              <m:sub>
                                <m:r>
                                  <a:rPr lang="en-US" altLang="zh-CN" sz="2800" b="0" i="1" dirty="0" smtClean="0">
                                    <a:solidFill>
                                      <a:prstClr val="black"/>
                                    </a:solidFill>
                                    <a:latin typeface="Cambria Math"/>
                                  </a:rPr>
                                  <m:t>−</m:t>
                                </m:r>
                              </m:sub>
                            </m:sSub>
                          </m:e>
                          <m:sup>
                            <m:r>
                              <a:rPr lang="en-US" altLang="zh-CN" sz="2800" b="0" i="1" dirty="0" smtClean="0">
                                <a:solidFill>
                                  <a:prstClr val="black"/>
                                </a:solidFill>
                                <a:latin typeface="Cambria Math"/>
                              </a:rPr>
                              <m:t>2</m:t>
                            </m:r>
                          </m:sup>
                        </m:sSup>
                      </m:den>
                    </m:f>
                    <m:r>
                      <a:rPr lang="en-US" altLang="zh-CN" sz="2800" b="0" i="1" dirty="0" smtClean="0">
                        <a:latin typeface="Cambria Math"/>
                      </a:rPr>
                      <m:t>)</m:t>
                    </m:r>
                  </m:oMath>
                </a14:m>
                <a:r>
                  <a:rPr lang="en-US" altLang="zh-CN" sz="2800" dirty="0" smtClean="0">
                    <a:latin typeface="+mn-ea"/>
                  </a:rPr>
                  <a:t>=</a:t>
                </a:r>
                <a14:m>
                  <m:oMath xmlns:m="http://schemas.openxmlformats.org/officeDocument/2006/math">
                    <m:r>
                      <a:rPr lang="en-US" altLang="zh-CN" sz="2800" b="0" i="1" dirty="0" smtClean="0">
                        <a:latin typeface="Cambria Math"/>
                      </a:rPr>
                      <m:t>𝑘𝑞</m:t>
                    </m:r>
                    <m:f>
                      <m:fPr>
                        <m:ctrlPr>
                          <a:rPr lang="en-US" altLang="zh-CN" sz="2800" b="0" i="1" dirty="0" smtClean="0">
                            <a:latin typeface="Cambria Math"/>
                          </a:rPr>
                        </m:ctrlPr>
                      </m:fPr>
                      <m:num>
                        <m:r>
                          <a:rPr lang="en-US" altLang="zh-CN" sz="2800" b="0" i="1" dirty="0" smtClean="0">
                            <a:latin typeface="Cambria Math"/>
                          </a:rPr>
                          <m:t>1</m:t>
                        </m:r>
                      </m:num>
                      <m:den>
                        <m:sSup>
                          <m:sSupPr>
                            <m:ctrlPr>
                              <a:rPr lang="en-US" altLang="zh-CN" sz="2800" b="0" i="1" dirty="0" smtClean="0">
                                <a:latin typeface="Cambria Math"/>
                              </a:rPr>
                            </m:ctrlPr>
                          </m:sSupPr>
                          <m:e>
                            <m:r>
                              <a:rPr lang="en-US" altLang="zh-CN" sz="2800" b="0" i="1" dirty="0" smtClean="0">
                                <a:latin typeface="Cambria Math"/>
                              </a:rPr>
                              <m:t>𝑟</m:t>
                            </m:r>
                          </m:e>
                          <m:sup>
                            <m:r>
                              <a:rPr lang="en-US" altLang="zh-CN" sz="2800" b="0" i="1" dirty="0" smtClean="0">
                                <a:latin typeface="Cambria Math"/>
                              </a:rPr>
                              <m:t>2</m:t>
                            </m:r>
                          </m:sup>
                        </m:sSup>
                      </m:den>
                    </m:f>
                    <m:d>
                      <m:dPr>
                        <m:begChr m:val="["/>
                        <m:endChr m:val="]"/>
                        <m:ctrlPr>
                          <a:rPr lang="en-US" altLang="zh-CN" sz="2800" b="0" i="1" dirty="0" smtClean="0">
                            <a:latin typeface="Cambria Math"/>
                          </a:rPr>
                        </m:ctrlPr>
                      </m:dPr>
                      <m:e>
                        <m:f>
                          <m:fPr>
                            <m:ctrlPr>
                              <a:rPr lang="en-US" altLang="zh-CN" sz="2800" b="0" i="1" dirty="0" smtClean="0">
                                <a:latin typeface="Cambria Math"/>
                              </a:rPr>
                            </m:ctrlPr>
                          </m:fPr>
                          <m:num>
                            <m:r>
                              <a:rPr lang="en-US" altLang="zh-CN" sz="2800" b="0" i="1" dirty="0" smtClean="0">
                                <a:latin typeface="Cambria Math"/>
                              </a:rPr>
                              <m:t>1</m:t>
                            </m:r>
                          </m:num>
                          <m:den>
                            <m:sSup>
                              <m:sSupPr>
                                <m:ctrlPr>
                                  <a:rPr lang="en-US" altLang="zh-CN" sz="2800" b="0" i="1" dirty="0" smtClean="0">
                                    <a:latin typeface="Cambria Math"/>
                                  </a:rPr>
                                </m:ctrlPr>
                              </m:sSupPr>
                              <m:e>
                                <m:d>
                                  <m:dPr>
                                    <m:ctrlPr>
                                      <a:rPr lang="en-US" altLang="zh-CN" sz="2800" b="0" i="1" dirty="0" smtClean="0">
                                        <a:latin typeface="Cambria Math"/>
                                      </a:rPr>
                                    </m:ctrlPr>
                                  </m:dPr>
                                  <m:e>
                                    <m:r>
                                      <a:rPr lang="en-US" altLang="zh-CN" sz="2800" b="0" i="1" dirty="0" smtClean="0">
                                        <a:latin typeface="Cambria Math"/>
                                      </a:rPr>
                                      <m:t>1−</m:t>
                                    </m:r>
                                    <m:f>
                                      <m:fPr>
                                        <m:ctrlPr>
                                          <a:rPr lang="en-US" altLang="zh-CN" sz="2800" b="0" i="1" dirty="0" smtClean="0">
                                            <a:latin typeface="Cambria Math"/>
                                          </a:rPr>
                                        </m:ctrlPr>
                                      </m:fPr>
                                      <m:num>
                                        <m:r>
                                          <a:rPr lang="en-US" altLang="zh-CN" sz="2800" b="0" i="1" dirty="0" smtClean="0">
                                            <a:latin typeface="Cambria Math"/>
                                          </a:rPr>
                                          <m:t>𝑙</m:t>
                                        </m:r>
                                      </m:num>
                                      <m:den>
                                        <m:r>
                                          <a:rPr lang="en-US" altLang="zh-CN" sz="2800" b="0" i="1" dirty="0" smtClean="0">
                                            <a:latin typeface="Cambria Math"/>
                                          </a:rPr>
                                          <m:t>2</m:t>
                                        </m:r>
                                        <m:r>
                                          <a:rPr lang="en-US" altLang="zh-CN" sz="2800" b="0" i="1" dirty="0" smtClean="0">
                                            <a:latin typeface="Cambria Math"/>
                                          </a:rPr>
                                          <m:t>𝑟</m:t>
                                        </m:r>
                                      </m:den>
                                    </m:f>
                                    <m:func>
                                      <m:funcPr>
                                        <m:ctrlPr>
                                          <a:rPr lang="en-US" altLang="zh-CN" sz="2800" b="0" i="1" dirty="0" smtClean="0">
                                            <a:latin typeface="Cambria Math"/>
                                          </a:rPr>
                                        </m:ctrlPr>
                                      </m:funcPr>
                                      <m:fName>
                                        <m:r>
                                          <m:rPr>
                                            <m:sty m:val="p"/>
                                          </m:rPr>
                                          <a:rPr lang="en-US" altLang="zh-CN" sz="2800" b="0" i="0" dirty="0" smtClean="0">
                                            <a:latin typeface="Cambria Math"/>
                                          </a:rPr>
                                          <m:t>cos</m:t>
                                        </m:r>
                                      </m:fName>
                                      <m:e>
                                        <m:r>
                                          <a:rPr lang="zh-CN" altLang="en-US" sz="2800" b="0" i="1" dirty="0" smtClean="0">
                                            <a:latin typeface="Cambria Math"/>
                                          </a:rPr>
                                          <m:t>𝜃</m:t>
                                        </m:r>
                                      </m:e>
                                    </m:func>
                                  </m:e>
                                </m:d>
                              </m:e>
                              <m:sup>
                                <m:r>
                                  <a:rPr lang="en-US" altLang="zh-CN" sz="2800" b="0" i="1" dirty="0" smtClean="0">
                                    <a:latin typeface="Cambria Math"/>
                                  </a:rPr>
                                  <m:t>2</m:t>
                                </m:r>
                              </m:sup>
                            </m:sSup>
                          </m:den>
                        </m:f>
                        <m:r>
                          <a:rPr lang="en-US" altLang="zh-CN" sz="2800" b="0" i="1" dirty="0" smtClean="0">
                            <a:latin typeface="Cambria Math"/>
                          </a:rPr>
                          <m:t>−</m:t>
                        </m:r>
                        <m:f>
                          <m:fPr>
                            <m:ctrlPr>
                              <a:rPr lang="en-US" altLang="zh-CN" sz="2800" i="1" dirty="0">
                                <a:solidFill>
                                  <a:prstClr val="black"/>
                                </a:solidFill>
                                <a:latin typeface="Cambria Math"/>
                              </a:rPr>
                            </m:ctrlPr>
                          </m:fPr>
                          <m:num>
                            <m:r>
                              <a:rPr lang="en-US" altLang="zh-CN" sz="2800" i="1" dirty="0">
                                <a:solidFill>
                                  <a:prstClr val="black"/>
                                </a:solidFill>
                                <a:latin typeface="Cambria Math"/>
                              </a:rPr>
                              <m:t>1</m:t>
                            </m:r>
                          </m:num>
                          <m:den>
                            <m:sSup>
                              <m:sSupPr>
                                <m:ctrlPr>
                                  <a:rPr lang="en-US" altLang="zh-CN" sz="2800" i="1" dirty="0">
                                    <a:solidFill>
                                      <a:prstClr val="black"/>
                                    </a:solidFill>
                                    <a:latin typeface="Cambria Math"/>
                                  </a:rPr>
                                </m:ctrlPr>
                              </m:sSupPr>
                              <m:e>
                                <m:d>
                                  <m:dPr>
                                    <m:ctrlPr>
                                      <a:rPr lang="en-US" altLang="zh-CN" sz="2800" i="1" dirty="0">
                                        <a:solidFill>
                                          <a:prstClr val="black"/>
                                        </a:solidFill>
                                        <a:latin typeface="Cambria Math"/>
                                      </a:rPr>
                                    </m:ctrlPr>
                                  </m:dPr>
                                  <m:e>
                                    <m:r>
                                      <a:rPr lang="en-US" altLang="zh-CN" sz="2800" i="1" dirty="0">
                                        <a:solidFill>
                                          <a:prstClr val="black"/>
                                        </a:solidFill>
                                        <a:latin typeface="Cambria Math"/>
                                      </a:rPr>
                                      <m:t>1</m:t>
                                    </m:r>
                                    <m:r>
                                      <a:rPr lang="en-US" altLang="zh-CN" sz="2800" b="0" i="1" dirty="0" smtClean="0">
                                        <a:solidFill>
                                          <a:prstClr val="black"/>
                                        </a:solidFill>
                                        <a:latin typeface="Cambria Math"/>
                                      </a:rPr>
                                      <m:t>+</m:t>
                                    </m:r>
                                    <m:f>
                                      <m:fPr>
                                        <m:ctrlPr>
                                          <a:rPr lang="en-US" altLang="zh-CN" sz="2800" i="1" dirty="0">
                                            <a:solidFill>
                                              <a:prstClr val="black"/>
                                            </a:solidFill>
                                            <a:latin typeface="Cambria Math"/>
                                          </a:rPr>
                                        </m:ctrlPr>
                                      </m:fPr>
                                      <m:num>
                                        <m:r>
                                          <a:rPr lang="en-US" altLang="zh-CN" sz="2800" i="1" dirty="0">
                                            <a:solidFill>
                                              <a:prstClr val="black"/>
                                            </a:solidFill>
                                            <a:latin typeface="Cambria Math"/>
                                          </a:rPr>
                                          <m:t>𝑙</m:t>
                                        </m:r>
                                      </m:num>
                                      <m:den>
                                        <m:r>
                                          <a:rPr lang="en-US" altLang="zh-CN" sz="2800" i="1" dirty="0">
                                            <a:solidFill>
                                              <a:prstClr val="black"/>
                                            </a:solidFill>
                                            <a:latin typeface="Cambria Math"/>
                                          </a:rPr>
                                          <m:t>2</m:t>
                                        </m:r>
                                        <m:r>
                                          <a:rPr lang="en-US" altLang="zh-CN" sz="2800" i="1" dirty="0">
                                            <a:solidFill>
                                              <a:prstClr val="black"/>
                                            </a:solidFill>
                                            <a:latin typeface="Cambria Math"/>
                                          </a:rPr>
                                          <m:t>𝑟</m:t>
                                        </m:r>
                                      </m:den>
                                    </m:f>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cos</m:t>
                                        </m:r>
                                      </m:fName>
                                      <m:e>
                                        <m:r>
                                          <a:rPr lang="zh-CN" altLang="en-US" sz="2800" i="1" dirty="0">
                                            <a:solidFill>
                                              <a:prstClr val="black"/>
                                            </a:solidFill>
                                            <a:latin typeface="Cambria Math"/>
                                          </a:rPr>
                                          <m:t>𝜃</m:t>
                                        </m:r>
                                      </m:e>
                                    </m:func>
                                  </m:e>
                                </m:d>
                              </m:e>
                              <m:sup>
                                <m:r>
                                  <a:rPr lang="en-US" altLang="zh-CN" sz="2800" i="1" dirty="0">
                                    <a:solidFill>
                                      <a:prstClr val="black"/>
                                    </a:solidFill>
                                    <a:latin typeface="Cambria Math"/>
                                  </a:rPr>
                                  <m:t>2</m:t>
                                </m:r>
                              </m:sup>
                            </m:sSup>
                          </m:den>
                        </m:f>
                      </m:e>
                    </m:d>
                  </m:oMath>
                </a14:m>
                <a:endParaRPr lang="en-US" altLang="zh-CN" sz="2800" dirty="0" smtClean="0">
                  <a:latin typeface="+mn-ea"/>
                </a:endParaRPr>
              </a:p>
              <a:p>
                <a:pPr marL="0" indent="0">
                  <a:buNone/>
                </a:pPr>
                <a:r>
                  <a:rPr lang="zh-CN" altLang="en-US" sz="2800" dirty="0" smtClean="0">
                    <a:latin typeface="+mn-ea"/>
                  </a:rPr>
                  <a:t>利用：</a:t>
                </a:r>
                <a14:m>
                  <m:oMath xmlns:m="http://schemas.openxmlformats.org/officeDocument/2006/math">
                    <m:sSup>
                      <m:sSupPr>
                        <m:ctrlPr>
                          <a:rPr lang="en-US" altLang="zh-CN" sz="2800" i="1" smtClean="0">
                            <a:latin typeface="Cambria Math"/>
                          </a:rPr>
                        </m:ctrlPr>
                      </m:sSupPr>
                      <m:e>
                        <m:r>
                          <a:rPr lang="en-US" altLang="zh-CN" sz="2800" b="0" i="1" smtClean="0">
                            <a:latin typeface="Cambria Math"/>
                          </a:rPr>
                          <m:t>(1+</m:t>
                        </m:r>
                        <m:r>
                          <a:rPr lang="en-US" altLang="zh-CN" sz="2800" b="0" i="1" smtClean="0">
                            <a:latin typeface="Cambria Math"/>
                          </a:rPr>
                          <m:t>𝑥</m:t>
                        </m:r>
                        <m:r>
                          <a:rPr lang="en-US" altLang="zh-CN" sz="2800" b="0" i="1" smtClean="0">
                            <a:latin typeface="Cambria Math"/>
                          </a:rPr>
                          <m:t>)</m:t>
                        </m:r>
                      </m:e>
                      <m:sup>
                        <m:r>
                          <a:rPr lang="en-US" altLang="zh-CN" sz="2800" b="0" i="1" smtClean="0">
                            <a:latin typeface="Cambria Math"/>
                          </a:rPr>
                          <m:t>−</m:t>
                        </m:r>
                        <m:r>
                          <a:rPr lang="en-US" altLang="zh-CN" sz="2800" b="0" i="1" smtClean="0">
                            <a:latin typeface="Cambria Math"/>
                          </a:rPr>
                          <m:t>𝑛</m:t>
                        </m:r>
                      </m:sup>
                    </m:sSup>
                  </m:oMath>
                </a14:m>
                <a:r>
                  <a:rPr lang="en-US" altLang="zh-CN" sz="2800" dirty="0" smtClean="0">
                    <a:latin typeface="+mn-ea"/>
                  </a:rPr>
                  <a:t>=</a:t>
                </a:r>
                <a14:m>
                  <m:oMath xmlns:m="http://schemas.openxmlformats.org/officeDocument/2006/math">
                    <m:r>
                      <a:rPr lang="en-US" altLang="zh-CN" sz="2800" b="0" i="1" dirty="0" smtClean="0">
                        <a:latin typeface="Cambria Math"/>
                      </a:rPr>
                      <m:t>1−</m:t>
                    </m:r>
                    <m:r>
                      <a:rPr lang="en-US" altLang="zh-CN" sz="2800" b="0" i="1" dirty="0" smtClean="0">
                        <a:latin typeface="Cambria Math"/>
                      </a:rPr>
                      <m:t>𝑛𝑥</m:t>
                    </m:r>
                    <m:r>
                      <a:rPr lang="en-US" altLang="zh-CN" sz="2800" b="0" i="1" dirty="0" smtClean="0">
                        <a:latin typeface="Cambria Math"/>
                      </a:rPr>
                      <m:t>+</m:t>
                    </m:r>
                    <m:f>
                      <m:fPr>
                        <m:ctrlPr>
                          <a:rPr lang="en-US" altLang="zh-CN" sz="2800" b="0" i="1" dirty="0" smtClean="0">
                            <a:latin typeface="Cambria Math"/>
                          </a:rPr>
                        </m:ctrlPr>
                      </m:fPr>
                      <m:num>
                        <m:r>
                          <a:rPr lang="en-US" altLang="zh-CN" sz="2800" b="0" i="1" dirty="0" smtClean="0">
                            <a:latin typeface="Cambria Math"/>
                          </a:rPr>
                          <m:t>𝑛</m:t>
                        </m:r>
                        <m:d>
                          <m:dPr>
                            <m:ctrlPr>
                              <a:rPr lang="en-US" altLang="zh-CN" sz="2800" b="0" i="1" dirty="0" smtClean="0">
                                <a:latin typeface="Cambria Math"/>
                              </a:rPr>
                            </m:ctrlPr>
                          </m:dPr>
                          <m:e>
                            <m:r>
                              <a:rPr lang="en-US" altLang="zh-CN" sz="2800" b="0" i="1" dirty="0" smtClean="0">
                                <a:latin typeface="Cambria Math"/>
                              </a:rPr>
                              <m:t>𝑛</m:t>
                            </m:r>
                            <m:r>
                              <a:rPr lang="en-US" altLang="zh-CN" sz="2800" b="0" i="1" dirty="0" smtClean="0">
                                <a:latin typeface="Cambria Math"/>
                              </a:rPr>
                              <m:t>−1</m:t>
                            </m:r>
                          </m:e>
                        </m:d>
                      </m:num>
                      <m:den>
                        <m:r>
                          <a:rPr lang="en-US" altLang="zh-CN" sz="2800" b="0" i="1" dirty="0" smtClean="0">
                            <a:latin typeface="Cambria Math"/>
                          </a:rPr>
                          <m:t>2!</m:t>
                        </m:r>
                      </m:den>
                    </m:f>
                    <m:sSup>
                      <m:sSupPr>
                        <m:ctrlPr>
                          <a:rPr lang="en-US" altLang="zh-CN" sz="2800" b="0" i="1" dirty="0" smtClean="0">
                            <a:latin typeface="Cambria Math"/>
                          </a:rPr>
                        </m:ctrlPr>
                      </m:sSupPr>
                      <m:e>
                        <m:r>
                          <a:rPr lang="en-US" altLang="zh-CN" sz="2800" b="0" i="1" dirty="0" smtClean="0">
                            <a:latin typeface="Cambria Math"/>
                          </a:rPr>
                          <m:t>𝑥</m:t>
                        </m:r>
                      </m:e>
                      <m:sup>
                        <m:r>
                          <a:rPr lang="en-US" altLang="zh-CN" sz="2800" b="0" i="1" dirty="0" smtClean="0">
                            <a:latin typeface="Cambria Math"/>
                          </a:rPr>
                          <m:t>2</m:t>
                        </m:r>
                      </m:sup>
                    </m:sSup>
                    <m:r>
                      <a:rPr lang="en-US" altLang="zh-CN" sz="2800" b="0" i="0" dirty="0" smtClean="0">
                        <a:latin typeface="Cambria Math"/>
                      </a:rPr>
                      <m:t>_</m:t>
                    </m:r>
                    <m:f>
                      <m:fPr>
                        <m:ctrlPr>
                          <a:rPr lang="en-US" altLang="zh-CN" sz="2800" i="1" dirty="0" smtClean="0">
                            <a:latin typeface="Cambria Math"/>
                          </a:rPr>
                        </m:ctrlPr>
                      </m:fPr>
                      <m:num>
                        <m:r>
                          <a:rPr lang="en-US" altLang="zh-CN" sz="2800" b="0" i="1" dirty="0" smtClean="0">
                            <a:latin typeface="Cambria Math"/>
                          </a:rPr>
                          <m:t>𝑛</m:t>
                        </m:r>
                        <m:r>
                          <a:rPr lang="en-US" altLang="zh-CN" sz="2800" b="0" i="1" dirty="0" smtClean="0">
                            <a:latin typeface="Cambria Math"/>
                          </a:rPr>
                          <m:t>(</m:t>
                        </m:r>
                        <m:r>
                          <a:rPr lang="en-US" altLang="zh-CN" sz="2800" b="0" i="1" dirty="0" smtClean="0">
                            <a:latin typeface="Cambria Math"/>
                          </a:rPr>
                          <m:t>𝑛</m:t>
                        </m:r>
                        <m:r>
                          <a:rPr lang="en-US" altLang="zh-CN" sz="2800" b="0" i="1" dirty="0" smtClean="0">
                            <a:latin typeface="Cambria Math"/>
                          </a:rPr>
                          <m:t>−1)(</m:t>
                        </m:r>
                        <m:r>
                          <a:rPr lang="en-US" altLang="zh-CN" sz="2800" b="0" i="1" dirty="0" smtClean="0">
                            <a:latin typeface="Cambria Math"/>
                          </a:rPr>
                          <m:t>𝑛</m:t>
                        </m:r>
                        <m:r>
                          <a:rPr lang="en-US" altLang="zh-CN" sz="2800" b="0" i="1" dirty="0" smtClean="0">
                            <a:latin typeface="Cambria Math"/>
                          </a:rPr>
                          <m:t>−2)</m:t>
                        </m:r>
                      </m:num>
                      <m:den>
                        <m:r>
                          <a:rPr lang="en-US" altLang="zh-CN" sz="2800" b="0" i="1" dirty="0" smtClean="0">
                            <a:latin typeface="Cambria Math"/>
                          </a:rPr>
                          <m:t>3!</m:t>
                        </m:r>
                      </m:den>
                    </m:f>
                    <m:sSup>
                      <m:sSupPr>
                        <m:ctrlPr>
                          <a:rPr lang="en-US" altLang="zh-CN" sz="2800" i="1" dirty="0" smtClean="0">
                            <a:latin typeface="Cambria Math"/>
                          </a:rPr>
                        </m:ctrlPr>
                      </m:sSupPr>
                      <m:e>
                        <m:r>
                          <a:rPr lang="en-US" altLang="zh-CN" sz="2800" b="0" i="1" dirty="0" smtClean="0">
                            <a:latin typeface="Cambria Math"/>
                          </a:rPr>
                          <m:t>𝑥</m:t>
                        </m:r>
                      </m:e>
                      <m:sup>
                        <m:r>
                          <a:rPr lang="en-US" altLang="zh-CN" sz="2800" b="0" i="1" dirty="0" smtClean="0">
                            <a:latin typeface="Cambria Math"/>
                          </a:rPr>
                          <m:t>3</m:t>
                        </m:r>
                      </m:sup>
                    </m:sSup>
                  </m:oMath>
                </a14:m>
                <a:r>
                  <a:rPr lang="en-US" altLang="zh-CN" sz="2800" dirty="0" smtClean="0">
                    <a:latin typeface="+mn-ea"/>
                  </a:rPr>
                  <a:t>+… </a:t>
                </a:r>
              </a:p>
              <a:p>
                <a:pPr marL="0" indent="0">
                  <a:buNone/>
                </a:pPr>
                <a:r>
                  <a:rPr lang="en-US" altLang="zh-CN" sz="2800" dirty="0" smtClean="0">
                    <a:latin typeface="+mn-ea"/>
                  </a:rPr>
                  <a:t>n&gt;0,</a:t>
                </a:r>
                <a14:m>
                  <m:oMath xmlns:m="http://schemas.openxmlformats.org/officeDocument/2006/math">
                    <m:d>
                      <m:dPr>
                        <m:begChr m:val="|"/>
                        <m:endChr m:val="|"/>
                        <m:ctrlPr>
                          <a:rPr lang="en-US" altLang="zh-CN" sz="2800" i="1" smtClean="0">
                            <a:latin typeface="Cambria Math"/>
                          </a:rPr>
                        </m:ctrlPr>
                      </m:dPr>
                      <m:e>
                        <m:r>
                          <a:rPr lang="en-US" altLang="zh-CN" sz="2800" b="0" i="1" smtClean="0">
                            <a:latin typeface="Cambria Math"/>
                          </a:rPr>
                          <m:t>𝑥</m:t>
                        </m:r>
                      </m:e>
                    </m:d>
                  </m:oMath>
                </a14:m>
                <a:r>
                  <a:rPr lang="en-US" altLang="zh-CN" sz="2800" dirty="0" smtClean="0">
                    <a:latin typeface="+mn-ea"/>
                  </a:rPr>
                  <a:t>&lt;1</a:t>
                </a:r>
                <a:r>
                  <a:rPr lang="zh-CN" altLang="en-US" sz="2800" dirty="0" smtClean="0">
                    <a:latin typeface="+mn-ea"/>
                  </a:rPr>
                  <a:t>时，收敛，所以取前</a:t>
                </a:r>
                <a:r>
                  <a:rPr lang="zh-CN" altLang="en-US" sz="2800" dirty="0">
                    <a:latin typeface="+mn-ea"/>
                  </a:rPr>
                  <a:t>两</a:t>
                </a:r>
                <a:r>
                  <a:rPr lang="zh-CN" altLang="en-US" sz="2800" dirty="0" smtClean="0">
                    <a:latin typeface="+mn-ea"/>
                  </a:rPr>
                  <a:t>项：</a:t>
                </a:r>
                <a:endParaRPr lang="en-US" altLang="zh-CN" sz="2800" dirty="0" smtClean="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15516" y="1268760"/>
                <a:ext cx="8928484" cy="5472608"/>
              </a:xfrm>
              <a:blipFill rotWithShape="1">
                <a:blip r:embed="rId2"/>
                <a:stretch>
                  <a:fillRect l="-1365" t="-1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02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lstStyle/>
              <a:p>
                <a:pPr marL="0" indent="0">
                  <a:buNone/>
                </a:pPr>
                <a:r>
                  <a:rPr lang="zh-CN" altLang="en-US" dirty="0" smtClean="0"/>
                  <a:t>可得</a:t>
                </a:r>
                <a14:m>
                  <m:oMath xmlns:m="http://schemas.openxmlformats.org/officeDocument/2006/math">
                    <m:d>
                      <m:dPr>
                        <m:begChr m:val="["/>
                        <m:endChr m:val="]"/>
                        <m:ctrlPr>
                          <a:rPr lang="en-US" altLang="zh-CN" sz="2800" i="1" dirty="0">
                            <a:solidFill>
                              <a:prstClr val="black"/>
                            </a:solidFill>
                            <a:latin typeface="Cambria Math"/>
                          </a:rPr>
                        </m:ctrlPr>
                      </m:dPr>
                      <m:e>
                        <m:f>
                          <m:fPr>
                            <m:ctrlPr>
                              <a:rPr lang="en-US" altLang="zh-CN" sz="2800" i="1" dirty="0">
                                <a:solidFill>
                                  <a:prstClr val="black"/>
                                </a:solidFill>
                                <a:latin typeface="Cambria Math"/>
                              </a:rPr>
                            </m:ctrlPr>
                          </m:fPr>
                          <m:num>
                            <m:r>
                              <a:rPr lang="en-US" altLang="zh-CN" sz="2800" i="1" dirty="0">
                                <a:solidFill>
                                  <a:prstClr val="black"/>
                                </a:solidFill>
                                <a:latin typeface="Cambria Math"/>
                              </a:rPr>
                              <m:t>1</m:t>
                            </m:r>
                          </m:num>
                          <m:den>
                            <m:sSup>
                              <m:sSupPr>
                                <m:ctrlPr>
                                  <a:rPr lang="en-US" altLang="zh-CN" sz="2800" i="1" dirty="0">
                                    <a:solidFill>
                                      <a:prstClr val="black"/>
                                    </a:solidFill>
                                    <a:latin typeface="Cambria Math"/>
                                  </a:rPr>
                                </m:ctrlPr>
                              </m:sSupPr>
                              <m:e>
                                <m:d>
                                  <m:dPr>
                                    <m:ctrlPr>
                                      <a:rPr lang="en-US" altLang="zh-CN" sz="2800" i="1" dirty="0">
                                        <a:solidFill>
                                          <a:prstClr val="black"/>
                                        </a:solidFill>
                                        <a:latin typeface="Cambria Math"/>
                                      </a:rPr>
                                    </m:ctrlPr>
                                  </m:dPr>
                                  <m:e>
                                    <m:r>
                                      <a:rPr lang="en-US" altLang="zh-CN" sz="2800" i="1" dirty="0">
                                        <a:solidFill>
                                          <a:prstClr val="black"/>
                                        </a:solidFill>
                                        <a:latin typeface="Cambria Math"/>
                                      </a:rPr>
                                      <m:t>1−</m:t>
                                    </m:r>
                                    <m:f>
                                      <m:fPr>
                                        <m:ctrlPr>
                                          <a:rPr lang="en-US" altLang="zh-CN" sz="2800" i="1" dirty="0">
                                            <a:solidFill>
                                              <a:prstClr val="black"/>
                                            </a:solidFill>
                                            <a:latin typeface="Cambria Math"/>
                                          </a:rPr>
                                        </m:ctrlPr>
                                      </m:fPr>
                                      <m:num>
                                        <m:r>
                                          <a:rPr lang="en-US" altLang="zh-CN" sz="2800" i="1" dirty="0">
                                            <a:solidFill>
                                              <a:prstClr val="black"/>
                                            </a:solidFill>
                                            <a:latin typeface="Cambria Math"/>
                                          </a:rPr>
                                          <m:t>𝑙</m:t>
                                        </m:r>
                                      </m:num>
                                      <m:den>
                                        <m:r>
                                          <a:rPr lang="en-US" altLang="zh-CN" sz="2800" i="1" dirty="0">
                                            <a:solidFill>
                                              <a:prstClr val="black"/>
                                            </a:solidFill>
                                            <a:latin typeface="Cambria Math"/>
                                          </a:rPr>
                                          <m:t>2</m:t>
                                        </m:r>
                                        <m:r>
                                          <a:rPr lang="en-US" altLang="zh-CN" sz="2800" i="1" dirty="0">
                                            <a:solidFill>
                                              <a:prstClr val="black"/>
                                            </a:solidFill>
                                            <a:latin typeface="Cambria Math"/>
                                          </a:rPr>
                                          <m:t>𝑟</m:t>
                                        </m:r>
                                      </m:den>
                                    </m:f>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cos</m:t>
                                        </m:r>
                                      </m:fName>
                                      <m:e>
                                        <m:r>
                                          <a:rPr lang="zh-CN" altLang="en-US" sz="2800" i="1" dirty="0">
                                            <a:solidFill>
                                              <a:prstClr val="black"/>
                                            </a:solidFill>
                                            <a:latin typeface="Cambria Math"/>
                                          </a:rPr>
                                          <m:t>𝜃</m:t>
                                        </m:r>
                                      </m:e>
                                    </m:func>
                                  </m:e>
                                </m:d>
                              </m:e>
                              <m:sup>
                                <m:r>
                                  <a:rPr lang="en-US" altLang="zh-CN" sz="2800" i="1" dirty="0">
                                    <a:solidFill>
                                      <a:prstClr val="black"/>
                                    </a:solidFill>
                                    <a:latin typeface="Cambria Math"/>
                                  </a:rPr>
                                  <m:t>2</m:t>
                                </m:r>
                              </m:sup>
                            </m:sSup>
                          </m:den>
                        </m:f>
                        <m:r>
                          <a:rPr lang="en-US" altLang="zh-CN" sz="2800" i="1" dirty="0">
                            <a:solidFill>
                              <a:prstClr val="black"/>
                            </a:solidFill>
                            <a:latin typeface="Cambria Math"/>
                          </a:rPr>
                          <m:t>−</m:t>
                        </m:r>
                        <m:f>
                          <m:fPr>
                            <m:ctrlPr>
                              <a:rPr lang="en-US" altLang="zh-CN" sz="2800" i="1" dirty="0">
                                <a:solidFill>
                                  <a:prstClr val="black"/>
                                </a:solidFill>
                                <a:latin typeface="Cambria Math"/>
                              </a:rPr>
                            </m:ctrlPr>
                          </m:fPr>
                          <m:num>
                            <m:r>
                              <a:rPr lang="en-US" altLang="zh-CN" sz="2800" i="1" dirty="0">
                                <a:solidFill>
                                  <a:prstClr val="black"/>
                                </a:solidFill>
                                <a:latin typeface="Cambria Math"/>
                              </a:rPr>
                              <m:t>1</m:t>
                            </m:r>
                          </m:num>
                          <m:den>
                            <m:sSup>
                              <m:sSupPr>
                                <m:ctrlPr>
                                  <a:rPr lang="en-US" altLang="zh-CN" sz="2800" i="1" dirty="0">
                                    <a:solidFill>
                                      <a:prstClr val="black"/>
                                    </a:solidFill>
                                    <a:latin typeface="Cambria Math"/>
                                  </a:rPr>
                                </m:ctrlPr>
                              </m:sSupPr>
                              <m:e>
                                <m:d>
                                  <m:dPr>
                                    <m:ctrlPr>
                                      <a:rPr lang="en-US" altLang="zh-CN" sz="2800" i="1" dirty="0">
                                        <a:solidFill>
                                          <a:prstClr val="black"/>
                                        </a:solidFill>
                                        <a:latin typeface="Cambria Math"/>
                                      </a:rPr>
                                    </m:ctrlPr>
                                  </m:dPr>
                                  <m:e>
                                    <m:r>
                                      <a:rPr lang="en-US" altLang="zh-CN" sz="2800" i="1" dirty="0">
                                        <a:solidFill>
                                          <a:prstClr val="black"/>
                                        </a:solidFill>
                                        <a:latin typeface="Cambria Math"/>
                                      </a:rPr>
                                      <m:t>1+</m:t>
                                    </m:r>
                                    <m:f>
                                      <m:fPr>
                                        <m:ctrlPr>
                                          <a:rPr lang="en-US" altLang="zh-CN" sz="2800" i="1" dirty="0">
                                            <a:solidFill>
                                              <a:prstClr val="black"/>
                                            </a:solidFill>
                                            <a:latin typeface="Cambria Math"/>
                                          </a:rPr>
                                        </m:ctrlPr>
                                      </m:fPr>
                                      <m:num>
                                        <m:r>
                                          <a:rPr lang="en-US" altLang="zh-CN" sz="2800" i="1" dirty="0">
                                            <a:solidFill>
                                              <a:prstClr val="black"/>
                                            </a:solidFill>
                                            <a:latin typeface="Cambria Math"/>
                                          </a:rPr>
                                          <m:t>𝑙</m:t>
                                        </m:r>
                                      </m:num>
                                      <m:den>
                                        <m:r>
                                          <a:rPr lang="en-US" altLang="zh-CN" sz="2800" i="1" dirty="0">
                                            <a:solidFill>
                                              <a:prstClr val="black"/>
                                            </a:solidFill>
                                            <a:latin typeface="Cambria Math"/>
                                          </a:rPr>
                                          <m:t>2</m:t>
                                        </m:r>
                                        <m:r>
                                          <a:rPr lang="en-US" altLang="zh-CN" sz="2800" i="1" dirty="0">
                                            <a:solidFill>
                                              <a:prstClr val="black"/>
                                            </a:solidFill>
                                            <a:latin typeface="Cambria Math"/>
                                          </a:rPr>
                                          <m:t>𝑟</m:t>
                                        </m:r>
                                      </m:den>
                                    </m:f>
                                    <m:func>
                                      <m:funcPr>
                                        <m:ctrlPr>
                                          <a:rPr lang="en-US" altLang="zh-CN" sz="2800" i="1" dirty="0">
                                            <a:solidFill>
                                              <a:prstClr val="black"/>
                                            </a:solidFill>
                                            <a:latin typeface="Cambria Math"/>
                                          </a:rPr>
                                        </m:ctrlPr>
                                      </m:funcPr>
                                      <m:fName>
                                        <m:r>
                                          <m:rPr>
                                            <m:sty m:val="p"/>
                                          </m:rPr>
                                          <a:rPr lang="en-US" altLang="zh-CN" sz="2800" dirty="0">
                                            <a:solidFill>
                                              <a:prstClr val="black"/>
                                            </a:solidFill>
                                            <a:latin typeface="Cambria Math"/>
                                          </a:rPr>
                                          <m:t>cos</m:t>
                                        </m:r>
                                      </m:fName>
                                      <m:e>
                                        <m:r>
                                          <a:rPr lang="zh-CN" altLang="en-US" sz="2800" i="1" dirty="0">
                                            <a:solidFill>
                                              <a:prstClr val="black"/>
                                            </a:solidFill>
                                            <a:latin typeface="Cambria Math"/>
                                          </a:rPr>
                                          <m:t>𝜃</m:t>
                                        </m:r>
                                      </m:e>
                                    </m:func>
                                  </m:e>
                                </m:d>
                              </m:e>
                              <m:sup>
                                <m:r>
                                  <a:rPr lang="en-US" altLang="zh-CN" sz="2800" i="1" dirty="0">
                                    <a:solidFill>
                                      <a:prstClr val="black"/>
                                    </a:solidFill>
                                    <a:latin typeface="Cambria Math"/>
                                  </a:rPr>
                                  <m:t>2</m:t>
                                </m:r>
                              </m:sup>
                            </m:sSup>
                          </m:den>
                        </m:f>
                      </m:e>
                    </m:d>
                    <m:r>
                      <a:rPr lang="en-US" altLang="zh-CN" sz="2800" i="1" dirty="0" smtClean="0">
                        <a:solidFill>
                          <a:prstClr val="black"/>
                        </a:solidFill>
                        <a:latin typeface="Cambria Math"/>
                      </a:rPr>
                      <m:t>=</m:t>
                    </m:r>
                    <m:f>
                      <m:fPr>
                        <m:ctrlPr>
                          <a:rPr lang="en-US" altLang="zh-CN" sz="2800" i="1" dirty="0" smtClean="0">
                            <a:solidFill>
                              <a:prstClr val="black"/>
                            </a:solidFill>
                            <a:latin typeface="Cambria Math"/>
                          </a:rPr>
                        </m:ctrlPr>
                      </m:fPr>
                      <m:num>
                        <m:r>
                          <a:rPr lang="en-US" altLang="zh-CN" sz="2800" b="0" i="1" dirty="0" smtClean="0">
                            <a:solidFill>
                              <a:prstClr val="black"/>
                            </a:solidFill>
                            <a:latin typeface="Cambria Math"/>
                          </a:rPr>
                          <m:t>2</m:t>
                        </m:r>
                        <m:r>
                          <a:rPr lang="en-US" altLang="zh-CN" sz="2800" b="0" i="1" dirty="0" smtClean="0">
                            <a:solidFill>
                              <a:prstClr val="black"/>
                            </a:solidFill>
                            <a:latin typeface="Cambria Math"/>
                          </a:rPr>
                          <m:t>𝑙</m:t>
                        </m:r>
                      </m:num>
                      <m:den>
                        <m:r>
                          <a:rPr lang="en-US" altLang="zh-CN" sz="2800" b="0" i="1" dirty="0" smtClean="0">
                            <a:solidFill>
                              <a:prstClr val="black"/>
                            </a:solidFill>
                            <a:latin typeface="Cambria Math"/>
                          </a:rPr>
                          <m:t>𝑟</m:t>
                        </m:r>
                      </m:den>
                    </m:f>
                    <m:func>
                      <m:funcPr>
                        <m:ctrlPr>
                          <a:rPr lang="en-US" altLang="zh-CN" sz="2800" i="1" dirty="0" smtClean="0">
                            <a:solidFill>
                              <a:prstClr val="black"/>
                            </a:solidFill>
                            <a:latin typeface="Cambria Math"/>
                          </a:rPr>
                        </m:ctrlPr>
                      </m:funcPr>
                      <m:fName>
                        <m:r>
                          <m:rPr>
                            <m:sty m:val="p"/>
                          </m:rPr>
                          <a:rPr lang="en-US" altLang="zh-CN" sz="2800" i="0" dirty="0" smtClean="0">
                            <a:solidFill>
                              <a:prstClr val="black"/>
                            </a:solidFill>
                            <a:latin typeface="Cambria Math"/>
                          </a:rPr>
                          <m:t>cos</m:t>
                        </m:r>
                      </m:fName>
                      <m:e>
                        <m:r>
                          <a:rPr lang="zh-CN" altLang="en-US" sz="2800" i="1" dirty="0" smtClean="0">
                            <a:solidFill>
                              <a:prstClr val="black"/>
                            </a:solidFill>
                            <a:latin typeface="Cambria Math"/>
                          </a:rPr>
                          <m:t>𝜃</m:t>
                        </m:r>
                      </m:e>
                    </m:func>
                  </m:oMath>
                </a14:m>
                <a:endParaRPr lang="en-US" altLang="zh-CN" dirty="0" smtClean="0"/>
              </a:p>
              <a:p>
                <a:pPr marL="0" indent="0">
                  <a:buNone/>
                </a:pPr>
                <a:r>
                  <a:rPr lang="zh-CN" altLang="en-US" dirty="0" smtClean="0"/>
                  <a:t>所以，</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𝐸</m:t>
                        </m:r>
                      </m:e>
                      <m:sub>
                        <m:r>
                          <a:rPr lang="en-US" altLang="zh-CN" sz="2800" i="1">
                            <a:solidFill>
                              <a:prstClr val="black"/>
                            </a:solidFill>
                            <a:latin typeface="Cambria Math"/>
                          </a:rPr>
                          <m:t>𝑟</m:t>
                        </m:r>
                      </m:sub>
                    </m:sSub>
                  </m:oMath>
                </a14:m>
                <a:r>
                  <a:rPr lang="en-US" altLang="zh-CN" dirty="0" smtClean="0"/>
                  <a:t>=kq</a:t>
                </a:r>
                <a14:m>
                  <m:oMath xmlns:m="http://schemas.openxmlformats.org/officeDocument/2006/math">
                    <m:f>
                      <m:fPr>
                        <m:ctrlPr>
                          <a:rPr lang="en-US" altLang="zh-CN" i="1" dirty="0" smtClean="0">
                            <a:latin typeface="Cambria Math"/>
                          </a:rPr>
                        </m:ctrlPr>
                      </m:fPr>
                      <m:num>
                        <m:r>
                          <a:rPr lang="en-US" altLang="zh-CN" b="0" i="1" dirty="0" smtClean="0">
                            <a:latin typeface="Cambria Math"/>
                          </a:rPr>
                          <m:t>2</m:t>
                        </m:r>
                        <m:r>
                          <a:rPr lang="en-US" altLang="zh-CN" b="0" i="1" dirty="0" smtClean="0">
                            <a:latin typeface="Cambria Math"/>
                          </a:rPr>
                          <m:t>𝑙</m:t>
                        </m:r>
                      </m:num>
                      <m:den>
                        <m:sSup>
                          <m:sSupPr>
                            <m:ctrlPr>
                              <a:rPr lang="en-US" altLang="zh-CN" i="1" dirty="0" smtClean="0">
                                <a:latin typeface="Cambria Math"/>
                              </a:rPr>
                            </m:ctrlPr>
                          </m:sSupPr>
                          <m:e>
                            <m:r>
                              <a:rPr lang="en-US" altLang="zh-CN" b="0" i="1" dirty="0" smtClean="0">
                                <a:latin typeface="Cambria Math"/>
                              </a:rPr>
                              <m:t>𝑟</m:t>
                            </m:r>
                          </m:e>
                          <m:sup>
                            <m:r>
                              <a:rPr lang="en-US" altLang="zh-CN" b="0" i="1" dirty="0" smtClean="0">
                                <a:latin typeface="Cambria Math"/>
                              </a:rPr>
                              <m:t>3</m:t>
                            </m:r>
                          </m:sup>
                        </m:sSup>
                      </m:den>
                    </m:f>
                    <m:func>
                      <m:funcPr>
                        <m:ctrlPr>
                          <a:rPr lang="en-US" altLang="zh-CN" i="1" dirty="0" smtClean="0">
                            <a:latin typeface="Cambria Math"/>
                          </a:rPr>
                        </m:ctrlPr>
                      </m:funcPr>
                      <m:fName>
                        <m:r>
                          <m:rPr>
                            <m:sty m:val="p"/>
                          </m:rPr>
                          <a:rPr lang="en-US" altLang="zh-CN" i="0" dirty="0" smtClean="0">
                            <a:latin typeface="Cambria Math"/>
                          </a:rPr>
                          <m:t>cos</m:t>
                        </m:r>
                      </m:fName>
                      <m:e>
                        <m:r>
                          <a:rPr lang="zh-CN" altLang="en-US" i="1" dirty="0" smtClean="0">
                            <a:latin typeface="Cambria Math"/>
                          </a:rPr>
                          <m:t>𝜃</m:t>
                        </m:r>
                        <m:r>
                          <a:rPr lang="en-US" altLang="zh-CN" b="0" i="1" dirty="0" smtClean="0">
                            <a:latin typeface="Cambria Math"/>
                          </a:rPr>
                          <m:t>=</m:t>
                        </m:r>
                      </m:e>
                    </m:func>
                  </m:oMath>
                </a14:m>
                <a:r>
                  <a:rPr lang="en-US" altLang="zh-CN" dirty="0">
                    <a:solidFill>
                      <a:prstClr val="black"/>
                    </a:solidFill>
                  </a:rPr>
                  <a:t> 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2</m:t>
                        </m:r>
                        <m:r>
                          <a:rPr lang="en-US" altLang="zh-CN" b="0" i="1" dirty="0" smtClean="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func>
                      <m:funcPr>
                        <m:ctrlPr>
                          <a:rPr lang="en-US" altLang="zh-CN" i="1" dirty="0">
                            <a:solidFill>
                              <a:prstClr val="black"/>
                            </a:solidFill>
                            <a:latin typeface="Cambria Math"/>
                          </a:rPr>
                        </m:ctrlPr>
                      </m:funcPr>
                      <m:fName>
                        <m:r>
                          <m:rPr>
                            <m:sty m:val="p"/>
                          </m:rPr>
                          <a:rPr lang="en-US" altLang="zh-CN" dirty="0">
                            <a:solidFill>
                              <a:prstClr val="black"/>
                            </a:solidFill>
                            <a:latin typeface="Cambria Math"/>
                          </a:rPr>
                          <m:t>cos</m:t>
                        </m:r>
                      </m:fName>
                      <m:e>
                        <m:r>
                          <a:rPr lang="zh-CN" altLang="en-US" i="1" dirty="0">
                            <a:solidFill>
                              <a:prstClr val="black"/>
                            </a:solidFill>
                            <a:latin typeface="Cambria Math"/>
                          </a:rPr>
                          <m:t>𝜃</m:t>
                        </m:r>
                      </m:e>
                    </m:func>
                  </m:oMath>
                </a14:m>
                <a:endParaRPr lang="en-US" altLang="zh-CN" dirty="0" smtClean="0">
                  <a:solidFill>
                    <a:prstClr val="black"/>
                  </a:solidFill>
                </a:endParaRPr>
              </a:p>
              <a:p>
                <a:pPr marL="0" indent="0">
                  <a:buNone/>
                </a:pPr>
                <a:r>
                  <a:rPr lang="zh-CN" altLang="en-US" dirty="0" smtClean="0"/>
                  <a:t>同样求得：</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zh-CN" altLang="en-US" i="1" smtClean="0">
                            <a:latin typeface="Cambria Math"/>
                          </a:rPr>
                          <m:t>𝜃</m:t>
                        </m:r>
                      </m:sub>
                    </m:sSub>
                  </m:oMath>
                </a14:m>
                <a:r>
                  <a:rPr lang="en-US" altLang="zh-CN" dirty="0" smtClean="0"/>
                  <a:t>=</a:t>
                </a:r>
                <a:r>
                  <a:rPr lang="en-US" altLang="zh-CN" dirty="0">
                    <a:solidFill>
                      <a:prstClr val="black"/>
                    </a:solidFill>
                  </a:rPr>
                  <a:t> 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func>
                      <m:funcPr>
                        <m:ctrlPr>
                          <a:rPr lang="en-US" altLang="zh-CN" i="1" dirty="0" smtClean="0">
                            <a:solidFill>
                              <a:prstClr val="black"/>
                            </a:solidFill>
                            <a:latin typeface="Cambria Math"/>
                          </a:rPr>
                        </m:ctrlPr>
                      </m:funcPr>
                      <m:fName>
                        <m:r>
                          <m:rPr>
                            <m:sty m:val="p"/>
                          </m:rPr>
                          <a:rPr lang="en-US" altLang="zh-CN" i="0" dirty="0" smtClean="0">
                            <a:solidFill>
                              <a:prstClr val="black"/>
                            </a:solidFill>
                            <a:latin typeface="Cambria Math"/>
                          </a:rPr>
                          <m:t>sin</m:t>
                        </m:r>
                      </m:fName>
                      <m:e>
                        <m:r>
                          <a:rPr lang="zh-CN" altLang="en-US" i="1" dirty="0" smtClean="0">
                            <a:solidFill>
                              <a:prstClr val="black"/>
                            </a:solidFill>
                            <a:latin typeface="Cambria Math"/>
                          </a:rPr>
                          <m:t>𝜃</m:t>
                        </m:r>
                      </m:e>
                    </m:func>
                  </m:oMath>
                </a14:m>
                <a:endParaRPr lang="en-US" altLang="zh-CN" dirty="0" smtClean="0"/>
              </a:p>
              <a:p>
                <a:pPr marL="0" indent="0">
                  <a:buNone/>
                </a:pPr>
                <a:r>
                  <a:rPr lang="zh-CN" altLang="en-US" dirty="0" smtClean="0"/>
                  <a:t>可以推出</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en-US" altLang="zh-CN" dirty="0" smtClean="0"/>
                  <a:t>=</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en-US" altLang="zh-CN" i="1">
                            <a:solidFill>
                              <a:prstClr val="black"/>
                            </a:solidFill>
                            <a:latin typeface="Cambria Math"/>
                          </a:rPr>
                          <m:t>𝑟</m:t>
                        </m:r>
                      </m:sub>
                    </m:sSub>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𝑟</m:t>
                        </m:r>
                      </m:e>
                    </m:acc>
                  </m:oMath>
                </a14:m>
                <a:r>
                  <a:rPr lang="en-US" altLang="zh-CN" dirty="0" smtClean="0"/>
                  <a:t>+</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zh-CN" altLang="en-US" i="1">
                            <a:solidFill>
                              <a:prstClr val="black"/>
                            </a:solidFill>
                            <a:latin typeface="Cambria Math"/>
                          </a:rPr>
                          <m:t>𝜃</m:t>
                        </m:r>
                      </m:sub>
                    </m:sSub>
                    <m:acc>
                      <m:accPr>
                        <m:chr m:val="̂"/>
                        <m:ctrlPr>
                          <a:rPr lang="zh-CN" altLang="en-US" i="1" smtClean="0">
                            <a:solidFill>
                              <a:prstClr val="black"/>
                            </a:solidFill>
                            <a:latin typeface="Cambria Math"/>
                          </a:rPr>
                        </m:ctrlPr>
                      </m:accPr>
                      <m:e>
                        <m:r>
                          <a:rPr lang="zh-CN" altLang="en-US" i="1" smtClean="0">
                            <a:solidFill>
                              <a:prstClr val="black"/>
                            </a:solidFill>
                            <a:latin typeface="Cambria Math"/>
                          </a:rPr>
                          <m:t>𝜃</m:t>
                        </m:r>
                      </m:e>
                    </m:acc>
                  </m:oMath>
                </a14:m>
                <a:r>
                  <a:rPr lang="en-US" altLang="zh-CN" dirty="0" smtClean="0"/>
                  <a:t>=</a:t>
                </a:r>
                <a:r>
                  <a:rPr lang="en-US" altLang="zh-CN" dirty="0">
                    <a:solidFill>
                      <a:prstClr val="black"/>
                    </a:solidFill>
                  </a:rPr>
                  <a:t> 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2</m:t>
                        </m:r>
                        <m:r>
                          <a:rPr lang="en-US" altLang="zh-CN" i="1" dirty="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func>
                      <m:funcPr>
                        <m:ctrlPr>
                          <a:rPr lang="en-US" altLang="zh-CN" i="1" dirty="0">
                            <a:solidFill>
                              <a:prstClr val="black"/>
                            </a:solidFill>
                            <a:latin typeface="Cambria Math"/>
                          </a:rPr>
                        </m:ctrlPr>
                      </m:funcPr>
                      <m:fName>
                        <m:r>
                          <m:rPr>
                            <m:sty m:val="p"/>
                          </m:rPr>
                          <a:rPr lang="en-US" altLang="zh-CN" dirty="0">
                            <a:solidFill>
                              <a:prstClr val="black"/>
                            </a:solidFill>
                            <a:latin typeface="Cambria Math"/>
                          </a:rPr>
                          <m:t>cos</m:t>
                        </m:r>
                      </m:fName>
                      <m:e>
                        <m:r>
                          <a:rPr lang="zh-CN" altLang="en-US" i="1" dirty="0">
                            <a:solidFill>
                              <a:prstClr val="black"/>
                            </a:solidFill>
                            <a:latin typeface="Cambria Math"/>
                          </a:rPr>
                          <m:t>𝜃</m:t>
                        </m:r>
                      </m:e>
                    </m:func>
                    <m:acc>
                      <m:accPr>
                        <m:chr m:val="̂"/>
                        <m:ctrlPr>
                          <a:rPr lang="zh-CN" altLang="en-US" i="1" dirty="0" smtClean="0">
                            <a:solidFill>
                              <a:prstClr val="black"/>
                            </a:solidFill>
                            <a:latin typeface="Cambria Math"/>
                          </a:rPr>
                        </m:ctrlPr>
                      </m:accPr>
                      <m:e>
                        <m:r>
                          <a:rPr lang="en-US" altLang="zh-CN" b="0" i="1" dirty="0" smtClean="0">
                            <a:solidFill>
                              <a:prstClr val="black"/>
                            </a:solidFill>
                            <a:latin typeface="Cambria Math"/>
                          </a:rPr>
                          <m:t>𝑟</m:t>
                        </m:r>
                      </m:e>
                    </m:acc>
                  </m:oMath>
                </a14:m>
                <a:r>
                  <a:rPr lang="en-US" altLang="zh-CN" dirty="0" smtClean="0"/>
                  <a:t>+</a:t>
                </a:r>
                <a:r>
                  <a:rPr lang="en-US" altLang="zh-CN" dirty="0">
                    <a:solidFill>
                      <a:prstClr val="black"/>
                    </a:solidFill>
                  </a:rPr>
                  <a:t> 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func>
                      <m:funcPr>
                        <m:ctrlPr>
                          <a:rPr lang="en-US" altLang="zh-CN" i="1" dirty="0">
                            <a:solidFill>
                              <a:prstClr val="black"/>
                            </a:solidFill>
                            <a:latin typeface="Cambria Math"/>
                          </a:rPr>
                        </m:ctrlPr>
                      </m:funcPr>
                      <m:fName>
                        <m:r>
                          <m:rPr>
                            <m:sty m:val="p"/>
                          </m:rPr>
                          <a:rPr lang="en-US" altLang="zh-CN" dirty="0">
                            <a:solidFill>
                              <a:prstClr val="black"/>
                            </a:solidFill>
                            <a:latin typeface="Cambria Math"/>
                          </a:rPr>
                          <m:t>sin</m:t>
                        </m:r>
                      </m:fName>
                      <m:e>
                        <m:r>
                          <a:rPr lang="zh-CN" altLang="en-US" i="1" dirty="0">
                            <a:solidFill>
                              <a:prstClr val="black"/>
                            </a:solidFill>
                            <a:latin typeface="Cambria Math"/>
                          </a:rPr>
                          <m:t>𝜃</m:t>
                        </m:r>
                      </m:e>
                    </m:func>
                    <m:acc>
                      <m:accPr>
                        <m:chr m:val="̂"/>
                        <m:ctrlPr>
                          <a:rPr lang="zh-CN" altLang="en-US" i="1" dirty="0" smtClean="0">
                            <a:solidFill>
                              <a:prstClr val="black"/>
                            </a:solidFill>
                            <a:latin typeface="Cambria Math"/>
                          </a:rPr>
                        </m:ctrlPr>
                      </m:accPr>
                      <m:e>
                        <m:r>
                          <a:rPr lang="zh-CN" altLang="en-US" i="1" dirty="0" smtClean="0">
                            <a:solidFill>
                              <a:prstClr val="black"/>
                            </a:solidFill>
                            <a:latin typeface="Cambria Math"/>
                          </a:rPr>
                          <m:t>𝜃</m:t>
                        </m:r>
                      </m:e>
                    </m:acc>
                  </m:oMath>
                </a14:m>
                <a:endParaRPr lang="en-US" altLang="zh-CN" dirty="0" smtClean="0"/>
              </a:p>
              <a:p>
                <a:pPr marL="0" indent="0">
                  <a:buNone/>
                </a:pPr>
                <a14:m>
                  <m:oMath xmlns:m="http://schemas.openxmlformats.org/officeDocument/2006/math">
                    <m:acc>
                      <m:accPr>
                        <m:chr m:val="⃗"/>
                        <m:ctrlPr>
                          <a:rPr lang="zh-CN" altLang="en-US" i="1">
                            <a:solidFill>
                              <a:prstClr val="black"/>
                            </a:solidFill>
                            <a:latin typeface="Cambria Math"/>
                          </a:rPr>
                        </m:ctrlPr>
                      </m:accPr>
                      <m:e>
                        <m:r>
                          <a:rPr lang="en-US" altLang="zh-CN" i="1">
                            <a:solidFill>
                              <a:prstClr val="black"/>
                            </a:solidFill>
                            <a:latin typeface="Cambria Math"/>
                          </a:rPr>
                          <m:t>𝐸</m:t>
                        </m:r>
                      </m:e>
                    </m:acc>
                    <m:r>
                      <a:rPr lang="zh-CN" altLang="en-US" b="0" i="1" smtClean="0">
                        <a:solidFill>
                          <a:prstClr val="black"/>
                        </a:solidFill>
                        <a:latin typeface="Cambria Math"/>
                      </a:rPr>
                      <m:t>与</m:t>
                    </m:r>
                    <m:r>
                      <a:rPr lang="zh-CN" altLang="en-US" b="0" i="1" smtClean="0">
                        <a:solidFill>
                          <a:prstClr val="black"/>
                        </a:solidFill>
                        <a:latin typeface="Cambria Math"/>
                      </a:rPr>
                      <m:t>𝜑</m:t>
                    </m:r>
                  </m:oMath>
                </a14:m>
                <a:r>
                  <a:rPr lang="zh-CN" altLang="en-US" dirty="0" smtClean="0"/>
                  <a:t>无关，说明电偶极子产生的电场关于极轴对称</a:t>
                </a:r>
                <a:r>
                  <a:rPr lang="zh-CN" altLang="en-US" dirty="0"/>
                  <a:t>。</a:t>
                </a:r>
                <a:endParaRPr lang="en-US" altLang="zh-CN" dirty="0" smtClean="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12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5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lstStyle/>
              <a:p>
                <a:pPr marL="0" lvl="0" indent="0">
                  <a:buNone/>
                </a:pPr>
                <a:r>
                  <a:rPr lang="en-US" altLang="zh-CN" dirty="0" smtClean="0">
                    <a:solidFill>
                      <a:prstClr val="black"/>
                    </a:solidFill>
                  </a:rPr>
                  <a:t>E</a:t>
                </a:r>
                <a14:m>
                  <m:oMath xmlns:m="http://schemas.openxmlformats.org/officeDocument/2006/math">
                    <m:r>
                      <a:rPr lang="en-US" altLang="zh-CN" i="1">
                        <a:solidFill>
                          <a:prstClr val="black"/>
                        </a:solidFill>
                        <a:latin typeface="Cambria Math"/>
                        <a:ea typeface="Cambria Math"/>
                      </a:rPr>
                      <m:t>∝</m:t>
                    </m:r>
                    <m:f>
                      <m:fPr>
                        <m:ctrlPr>
                          <a:rPr lang="en-US" altLang="zh-CN" i="1">
                            <a:solidFill>
                              <a:prstClr val="black"/>
                            </a:solidFill>
                            <a:latin typeface="Cambria Math"/>
                            <a:ea typeface="Cambria Math"/>
                          </a:rPr>
                        </m:ctrlPr>
                      </m:fPr>
                      <m:num>
                        <m:r>
                          <a:rPr lang="en-US" altLang="zh-CN" i="1">
                            <a:solidFill>
                              <a:prstClr val="black"/>
                            </a:solidFill>
                            <a:latin typeface="Cambria Math"/>
                            <a:ea typeface="Cambria Math"/>
                          </a:rPr>
                          <m:t>1</m:t>
                        </m:r>
                      </m:num>
                      <m:den>
                        <m:sSup>
                          <m:sSupPr>
                            <m:ctrlPr>
                              <a:rPr lang="en-US" altLang="zh-CN" i="1">
                                <a:solidFill>
                                  <a:prstClr val="black"/>
                                </a:solidFill>
                                <a:latin typeface="Cambria Math"/>
                                <a:ea typeface="Cambria Math"/>
                              </a:rPr>
                            </m:ctrlPr>
                          </m:sSupPr>
                          <m:e>
                            <m:r>
                              <a:rPr lang="en-US" altLang="zh-CN" i="1">
                                <a:solidFill>
                                  <a:prstClr val="black"/>
                                </a:solidFill>
                                <a:latin typeface="Cambria Math"/>
                                <a:ea typeface="Cambria Math"/>
                              </a:rPr>
                              <m:t>𝑟</m:t>
                            </m:r>
                          </m:e>
                          <m:sup>
                            <m:r>
                              <a:rPr lang="en-US" altLang="zh-CN" i="1">
                                <a:solidFill>
                                  <a:prstClr val="black"/>
                                </a:solidFill>
                                <a:latin typeface="Cambria Math"/>
                                <a:ea typeface="Cambria Math"/>
                              </a:rPr>
                              <m:t>3</m:t>
                            </m:r>
                          </m:sup>
                        </m:sSup>
                      </m:den>
                    </m:f>
                  </m:oMath>
                </a14:m>
                <a:r>
                  <a:rPr lang="zh-CN" altLang="en-US" dirty="0">
                    <a:solidFill>
                      <a:prstClr val="black"/>
                    </a:solidFill>
                  </a:rPr>
                  <a:t> </a:t>
                </a:r>
                <a:r>
                  <a:rPr lang="zh-CN" altLang="en-US" dirty="0" smtClean="0">
                    <a:solidFill>
                      <a:prstClr val="black"/>
                    </a:solidFill>
                  </a:rPr>
                  <a:t>说明在远区，电偶极子的场强比点电荷下降的更快（因正负电荷有抵消作用）</a:t>
                </a:r>
                <a:endParaRPr lang="en-US" altLang="zh-CN" dirty="0" smtClean="0">
                  <a:solidFill>
                    <a:prstClr val="black"/>
                  </a:solidFill>
                </a:endParaRPr>
              </a:p>
              <a:p>
                <a:pPr marL="0" lvl="0" indent="0">
                  <a:buNone/>
                </a:pPr>
                <a:r>
                  <a:rPr lang="zh-CN" altLang="en-US" dirty="0" smtClean="0">
                    <a:solidFill>
                      <a:prstClr val="black"/>
                    </a:solidFill>
                  </a:rPr>
                  <a:t>特例：</a:t>
                </a:r>
                <a:endParaRPr lang="en-US" altLang="zh-CN" dirty="0" smtClean="0">
                  <a:solidFill>
                    <a:prstClr val="black"/>
                  </a:solidFill>
                </a:endParaRPr>
              </a:p>
              <a:p>
                <a:pPr marL="0" lvl="0" indent="0">
                  <a:buNone/>
                </a:pPr>
                <a:r>
                  <a:rPr lang="zh-CN" altLang="en-US" dirty="0" smtClean="0">
                    <a:solidFill>
                      <a:prstClr val="black"/>
                    </a:solidFill>
                  </a:rPr>
                  <a:t>中垂线上：</a:t>
                </a:r>
                <a14:m>
                  <m:oMath xmlns:m="http://schemas.openxmlformats.org/officeDocument/2006/math">
                    <m:r>
                      <a:rPr lang="zh-CN" altLang="en-US" i="1" smtClean="0">
                        <a:solidFill>
                          <a:prstClr val="black"/>
                        </a:solidFill>
                        <a:latin typeface="Cambria Math"/>
                      </a:rPr>
                      <m:t>𝜃</m:t>
                    </m:r>
                    <m:r>
                      <a:rPr lang="en-US" altLang="zh-CN" b="0" i="1" smtClean="0">
                        <a:solidFill>
                          <a:prstClr val="black"/>
                        </a:solidFill>
                        <a:latin typeface="Cambria Math"/>
                      </a:rPr>
                      <m:t>=</m:t>
                    </m:r>
                    <m:f>
                      <m:fPr>
                        <m:ctrlPr>
                          <a:rPr lang="en-US" altLang="zh-CN" b="0" i="1" smtClean="0">
                            <a:solidFill>
                              <a:prstClr val="black"/>
                            </a:solidFill>
                            <a:latin typeface="Cambria Math"/>
                          </a:rPr>
                        </m:ctrlPr>
                      </m:fPr>
                      <m:num>
                        <m:r>
                          <a:rPr lang="zh-CN" altLang="en-US" b="0" i="1" smtClean="0">
                            <a:solidFill>
                              <a:prstClr val="black"/>
                            </a:solidFill>
                            <a:latin typeface="Cambria Math"/>
                          </a:rPr>
                          <m:t>𝜋</m:t>
                        </m:r>
                      </m:num>
                      <m:den>
                        <m:r>
                          <a:rPr lang="en-US" altLang="zh-CN" b="0" i="1" smtClean="0">
                            <a:solidFill>
                              <a:prstClr val="black"/>
                            </a:solidFill>
                            <a:latin typeface="Cambria Math"/>
                          </a:rPr>
                          <m:t>2</m:t>
                        </m:r>
                      </m:den>
                    </m:f>
                  </m:oMath>
                </a14:m>
                <a:r>
                  <a:rPr lang="zh-CN" altLang="en-US" dirty="0" smtClean="0">
                    <a:solidFill>
                      <a:prstClr val="black"/>
                    </a:solidFill>
                  </a:rPr>
                  <a:t>，</a:t>
                </a:r>
                <a14:m>
                  <m:oMath xmlns:m="http://schemas.openxmlformats.org/officeDocument/2006/math">
                    <m:f>
                      <m:fPr>
                        <m:ctrlPr>
                          <a:rPr lang="en-US" altLang="zh-CN" i="1">
                            <a:solidFill>
                              <a:prstClr val="black"/>
                            </a:solidFill>
                            <a:latin typeface="Cambria Math"/>
                          </a:rPr>
                        </m:ctrlPr>
                      </m:fPr>
                      <m:num>
                        <m:r>
                          <a:rPr lang="en-US" altLang="zh-CN" b="0" i="1" smtClean="0">
                            <a:solidFill>
                              <a:prstClr val="black"/>
                            </a:solidFill>
                            <a:latin typeface="Cambria Math"/>
                          </a:rPr>
                          <m:t>3</m:t>
                        </m:r>
                        <m:r>
                          <a:rPr lang="zh-CN" altLang="en-US" i="1">
                            <a:solidFill>
                              <a:prstClr val="black"/>
                            </a:solidFill>
                            <a:latin typeface="Cambria Math"/>
                          </a:rPr>
                          <m:t>𝜋</m:t>
                        </m:r>
                      </m:num>
                      <m:den>
                        <m:r>
                          <a:rPr lang="en-US" altLang="zh-CN" i="1">
                            <a:solidFill>
                              <a:prstClr val="black"/>
                            </a:solidFill>
                            <a:latin typeface="Cambria Math"/>
                          </a:rPr>
                          <m:t>2</m:t>
                        </m:r>
                      </m:den>
                    </m:f>
                    <m:sSub>
                      <m:sSubPr>
                        <m:ctrlPr>
                          <a:rPr lang="en-US" altLang="zh-CN" sz="2800" i="1">
                            <a:solidFill>
                              <a:prstClr val="black"/>
                            </a:solidFill>
                            <a:latin typeface="Cambria Math"/>
                          </a:rPr>
                        </m:ctrlPr>
                      </m:sSubPr>
                      <m:e>
                        <m:r>
                          <a:rPr lang="zh-CN" altLang="en-US" sz="2800" b="0" i="1" smtClean="0">
                            <a:solidFill>
                              <a:prstClr val="black"/>
                            </a:solidFill>
                            <a:latin typeface="Cambria Math"/>
                          </a:rPr>
                          <m:t>，</m:t>
                        </m:r>
                        <m:r>
                          <a:rPr lang="en-US" altLang="zh-CN" sz="2800" i="1">
                            <a:solidFill>
                              <a:prstClr val="black"/>
                            </a:solidFill>
                            <a:latin typeface="Cambria Math"/>
                          </a:rPr>
                          <m:t>𝐸</m:t>
                        </m:r>
                      </m:e>
                      <m:sub>
                        <m:r>
                          <a:rPr lang="en-US" altLang="zh-CN" sz="2800" i="1">
                            <a:solidFill>
                              <a:prstClr val="black"/>
                            </a:solidFill>
                            <a:latin typeface="Cambria Math"/>
                          </a:rPr>
                          <m:t>𝑟</m:t>
                        </m:r>
                      </m:sub>
                    </m:sSub>
                  </m:oMath>
                </a14:m>
                <a:r>
                  <a:rPr lang="en-US" altLang="zh-CN" dirty="0" smtClean="0">
                    <a:solidFill>
                      <a:prstClr val="black"/>
                    </a:solidFill>
                  </a:rPr>
                  <a:t>=0</a:t>
                </a:r>
                <a:r>
                  <a:rPr lang="zh-CN" altLang="en-US" dirty="0" smtClean="0">
                    <a:solidFill>
                      <a:prstClr val="black"/>
                    </a:solidFill>
                  </a:rPr>
                  <a:t>，</a:t>
                </a:r>
                <a:r>
                  <a:rPr lang="en-US" altLang="zh-CN" dirty="0">
                    <a:solidFill>
                      <a:prstClr val="black"/>
                    </a:solidFill>
                  </a:rPr>
                  <a:t> </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zh-CN" altLang="en-US" i="1">
                            <a:solidFill>
                              <a:prstClr val="black"/>
                            </a:solidFill>
                            <a:latin typeface="Cambria Math"/>
                          </a:rPr>
                          <m:t>𝜃</m:t>
                        </m:r>
                      </m:sub>
                    </m:sSub>
                  </m:oMath>
                </a14:m>
                <a:r>
                  <a:rPr lang="en-US" altLang="zh-CN" dirty="0">
                    <a:solidFill>
                      <a:prstClr val="black"/>
                    </a:solidFill>
                  </a:rPr>
                  <a:t>=</a:t>
                </a:r>
                <a14:m>
                  <m:oMath xmlns:m="http://schemas.openxmlformats.org/officeDocument/2006/math">
                    <m:r>
                      <a:rPr lang="en-US" altLang="zh-CN" i="1" dirty="0">
                        <a:solidFill>
                          <a:prstClr val="black"/>
                        </a:solidFill>
                        <a:latin typeface="Cambria Math"/>
                        <a:ea typeface="Cambria Math"/>
                      </a:rPr>
                      <m:t>±</m:t>
                    </m:r>
                  </m:oMath>
                </a14:m>
                <a:r>
                  <a:rPr lang="en-US" altLang="zh-CN" dirty="0">
                    <a:solidFill>
                      <a:prstClr val="black"/>
                    </a:solidFill>
                  </a:rPr>
                  <a:t> 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r>
                      <a:rPr lang="zh-CN" altLang="en-US" b="0" i="1" dirty="0" smtClean="0">
                        <a:solidFill>
                          <a:prstClr val="black"/>
                        </a:solidFill>
                        <a:latin typeface="Cambria Math"/>
                      </a:rPr>
                      <m:t>，</m:t>
                    </m:r>
                    <m:acc>
                      <m:accPr>
                        <m:chr m:val="⃗"/>
                        <m:ctrlPr>
                          <a:rPr lang="zh-CN" altLang="en-US" i="1">
                            <a:solidFill>
                              <a:prstClr val="black"/>
                            </a:solidFill>
                            <a:latin typeface="Cambria Math"/>
                          </a:rPr>
                        </m:ctrlPr>
                      </m:accPr>
                      <m:e>
                        <m:r>
                          <a:rPr lang="en-US" altLang="zh-CN" i="1">
                            <a:solidFill>
                              <a:prstClr val="black"/>
                            </a:solidFill>
                            <a:latin typeface="Cambria Math"/>
                          </a:rPr>
                          <m:t>𝐸</m:t>
                        </m:r>
                      </m:e>
                    </m:acc>
                  </m:oMath>
                </a14:m>
                <a:r>
                  <a:rPr lang="en-US" altLang="zh-CN" dirty="0">
                    <a:solidFill>
                      <a:prstClr val="black"/>
                    </a:solidFill>
                  </a:rPr>
                  <a:t>=</a:t>
                </a:r>
                <a:r>
                  <a:rPr lang="en-US" altLang="zh-CN" dirty="0" smtClean="0">
                    <a:solidFill>
                      <a:prstClr val="black"/>
                    </a:solidFill>
                  </a:rPr>
                  <a:t>-k</a:t>
                </a:r>
                <a14:m>
                  <m:oMath xmlns:m="http://schemas.openxmlformats.org/officeDocument/2006/math">
                    <m:f>
                      <m:fPr>
                        <m:ctrlPr>
                          <a:rPr lang="en-US" altLang="zh-CN" i="1" dirty="0" smtClean="0">
                            <a:solidFill>
                              <a:prstClr val="black"/>
                            </a:solidFill>
                            <a:latin typeface="Cambria Math"/>
                          </a:rPr>
                        </m:ctrlPr>
                      </m:fPr>
                      <m:num>
                        <m:acc>
                          <m:accPr>
                            <m:chr m:val="⃗"/>
                            <m:ctrlPr>
                              <a:rPr lang="en-US" altLang="zh-CN" i="1" dirty="0" smtClean="0">
                                <a:solidFill>
                                  <a:prstClr val="black"/>
                                </a:solidFill>
                                <a:latin typeface="Cambria Math"/>
                              </a:rPr>
                            </m:ctrlPr>
                          </m:accPr>
                          <m:e>
                            <m:r>
                              <a:rPr lang="en-US" altLang="zh-CN" b="0" i="1" dirty="0" smtClean="0">
                                <a:solidFill>
                                  <a:prstClr val="black"/>
                                </a:solidFill>
                                <a:latin typeface="Cambria Math"/>
                              </a:rPr>
                              <m:t>𝑝</m:t>
                            </m:r>
                          </m:e>
                        </m:acc>
                      </m:num>
                      <m:den>
                        <m:sSup>
                          <m:sSupPr>
                            <m:ctrlPr>
                              <a:rPr lang="en-US" altLang="zh-CN" i="1" dirty="0" smtClean="0">
                                <a:solidFill>
                                  <a:prstClr val="black"/>
                                </a:solidFill>
                                <a:latin typeface="Cambria Math"/>
                              </a:rPr>
                            </m:ctrlPr>
                          </m:sSupPr>
                          <m:e>
                            <m:r>
                              <a:rPr lang="en-US" altLang="zh-CN" b="0" i="1" dirty="0" smtClean="0">
                                <a:solidFill>
                                  <a:prstClr val="black"/>
                                </a:solidFill>
                                <a:latin typeface="Cambria Math"/>
                              </a:rPr>
                              <m:t>𝑟</m:t>
                            </m:r>
                          </m:e>
                          <m:sup>
                            <m:r>
                              <a:rPr lang="en-US" altLang="zh-CN" b="0" i="1" dirty="0" smtClean="0">
                                <a:solidFill>
                                  <a:prstClr val="black"/>
                                </a:solidFill>
                                <a:latin typeface="Cambria Math"/>
                              </a:rPr>
                              <m:t>3</m:t>
                            </m:r>
                          </m:sup>
                        </m:sSup>
                      </m:den>
                    </m:f>
                  </m:oMath>
                </a14:m>
                <a:endParaRPr lang="en-US" altLang="zh-CN" dirty="0" smtClean="0">
                  <a:solidFill>
                    <a:prstClr val="black"/>
                  </a:solidFill>
                </a:endParaRPr>
              </a:p>
              <a:p>
                <a:pPr marL="0" lvl="0" indent="0">
                  <a:buNone/>
                </a:pPr>
                <a:r>
                  <a:rPr lang="zh-CN" altLang="en-US" dirty="0" smtClean="0">
                    <a:solidFill>
                      <a:prstClr val="black"/>
                    </a:solidFill>
                  </a:rPr>
                  <a:t>在延长线上：</a:t>
                </a:r>
                <a14:m>
                  <m:oMath xmlns:m="http://schemas.openxmlformats.org/officeDocument/2006/math">
                    <m:r>
                      <a:rPr lang="zh-CN" altLang="en-US" i="1" smtClean="0">
                        <a:solidFill>
                          <a:prstClr val="black"/>
                        </a:solidFill>
                        <a:latin typeface="Cambria Math"/>
                      </a:rPr>
                      <m:t>𝜃</m:t>
                    </m:r>
                    <m:r>
                      <a:rPr lang="en-US" altLang="zh-CN" b="0" i="1" smtClean="0">
                        <a:solidFill>
                          <a:prstClr val="black"/>
                        </a:solidFill>
                        <a:latin typeface="Cambria Math"/>
                      </a:rPr>
                      <m:t>=0</m:t>
                    </m:r>
                    <m:r>
                      <a:rPr lang="zh-CN" altLang="en-US" b="0" i="1" smtClean="0">
                        <a:solidFill>
                          <a:prstClr val="black"/>
                        </a:solidFill>
                        <a:latin typeface="Cambria Math"/>
                      </a:rPr>
                      <m:t>，</m:t>
                    </m:r>
                    <m:r>
                      <a:rPr lang="zh-CN" altLang="en-US" b="0" i="1" smtClean="0">
                        <a:solidFill>
                          <a:prstClr val="black"/>
                        </a:solidFill>
                        <a:latin typeface="Cambria Math"/>
                      </a:rPr>
                      <m:t>𝜋</m:t>
                    </m:r>
                    <m:r>
                      <a:rPr lang="zh-CN" altLang="en-US" b="0" i="1" smtClean="0">
                        <a:solidFill>
                          <a:prstClr val="black"/>
                        </a:solidFill>
                        <a:latin typeface="Cambria Math"/>
                      </a:rPr>
                      <m:t>，</m:t>
                    </m:r>
                  </m:oMath>
                </a14:m>
                <a:r>
                  <a:rPr lang="en-US" altLang="zh-CN" dirty="0">
                    <a:solidFill>
                      <a:prstClr val="black"/>
                    </a:solidFill>
                  </a:rPr>
                  <a:t> </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𝐸</m:t>
                        </m:r>
                      </m:e>
                      <m:sub>
                        <m:r>
                          <a:rPr lang="zh-CN" altLang="en-US" i="1">
                            <a:solidFill>
                              <a:prstClr val="black"/>
                            </a:solidFill>
                            <a:latin typeface="Cambria Math"/>
                          </a:rPr>
                          <m:t>𝜃</m:t>
                        </m:r>
                      </m:sub>
                    </m:sSub>
                  </m:oMath>
                </a14:m>
                <a:r>
                  <a:rPr lang="en-US" altLang="zh-CN" dirty="0" smtClean="0">
                    <a:solidFill>
                      <a:prstClr val="black"/>
                    </a:solidFill>
                  </a:rPr>
                  <a:t>=0</a:t>
                </a:r>
                <a:r>
                  <a:rPr lang="zh-CN" altLang="en-US" dirty="0" smtClean="0">
                    <a:solidFill>
                      <a:prstClr val="black"/>
                    </a:solidFill>
                  </a:rPr>
                  <a:t>，</a:t>
                </a:r>
                <a:r>
                  <a:rPr lang="en-US" altLang="zh-CN" sz="2800" dirty="0">
                    <a:solidFill>
                      <a:prstClr val="black"/>
                    </a:solidFill>
                  </a:rPr>
                  <a:t> </a:t>
                </a:r>
                <a14:m>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𝐸</m:t>
                        </m:r>
                      </m:e>
                      <m:sub>
                        <m:r>
                          <a:rPr lang="en-US" altLang="zh-CN" sz="2800" i="1">
                            <a:solidFill>
                              <a:prstClr val="black"/>
                            </a:solidFill>
                            <a:latin typeface="Cambria Math"/>
                          </a:rPr>
                          <m:t>𝑟</m:t>
                        </m:r>
                      </m:sub>
                    </m:sSub>
                  </m:oMath>
                </a14:m>
                <a:r>
                  <a:rPr lang="en-US" altLang="zh-CN" dirty="0">
                    <a:solidFill>
                      <a:prstClr val="black"/>
                    </a:solidFill>
                  </a:rPr>
                  <a:t>=</a:t>
                </a:r>
                <a14:m>
                  <m:oMath xmlns:m="http://schemas.openxmlformats.org/officeDocument/2006/math">
                    <m:r>
                      <a:rPr lang="en-US" altLang="zh-CN" i="1" dirty="0" smtClean="0">
                        <a:solidFill>
                          <a:prstClr val="black"/>
                        </a:solidFill>
                        <a:latin typeface="Cambria Math"/>
                        <a:ea typeface="Cambria Math"/>
                      </a:rPr>
                      <m:t>±</m:t>
                    </m:r>
                  </m:oMath>
                </a14:m>
                <a:r>
                  <a:rPr lang="en-US" altLang="zh-CN" dirty="0">
                    <a:solidFill>
                      <a:prstClr val="black"/>
                    </a:solidFill>
                  </a:rPr>
                  <a:t>k</a:t>
                </a:r>
                <a14:m>
                  <m:oMath xmlns:m="http://schemas.openxmlformats.org/officeDocument/2006/math">
                    <m:f>
                      <m:fPr>
                        <m:ctrlPr>
                          <a:rPr lang="en-US" altLang="zh-CN" i="1" dirty="0">
                            <a:solidFill>
                              <a:prstClr val="black"/>
                            </a:solidFill>
                            <a:latin typeface="Cambria Math"/>
                          </a:rPr>
                        </m:ctrlPr>
                      </m:fPr>
                      <m:num>
                        <m:r>
                          <a:rPr lang="en-US" altLang="zh-CN" i="1" dirty="0">
                            <a:solidFill>
                              <a:prstClr val="black"/>
                            </a:solidFill>
                            <a:latin typeface="Cambria Math"/>
                          </a:rPr>
                          <m:t>2</m:t>
                        </m:r>
                        <m:r>
                          <a:rPr lang="en-US" altLang="zh-CN" i="1" dirty="0">
                            <a:solidFill>
                              <a:prstClr val="black"/>
                            </a:solidFill>
                            <a:latin typeface="Cambria Math"/>
                          </a:rPr>
                          <m:t>𝑝</m:t>
                        </m:r>
                      </m:num>
                      <m:den>
                        <m:sSup>
                          <m:sSupPr>
                            <m:ctrlPr>
                              <a:rPr lang="en-US" altLang="zh-CN" i="1" dirty="0">
                                <a:solidFill>
                                  <a:prstClr val="black"/>
                                </a:solidFill>
                                <a:latin typeface="Cambria Math"/>
                              </a:rPr>
                            </m:ctrlPr>
                          </m:sSupPr>
                          <m:e>
                            <m:r>
                              <a:rPr lang="en-US" altLang="zh-CN" i="1" dirty="0">
                                <a:solidFill>
                                  <a:prstClr val="black"/>
                                </a:solidFill>
                                <a:latin typeface="Cambria Math"/>
                              </a:rPr>
                              <m:t>𝑟</m:t>
                            </m:r>
                          </m:e>
                          <m:sup>
                            <m:r>
                              <a:rPr lang="en-US" altLang="zh-CN" i="1" dirty="0">
                                <a:solidFill>
                                  <a:prstClr val="black"/>
                                </a:solidFill>
                                <a:latin typeface="Cambria Math"/>
                              </a:rPr>
                              <m:t>3</m:t>
                            </m:r>
                          </m:sup>
                        </m:sSup>
                      </m:den>
                    </m:f>
                  </m:oMath>
                </a14:m>
                <a:r>
                  <a:rPr lang="zh-CN" altLang="en-US" dirty="0" smtClean="0">
                    <a:solidFill>
                      <a:prstClr val="black"/>
                    </a:solidFill>
                  </a:rPr>
                  <a:t>，</a:t>
                </a:r>
                <a:endParaRPr lang="en-US" altLang="zh-CN" dirty="0" smtClean="0">
                  <a:solidFill>
                    <a:prstClr val="black"/>
                  </a:solidFill>
                </a:endParaRPr>
              </a:p>
              <a:p>
                <a:pPr marL="0" lvl="0" indent="0">
                  <a:buNone/>
                </a:pPr>
                <a14:m>
                  <m:oMathPara xmlns:m="http://schemas.openxmlformats.org/officeDocument/2006/math">
                    <m:oMathParaPr>
                      <m:jc m:val="left"/>
                    </m:oMathParaPr>
                    <m:oMath xmlns:m="http://schemas.openxmlformats.org/officeDocument/2006/math">
                      <m:acc>
                        <m:accPr>
                          <m:chr m:val="⃗"/>
                          <m:ctrlPr>
                            <a:rPr lang="zh-CN" altLang="en-US" i="1">
                              <a:solidFill>
                                <a:prstClr val="black"/>
                              </a:solidFill>
                              <a:latin typeface="Cambria Math"/>
                            </a:rPr>
                          </m:ctrlPr>
                        </m:accPr>
                        <m:e>
                          <m:r>
                            <a:rPr lang="en-US" altLang="zh-CN" i="1">
                              <a:solidFill>
                                <a:prstClr val="black"/>
                              </a:solidFill>
                              <a:latin typeface="Cambria Math"/>
                            </a:rPr>
                            <m:t>𝐸</m:t>
                          </m:r>
                        </m:e>
                      </m:acc>
                      <m:r>
                        <a:rPr lang="en-US" altLang="zh-CN" b="0" i="1" smtClean="0">
                          <a:solidFill>
                            <a:prstClr val="black"/>
                          </a:solidFill>
                          <a:latin typeface="Cambria Math"/>
                        </a:rPr>
                        <m:t>=</m:t>
                      </m:r>
                      <m:r>
                        <a:rPr lang="en-US" altLang="zh-CN" b="0" i="1" smtClean="0">
                          <a:solidFill>
                            <a:prstClr val="black"/>
                          </a:solidFill>
                          <a:latin typeface="Cambria Math"/>
                        </a:rPr>
                        <m:t>𝑘</m:t>
                      </m:r>
                      <m:f>
                        <m:fPr>
                          <m:ctrlPr>
                            <a:rPr lang="en-US" altLang="zh-CN" b="0" i="1" smtClean="0">
                              <a:solidFill>
                                <a:prstClr val="black"/>
                              </a:solidFill>
                              <a:latin typeface="Cambria Math"/>
                            </a:rPr>
                          </m:ctrlPr>
                        </m:fPr>
                        <m:num>
                          <m:r>
                            <a:rPr lang="en-US" altLang="zh-CN" b="0" i="1" smtClean="0">
                              <a:solidFill>
                                <a:prstClr val="black"/>
                              </a:solidFill>
                              <a:latin typeface="Cambria Math"/>
                            </a:rPr>
                            <m:t>2</m:t>
                          </m:r>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𝑝</m:t>
                              </m:r>
                            </m:e>
                          </m:acc>
                        </m:num>
                        <m:den>
                          <m:sSup>
                            <m:sSupPr>
                              <m:ctrlPr>
                                <a:rPr lang="en-US" altLang="zh-CN" b="0" i="1" smtClean="0">
                                  <a:solidFill>
                                    <a:prstClr val="black"/>
                                  </a:solidFill>
                                  <a:latin typeface="Cambria Math"/>
                                </a:rPr>
                              </m:ctrlPr>
                            </m:sSupPr>
                            <m:e>
                              <m:r>
                                <a:rPr lang="en-US" altLang="zh-CN" b="0" i="1" smtClean="0">
                                  <a:solidFill>
                                    <a:prstClr val="black"/>
                                  </a:solidFill>
                                  <a:latin typeface="Cambria Math"/>
                                </a:rPr>
                                <m:t>𝑟</m:t>
                              </m:r>
                            </m:e>
                            <m:sup>
                              <m:r>
                                <a:rPr lang="en-US" altLang="zh-CN" b="0" i="1" smtClean="0">
                                  <a:solidFill>
                                    <a:prstClr val="black"/>
                                  </a:solidFill>
                                  <a:latin typeface="Cambria Math"/>
                                </a:rPr>
                                <m:t>3</m:t>
                              </m:r>
                            </m:sup>
                          </m:sSup>
                        </m:den>
                      </m:f>
                    </m:oMath>
                  </m:oMathPara>
                </a14:m>
                <a:endParaRPr lang="zh-CN" altLang="en-US" dirty="0">
                  <a:solidFill>
                    <a:prstClr val="black"/>
                  </a:solidFill>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667" t="-3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7157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内容占位符 66"/>
              <p:cNvSpPr>
                <a:spLocks noGrp="1"/>
              </p:cNvSpPr>
              <p:nvPr>
                <p:ph idx="1"/>
              </p:nvPr>
            </p:nvSpPr>
            <p:spPr>
              <a:xfrm>
                <a:off x="0" y="1268760"/>
                <a:ext cx="9144000" cy="5400600"/>
              </a:xfrm>
            </p:spPr>
            <p:txBody>
              <a:bodyPr>
                <a:normAutofit/>
              </a:bodyPr>
              <a:lstStyle/>
              <a:p>
                <a:pPr marL="0" indent="0">
                  <a:buNone/>
                </a:pPr>
                <a:r>
                  <a:rPr lang="zh-CN" altLang="en-US" dirty="0" smtClean="0"/>
                  <a:t>例</a:t>
                </a:r>
                <a:r>
                  <a:rPr lang="en-US" altLang="zh-CN" dirty="0" smtClean="0"/>
                  <a:t>2</a:t>
                </a:r>
                <a:r>
                  <a:rPr lang="en-US" altLang="zh-CN" dirty="0"/>
                  <a:t> </a:t>
                </a:r>
                <a:r>
                  <a:rPr lang="zh-CN" altLang="en-US" dirty="0" smtClean="0"/>
                  <a:t>一半径为</a:t>
                </a:r>
                <a:r>
                  <a:rPr lang="en-US" altLang="zh-CN" dirty="0" smtClean="0"/>
                  <a:t>R</a:t>
                </a:r>
                <a:r>
                  <a:rPr lang="zh-CN" altLang="en-US" dirty="0" smtClean="0"/>
                  <a:t>的均匀带电细圆环，带电量为</a:t>
                </a:r>
                <a:r>
                  <a:rPr lang="en-US" altLang="zh-CN" dirty="0" smtClean="0"/>
                  <a:t>Q</a:t>
                </a:r>
                <a:r>
                  <a:rPr lang="zh-CN" altLang="en-US" dirty="0" smtClean="0"/>
                  <a:t>，试求圆环轴线上距环心距离为</a:t>
                </a:r>
                <a:r>
                  <a:rPr lang="en-US" altLang="zh-CN" dirty="0" smtClean="0"/>
                  <a:t>x</a:t>
                </a:r>
                <a:r>
                  <a:rPr lang="zh-CN" altLang="en-US" dirty="0" smtClean="0"/>
                  <a:t>处的</a:t>
                </a:r>
                <a:r>
                  <a:rPr lang="en-US" altLang="zh-CN" dirty="0" smtClean="0"/>
                  <a:t>p</a:t>
                </a:r>
                <a:r>
                  <a:rPr lang="zh-CN" altLang="en-US" dirty="0" smtClean="0"/>
                  <a:t>点</a:t>
                </a:r>
                <a:r>
                  <a:rPr lang="zh-CN" altLang="en-US" dirty="0"/>
                  <a:t>电场</a:t>
                </a:r>
                <a:r>
                  <a:rPr lang="zh-CN" altLang="en-US" dirty="0" smtClean="0"/>
                  <a:t>矢量</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，并画出</a:t>
                </a:r>
                <a:r>
                  <a:rPr lang="en-US" altLang="zh-CN" dirty="0" smtClean="0"/>
                  <a:t>E</a:t>
                </a:r>
                <a:r>
                  <a:rPr lang="zh-CN" altLang="en-US" dirty="0" smtClean="0"/>
                  <a:t>随</a:t>
                </a:r>
                <a:r>
                  <a:rPr lang="en-US" altLang="zh-CN" dirty="0"/>
                  <a:t>x</a:t>
                </a:r>
                <a:r>
                  <a:rPr lang="zh-CN" altLang="en-US" dirty="0" smtClean="0"/>
                  <a:t>变化的曲线。</a:t>
                </a:r>
                <a:endParaRPr lang="en-US" altLang="zh-CN" dirty="0" smtClean="0"/>
              </a:p>
              <a:p>
                <a:pPr marL="0" indent="0">
                  <a:buNone/>
                </a:pPr>
                <a:r>
                  <a:rPr lang="zh-CN" altLang="en-US" dirty="0" smtClean="0"/>
                  <a:t>                                               解</a:t>
                </a:r>
                <a:r>
                  <a:rPr lang="en-US" altLang="zh-CN" dirty="0" smtClean="0"/>
                  <a:t>:</a:t>
                </a:r>
                <a:r>
                  <a:rPr lang="zh-CN" altLang="en-US" dirty="0" smtClean="0"/>
                  <a:t>选线</a:t>
                </a:r>
                <a14:m>
                  <m:oMath xmlns:m="http://schemas.openxmlformats.org/officeDocument/2006/math">
                    <m:r>
                      <a:rPr lang="zh-CN" altLang="en-US" dirty="0" smtClean="0">
                        <a:latin typeface="Cambria Math"/>
                      </a:rPr>
                      <m:t>元</m:t>
                    </m:r>
                    <m:r>
                      <a:rPr lang="en-US" altLang="zh-CN" b="0" i="1" smtClean="0">
                        <a:latin typeface="Cambria Math"/>
                      </a:rPr>
                      <m:t>𝑑𝑙</m:t>
                    </m:r>
                    <m:r>
                      <a:rPr lang="zh-CN" altLang="en-US" b="0" i="1" smtClean="0">
                        <a:latin typeface="Cambria Math"/>
                      </a:rPr>
                      <m:t>，</m:t>
                    </m:r>
                    <m:r>
                      <a:rPr lang="en-US" altLang="zh-CN" b="0" i="1" dirty="0" smtClean="0">
                        <a:latin typeface="Cambria Math"/>
                      </a:rPr>
                      <m:t>𝑑𝑞</m:t>
                    </m:r>
                  </m:oMath>
                </a14:m>
                <a:r>
                  <a:rPr lang="en-US" altLang="zh-CN" dirty="0" smtClean="0"/>
                  <a:t>=</a:t>
                </a:r>
                <a14:m>
                  <m:oMath xmlns:m="http://schemas.openxmlformats.org/officeDocument/2006/math">
                    <m:f>
                      <m:fPr>
                        <m:ctrlPr>
                          <a:rPr lang="en-US" altLang="zh-CN" i="1" dirty="0" smtClean="0">
                            <a:latin typeface="Cambria Math"/>
                          </a:rPr>
                        </m:ctrlPr>
                      </m:fPr>
                      <m:num>
                        <m:r>
                          <a:rPr lang="en-US" altLang="zh-CN" b="0" i="1" dirty="0" smtClean="0">
                            <a:latin typeface="Cambria Math"/>
                          </a:rPr>
                          <m:t>𝑄</m:t>
                        </m:r>
                      </m:num>
                      <m:den>
                        <m:r>
                          <a:rPr lang="en-US" altLang="zh-CN" b="0" i="1" dirty="0" smtClean="0">
                            <a:latin typeface="Cambria Math"/>
                          </a:rPr>
                          <m:t>2</m:t>
                        </m:r>
                        <m:r>
                          <a:rPr lang="zh-CN" altLang="en-US" b="0" i="1" dirty="0" smtClean="0">
                            <a:latin typeface="Cambria Math"/>
                          </a:rPr>
                          <m:t>𝜋</m:t>
                        </m:r>
                        <m:r>
                          <a:rPr lang="en-US" altLang="zh-CN" b="0" i="1" dirty="0" smtClean="0">
                            <a:latin typeface="Cambria Math"/>
                          </a:rPr>
                          <m:t>𝑅</m:t>
                        </m:r>
                      </m:den>
                    </m:f>
                    <m:r>
                      <a:rPr lang="en-US" altLang="zh-CN" b="0" i="1" dirty="0" smtClean="0">
                        <a:latin typeface="Cambria Math"/>
                      </a:rPr>
                      <m:t>𝑑𝑙</m:t>
                    </m:r>
                    <m:r>
                      <a:rPr lang="en-US" altLang="zh-CN" b="0" i="0" dirty="0" smtClean="0">
                        <a:latin typeface="Cambria Math"/>
                      </a:rPr>
                      <m:t>,</m:t>
                    </m:r>
                  </m:oMath>
                </a14:m>
                <a:endParaRPr lang="en-US" altLang="zh-CN" b="0" i="0" dirty="0" smtClean="0">
                  <a:latin typeface="Cambria Math"/>
                </a:endParaRPr>
              </a:p>
              <a:p>
                <a:pPr marL="0" indent="0">
                  <a:buNone/>
                </a:pPr>
                <a14:m>
                  <m:oMath xmlns:m="http://schemas.openxmlformats.org/officeDocument/2006/math">
                    <m:r>
                      <a:rPr lang="en-US" altLang="zh-CN" b="0" i="1" dirty="0" smtClean="0">
                        <a:latin typeface="Cambria Math"/>
                      </a:rPr>
                      <m:t>                                                         </m:t>
                    </m:r>
                    <m:r>
                      <a:rPr lang="en-US" altLang="zh-CN" b="0" i="1" dirty="0" smtClean="0">
                        <a:latin typeface="Cambria Math"/>
                      </a:rPr>
                      <m:t>𝑑𝐸</m:t>
                    </m:r>
                  </m:oMath>
                </a14:m>
                <a:r>
                  <a:rPr lang="en-US" altLang="zh-CN" dirty="0" smtClean="0"/>
                  <a:t>=</a:t>
                </a:r>
                <a:r>
                  <a:rPr lang="en-US" altLang="zh-CN" dirty="0">
                    <a:solidFill>
                      <a:prstClr val="black"/>
                    </a:solidFill>
                  </a:rPr>
                  <a:t> </a:t>
                </a:r>
                <a14:m>
                  <m:oMath xmlns:m="http://schemas.openxmlformats.org/officeDocument/2006/math">
                    <m:r>
                      <a:rPr lang="en-US" altLang="zh-CN" i="1" dirty="0">
                        <a:solidFill>
                          <a:prstClr val="black"/>
                        </a:solidFill>
                        <a:latin typeface="Cambria Math"/>
                      </a:rPr>
                      <m:t>𝑘</m:t>
                    </m:r>
                    <m:f>
                      <m:fPr>
                        <m:ctrlPr>
                          <a:rPr lang="en-US" altLang="zh-CN" b="0" i="1" dirty="0" smtClean="0">
                            <a:latin typeface="Cambria Math"/>
                          </a:rPr>
                        </m:ctrlPr>
                      </m:fPr>
                      <m:num>
                        <m:r>
                          <a:rPr lang="en-US" altLang="zh-CN" b="0" i="1" dirty="0" smtClean="0">
                            <a:latin typeface="Cambria Math"/>
                          </a:rPr>
                          <m:t>𝑑𝑞</m:t>
                        </m:r>
                      </m:num>
                      <m:den>
                        <m:sSup>
                          <m:sSupPr>
                            <m:ctrlPr>
                              <a:rPr lang="en-US" altLang="zh-CN" b="0" i="1" dirty="0" smtClean="0">
                                <a:latin typeface="Cambria Math"/>
                              </a:rPr>
                            </m:ctrlPr>
                          </m:sSupPr>
                          <m:e>
                            <m:r>
                              <a:rPr lang="en-US" altLang="zh-CN" b="0" i="1" dirty="0" smtClean="0">
                                <a:latin typeface="Cambria Math"/>
                              </a:rPr>
                              <m:t>𝑅</m:t>
                            </m:r>
                          </m:e>
                          <m:sup>
                            <m:r>
                              <a:rPr lang="en-US" altLang="zh-CN" b="0" i="1" dirty="0" smtClean="0">
                                <a:latin typeface="Cambria Math"/>
                              </a:rPr>
                              <m:t>2</m:t>
                            </m:r>
                          </m:sup>
                        </m:sSup>
                        <m:r>
                          <a:rPr lang="en-US" altLang="zh-CN" b="0" i="1" dirty="0" smtClean="0">
                            <a:latin typeface="Cambria Math"/>
                          </a:rPr>
                          <m:t>+</m:t>
                        </m:r>
                        <m:sSup>
                          <m:sSupPr>
                            <m:ctrlPr>
                              <a:rPr lang="en-US" altLang="zh-CN" b="0" i="1" dirty="0" smtClean="0">
                                <a:latin typeface="Cambria Math"/>
                              </a:rPr>
                            </m:ctrlPr>
                          </m:sSupPr>
                          <m:e>
                            <m:r>
                              <a:rPr lang="en-US" altLang="zh-CN" b="0" i="1" dirty="0" smtClean="0">
                                <a:latin typeface="Cambria Math"/>
                              </a:rPr>
                              <m:t>𝑥</m:t>
                            </m:r>
                          </m:e>
                          <m:sup>
                            <m:r>
                              <a:rPr lang="en-US" altLang="zh-CN" b="0" i="1" dirty="0" smtClean="0">
                                <a:latin typeface="Cambria Math"/>
                              </a:rPr>
                              <m:t>2</m:t>
                            </m:r>
                          </m:sup>
                        </m:sSup>
                      </m:den>
                    </m:f>
                  </m:oMath>
                </a14:m>
                <a:endParaRPr lang="en-US" altLang="zh-CN" b="0" i="1" dirty="0" smtClean="0">
                  <a:latin typeface="Cambria Math"/>
                </a:endParaRPr>
              </a:p>
              <a:p>
                <a:pPr marL="0" indent="0">
                  <a:buNone/>
                </a:pPr>
                <a:r>
                  <a:rPr lang="en-US" altLang="zh-CN" i="1" dirty="0" smtClean="0">
                    <a:latin typeface="Cambria Math"/>
                  </a:rPr>
                  <a:t>                                                          </a:t>
                </a:r>
                <a14:m>
                  <m:oMath xmlns:m="http://schemas.openxmlformats.org/officeDocument/2006/math">
                    <m:r>
                      <a:rPr lang="en-US" altLang="zh-CN" i="1" dirty="0">
                        <a:latin typeface="Cambria Math"/>
                      </a:rPr>
                      <m:t>=</m:t>
                    </m:r>
                    <m:r>
                      <a:rPr lang="en-US" altLang="zh-CN" b="0" i="1" dirty="0" smtClean="0">
                        <a:latin typeface="Cambria Math"/>
                      </a:rPr>
                      <m:t>𝑘</m:t>
                    </m:r>
                    <m:f>
                      <m:fPr>
                        <m:ctrlPr>
                          <a:rPr lang="en-US" altLang="zh-CN" b="0" i="1" dirty="0" smtClean="0">
                            <a:latin typeface="Cambria Math"/>
                          </a:rPr>
                        </m:ctrlPr>
                      </m:fPr>
                      <m:num>
                        <m:r>
                          <a:rPr lang="en-US" altLang="zh-CN" b="0" i="1" dirty="0" smtClean="0">
                            <a:latin typeface="Cambria Math"/>
                          </a:rPr>
                          <m:t>𝑄𝑑𝑙</m:t>
                        </m:r>
                      </m:num>
                      <m:den>
                        <m:r>
                          <a:rPr lang="en-US" altLang="zh-CN" b="0" i="1" dirty="0" smtClean="0">
                            <a:latin typeface="Cambria Math"/>
                          </a:rPr>
                          <m:t>2</m:t>
                        </m:r>
                        <m:r>
                          <a:rPr lang="zh-CN" altLang="en-US" b="0" i="1" dirty="0" smtClean="0">
                            <a:latin typeface="Cambria Math"/>
                          </a:rPr>
                          <m:t>𝜋</m:t>
                        </m:r>
                        <m:r>
                          <a:rPr lang="en-US" altLang="zh-CN" b="0" i="1" dirty="0" smtClean="0">
                            <a:latin typeface="Cambria Math"/>
                          </a:rPr>
                          <m:t>𝑅</m:t>
                        </m:r>
                        <m:d>
                          <m:dPr>
                            <m:ctrlPr>
                              <a:rPr lang="en-US" altLang="zh-CN" b="0" i="1" dirty="0" smtClean="0">
                                <a:latin typeface="Cambria Math"/>
                              </a:rPr>
                            </m:ctrlPr>
                          </m:dPr>
                          <m:e>
                            <m:sSup>
                              <m:sSupPr>
                                <m:ctrlPr>
                                  <a:rPr lang="en-US" altLang="zh-CN" b="0" i="1" dirty="0" smtClean="0">
                                    <a:latin typeface="Cambria Math"/>
                                  </a:rPr>
                                </m:ctrlPr>
                              </m:sSupPr>
                              <m:e>
                                <m:r>
                                  <a:rPr lang="en-US" altLang="zh-CN" b="0" i="1" dirty="0" smtClean="0">
                                    <a:latin typeface="Cambria Math"/>
                                  </a:rPr>
                                  <m:t>𝑅</m:t>
                                </m:r>
                              </m:e>
                              <m:sup>
                                <m:r>
                                  <a:rPr lang="en-US" altLang="zh-CN" b="0" i="1" dirty="0" smtClean="0">
                                    <a:latin typeface="Cambria Math"/>
                                  </a:rPr>
                                  <m:t>2</m:t>
                                </m:r>
                              </m:sup>
                            </m:sSup>
                            <m:r>
                              <a:rPr lang="en-US" altLang="zh-CN" b="0" i="1" dirty="0" smtClean="0">
                                <a:latin typeface="Cambria Math"/>
                              </a:rPr>
                              <m:t>+</m:t>
                            </m:r>
                            <m:sSup>
                              <m:sSupPr>
                                <m:ctrlPr>
                                  <a:rPr lang="en-US" altLang="zh-CN" b="0" i="1" dirty="0" smtClean="0">
                                    <a:latin typeface="Cambria Math"/>
                                  </a:rPr>
                                </m:ctrlPr>
                              </m:sSupPr>
                              <m:e>
                                <m:r>
                                  <a:rPr lang="en-US" altLang="zh-CN" b="0" i="1" dirty="0" smtClean="0">
                                    <a:latin typeface="Cambria Math"/>
                                  </a:rPr>
                                  <m:t>𝑥</m:t>
                                </m:r>
                              </m:e>
                              <m:sup>
                                <m:r>
                                  <a:rPr lang="en-US" altLang="zh-CN" b="0" i="1" dirty="0" smtClean="0">
                                    <a:latin typeface="Cambria Math"/>
                                  </a:rPr>
                                  <m:t>2</m:t>
                                </m:r>
                              </m:sup>
                            </m:sSup>
                          </m:e>
                        </m:d>
                      </m:den>
                    </m:f>
                  </m:oMath>
                </a14:m>
                <a:endParaRPr lang="en-US" altLang="zh-CN" b="0" i="1" dirty="0" smtClean="0">
                  <a:latin typeface="Cambria Math"/>
                </a:endParaRPr>
              </a:p>
            </p:txBody>
          </p:sp>
        </mc:Choice>
        <mc:Fallback xmlns="">
          <p:sp>
            <p:nvSpPr>
              <p:cNvPr id="67" name="内容占位符 66"/>
              <p:cNvSpPr>
                <a:spLocks noGrp="1" noRot="1" noChangeAspect="1" noMove="1" noResize="1" noEditPoints="1" noAdjustHandles="1" noChangeArrowheads="1" noChangeShapeType="1" noTextEdit="1"/>
              </p:cNvSpPr>
              <p:nvPr>
                <p:ph idx="1"/>
              </p:nvPr>
            </p:nvSpPr>
            <p:spPr>
              <a:xfrm>
                <a:off x="0" y="1268760"/>
                <a:ext cx="9144000" cy="5400600"/>
              </a:xfrm>
              <a:blipFill rotWithShape="1">
                <a:blip r:embed="rId3"/>
                <a:stretch>
                  <a:fillRect l="-1667" t="-2032" r="-1400"/>
                </a:stretch>
              </a:blipFill>
            </p:spPr>
            <p:txBody>
              <a:bodyPr/>
              <a:lstStyle/>
              <a:p>
                <a:r>
                  <a:rPr lang="zh-CN" altLang="en-US">
                    <a:noFill/>
                  </a:rPr>
                  <a:t> </a:t>
                </a:r>
              </a:p>
            </p:txBody>
          </p:sp>
        </mc:Fallback>
      </mc:AlternateContent>
      <p:graphicFrame>
        <p:nvGraphicFramePr>
          <p:cNvPr id="4" name="Object 21"/>
          <p:cNvGraphicFramePr>
            <a:graphicFrameLocks noChangeAspect="1"/>
          </p:cNvGraphicFramePr>
          <p:nvPr>
            <p:extLst>
              <p:ext uri="{D42A27DB-BD31-4B8C-83A1-F6EECF244321}">
                <p14:modId xmlns:p14="http://schemas.microsoft.com/office/powerpoint/2010/main" val="2297539778"/>
              </p:ext>
            </p:extLst>
          </p:nvPr>
        </p:nvGraphicFramePr>
        <p:xfrm>
          <a:off x="1709738" y="5434013"/>
          <a:ext cx="2393950" cy="627062"/>
        </p:xfrm>
        <a:graphic>
          <a:graphicData uri="http://schemas.openxmlformats.org/presentationml/2006/ole">
            <mc:AlternateContent xmlns:mc="http://schemas.openxmlformats.org/markup-compatibility/2006">
              <mc:Choice xmlns:v="urn:schemas-microsoft-com:vml" Requires="v">
                <p:oleObj spid="_x0000_s36053" name="Equation" r:id="rId4" imgW="1155600" imgH="253800" progId="Equation.DSMT4">
                  <p:embed/>
                </p:oleObj>
              </mc:Choice>
              <mc:Fallback>
                <p:oleObj name="Equation" r:id="rId4" imgW="115560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8" y="5434013"/>
                        <a:ext cx="239395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25"/>
          <p:cNvGrpSpPr>
            <a:grpSpLocks/>
          </p:cNvGrpSpPr>
          <p:nvPr/>
        </p:nvGrpSpPr>
        <p:grpSpPr bwMode="auto">
          <a:xfrm>
            <a:off x="503498" y="3572330"/>
            <a:ext cx="1085850" cy="2103438"/>
            <a:chOff x="540" y="2520"/>
            <a:chExt cx="768" cy="1488"/>
          </a:xfrm>
        </p:grpSpPr>
        <p:sp>
          <p:nvSpPr>
            <p:cNvPr id="6" name="Oval 26"/>
            <p:cNvSpPr>
              <a:spLocks noChangeArrowheads="1"/>
            </p:cNvSpPr>
            <p:nvPr/>
          </p:nvSpPr>
          <p:spPr bwMode="auto">
            <a:xfrm>
              <a:off x="540" y="2520"/>
              <a:ext cx="768" cy="1488"/>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Oval 27"/>
            <p:cNvSpPr>
              <a:spLocks noChangeArrowheads="1"/>
            </p:cNvSpPr>
            <p:nvPr/>
          </p:nvSpPr>
          <p:spPr bwMode="auto">
            <a:xfrm>
              <a:off x="612" y="2616"/>
              <a:ext cx="624" cy="1296"/>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8" name="Group 119"/>
          <p:cNvGrpSpPr>
            <a:grpSpLocks/>
          </p:cNvGrpSpPr>
          <p:nvPr/>
        </p:nvGrpSpPr>
        <p:grpSpPr bwMode="auto">
          <a:xfrm>
            <a:off x="1017848" y="3032956"/>
            <a:ext cx="897405" cy="628272"/>
            <a:chOff x="804" y="2158"/>
            <a:chExt cx="620" cy="434"/>
          </a:xfrm>
        </p:grpSpPr>
        <p:sp>
          <p:nvSpPr>
            <p:cNvPr id="19" name="Line 48"/>
            <p:cNvSpPr>
              <a:spLocks noChangeShapeType="1"/>
            </p:cNvSpPr>
            <p:nvPr/>
          </p:nvSpPr>
          <p:spPr bwMode="auto">
            <a:xfrm flipH="1">
              <a:off x="804" y="2364"/>
              <a:ext cx="312" cy="22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aphicFrame>
          <p:nvGraphicFramePr>
            <p:cNvPr id="20" name="Object 49"/>
            <p:cNvGraphicFramePr>
              <a:graphicFrameLocks noChangeAspect="1"/>
            </p:cNvGraphicFramePr>
            <p:nvPr>
              <p:extLst>
                <p:ext uri="{D42A27DB-BD31-4B8C-83A1-F6EECF244321}">
                  <p14:modId xmlns:p14="http://schemas.microsoft.com/office/powerpoint/2010/main" val="4198929392"/>
                </p:ext>
              </p:extLst>
            </p:nvPr>
          </p:nvGraphicFramePr>
          <p:xfrm>
            <a:off x="1166" y="2158"/>
            <a:ext cx="258" cy="290"/>
          </p:xfrm>
          <a:graphic>
            <a:graphicData uri="http://schemas.openxmlformats.org/presentationml/2006/ole">
              <mc:AlternateContent xmlns:mc="http://schemas.openxmlformats.org/markup-compatibility/2006">
                <mc:Choice xmlns:v="urn:schemas-microsoft-com:vml" Requires="v">
                  <p:oleObj spid="_x0000_s36054" name="公式" r:id="rId6" imgW="190440" imgH="177480" progId="Equation.3">
                    <p:embed/>
                  </p:oleObj>
                </mc:Choice>
                <mc:Fallback>
                  <p:oleObj name="公式" r:id="rId6" imgW="190440" imgH="177480" progId="Equation.3">
                    <p:embed/>
                    <p:pic>
                      <p:nvPicPr>
                        <p:cNvPr id="0" name=""/>
                        <p:cNvPicPr>
                          <a:picLocks noChangeAspect="1" noChangeArrowheads="1"/>
                        </p:cNvPicPr>
                        <p:nvPr/>
                      </p:nvPicPr>
                      <p:blipFill>
                        <a:blip r:embed="rId7"/>
                        <a:srcRect/>
                        <a:stretch>
                          <a:fillRect/>
                        </a:stretch>
                      </p:blipFill>
                      <p:spPr bwMode="auto">
                        <a:xfrm>
                          <a:off x="1166" y="2158"/>
                          <a:ext cx="25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134"/>
          <p:cNvGrpSpPr>
            <a:grpSpLocks/>
          </p:cNvGrpSpPr>
          <p:nvPr/>
        </p:nvGrpSpPr>
        <p:grpSpPr bwMode="auto">
          <a:xfrm>
            <a:off x="743211" y="4099379"/>
            <a:ext cx="3275013" cy="927100"/>
            <a:chOff x="727" y="2840"/>
            <a:chExt cx="2063" cy="584"/>
          </a:xfrm>
        </p:grpSpPr>
        <p:sp>
          <p:nvSpPr>
            <p:cNvPr id="27" name="Line 71"/>
            <p:cNvSpPr>
              <a:spLocks noChangeShapeType="1"/>
            </p:cNvSpPr>
            <p:nvPr/>
          </p:nvSpPr>
          <p:spPr bwMode="auto">
            <a:xfrm>
              <a:off x="922" y="3152"/>
              <a:ext cx="1710"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8" name="Text Box 72"/>
            <p:cNvSpPr txBox="1">
              <a:spLocks noChangeArrowheads="1"/>
            </p:cNvSpPr>
            <p:nvPr/>
          </p:nvSpPr>
          <p:spPr bwMode="auto">
            <a:xfrm>
              <a:off x="727" y="2989"/>
              <a:ext cx="3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kern="0" dirty="0">
                  <a:solidFill>
                    <a:sysClr val="windowText" lastClr="000000"/>
                  </a:solidFill>
                </a:rPr>
                <a:t>0</a:t>
              </a:r>
            </a:p>
          </p:txBody>
        </p:sp>
        <p:sp>
          <p:nvSpPr>
            <p:cNvPr id="29" name="Text Box 73"/>
            <p:cNvSpPr txBox="1">
              <a:spLocks noChangeArrowheads="1"/>
            </p:cNvSpPr>
            <p:nvPr/>
          </p:nvSpPr>
          <p:spPr bwMode="auto">
            <a:xfrm>
              <a:off x="2405" y="3097"/>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a:solidFill>
                    <a:sysClr val="windowText" lastClr="000000"/>
                  </a:solidFill>
                </a:rPr>
                <a:t>x</a:t>
              </a:r>
            </a:p>
          </p:txBody>
        </p:sp>
        <p:sp>
          <p:nvSpPr>
            <p:cNvPr id="30" name="Text Box 74"/>
            <p:cNvSpPr txBox="1">
              <a:spLocks noChangeArrowheads="1"/>
            </p:cNvSpPr>
            <p:nvPr/>
          </p:nvSpPr>
          <p:spPr bwMode="auto">
            <a:xfrm>
              <a:off x="1411" y="3067"/>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dirty="0">
                  <a:solidFill>
                    <a:sysClr val="windowText" lastClr="000000"/>
                  </a:solidFill>
                </a:rPr>
                <a:t>x</a:t>
              </a:r>
            </a:p>
          </p:txBody>
        </p:sp>
        <p:sp>
          <p:nvSpPr>
            <p:cNvPr id="31" name="Text Box 75"/>
            <p:cNvSpPr txBox="1">
              <a:spLocks noChangeArrowheads="1"/>
            </p:cNvSpPr>
            <p:nvPr/>
          </p:nvSpPr>
          <p:spPr bwMode="auto">
            <a:xfrm>
              <a:off x="1701" y="2840"/>
              <a:ext cx="2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kern="0">
                  <a:solidFill>
                    <a:srgbClr val="FF3300"/>
                  </a:solidFill>
                </a:rPr>
                <a:t>P</a:t>
              </a:r>
              <a:endParaRPr lang="en-US" altLang="zh-CN" sz="2800" b="1" i="1" kern="0">
                <a:solidFill>
                  <a:srgbClr val="FF3300"/>
                </a:solidFill>
              </a:endParaRPr>
            </a:p>
          </p:txBody>
        </p:sp>
        <p:sp>
          <p:nvSpPr>
            <p:cNvPr id="32" name="Text Box 76"/>
            <p:cNvSpPr txBox="1">
              <a:spLocks noChangeArrowheads="1"/>
            </p:cNvSpPr>
            <p:nvPr/>
          </p:nvSpPr>
          <p:spPr bwMode="auto">
            <a:xfrm>
              <a:off x="1656" y="2968"/>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kern="0">
                  <a:solidFill>
                    <a:srgbClr val="FF3300"/>
                  </a:solidFill>
                  <a:sym typeface="Symbol" pitchFamily="18" charset="2"/>
                </a:rPr>
                <a:t></a:t>
              </a:r>
              <a:endParaRPr lang="en-US" altLang="zh-CN" sz="2800" b="1" kern="0">
                <a:solidFill>
                  <a:srgbClr val="FF3300"/>
                </a:solidFill>
              </a:endParaRPr>
            </a:p>
          </p:txBody>
        </p:sp>
      </p:grpSp>
      <p:grpSp>
        <p:nvGrpSpPr>
          <p:cNvPr id="34" name="Group 123"/>
          <p:cNvGrpSpPr>
            <a:grpSpLocks/>
          </p:cNvGrpSpPr>
          <p:nvPr/>
        </p:nvGrpSpPr>
        <p:grpSpPr bwMode="auto">
          <a:xfrm>
            <a:off x="846398" y="3597730"/>
            <a:ext cx="355600" cy="1027113"/>
            <a:chOff x="696" y="2548"/>
            <a:chExt cx="252" cy="728"/>
          </a:xfrm>
        </p:grpSpPr>
        <p:grpSp>
          <p:nvGrpSpPr>
            <p:cNvPr id="35" name="Group 102"/>
            <p:cNvGrpSpPr>
              <a:grpSpLocks/>
            </p:cNvGrpSpPr>
            <p:nvPr/>
          </p:nvGrpSpPr>
          <p:grpSpPr bwMode="auto">
            <a:xfrm>
              <a:off x="696" y="2548"/>
              <a:ext cx="252" cy="728"/>
              <a:chOff x="696" y="2548"/>
              <a:chExt cx="252" cy="728"/>
            </a:xfrm>
          </p:grpSpPr>
          <p:grpSp>
            <p:nvGrpSpPr>
              <p:cNvPr id="37" name="Group 103"/>
              <p:cNvGrpSpPr>
                <a:grpSpLocks/>
              </p:cNvGrpSpPr>
              <p:nvPr/>
            </p:nvGrpSpPr>
            <p:grpSpPr bwMode="auto">
              <a:xfrm>
                <a:off x="696" y="2548"/>
                <a:ext cx="252" cy="728"/>
                <a:chOff x="768" y="2536"/>
                <a:chExt cx="252" cy="728"/>
              </a:xfrm>
            </p:grpSpPr>
            <p:grpSp>
              <p:nvGrpSpPr>
                <p:cNvPr id="39" name="Group 104"/>
                <p:cNvGrpSpPr>
                  <a:grpSpLocks/>
                </p:cNvGrpSpPr>
                <p:nvPr/>
              </p:nvGrpSpPr>
              <p:grpSpPr bwMode="auto">
                <a:xfrm>
                  <a:off x="768" y="2544"/>
                  <a:ext cx="240" cy="720"/>
                  <a:chOff x="768" y="2544"/>
                  <a:chExt cx="240" cy="720"/>
                </a:xfrm>
              </p:grpSpPr>
              <p:sp>
                <p:nvSpPr>
                  <p:cNvPr id="45" name="Line 105"/>
                  <p:cNvSpPr>
                    <a:spLocks noChangeShapeType="1"/>
                  </p:cNvSpPr>
                  <p:nvPr/>
                </p:nvSpPr>
                <p:spPr bwMode="auto">
                  <a:xfrm>
                    <a:off x="768" y="2592"/>
                    <a:ext cx="144" cy="67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6" name="Line 106"/>
                  <p:cNvSpPr>
                    <a:spLocks noChangeShapeType="1"/>
                  </p:cNvSpPr>
                  <p:nvPr/>
                </p:nvSpPr>
                <p:spPr bwMode="auto">
                  <a:xfrm flipH="1">
                    <a:off x="912" y="2544"/>
                    <a:ext cx="96" cy="72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40" name="Group 107"/>
                <p:cNvGrpSpPr>
                  <a:grpSpLocks/>
                </p:cNvGrpSpPr>
                <p:nvPr/>
              </p:nvGrpSpPr>
              <p:grpSpPr bwMode="auto">
                <a:xfrm>
                  <a:off x="768" y="2536"/>
                  <a:ext cx="252" cy="124"/>
                  <a:chOff x="768" y="2536"/>
                  <a:chExt cx="252" cy="124"/>
                </a:xfrm>
              </p:grpSpPr>
              <p:sp>
                <p:nvSpPr>
                  <p:cNvPr id="41" name="Freeform 108"/>
                  <p:cNvSpPr>
                    <a:spLocks/>
                  </p:cNvSpPr>
                  <p:nvPr/>
                </p:nvSpPr>
                <p:spPr bwMode="auto">
                  <a:xfrm>
                    <a:off x="768" y="2536"/>
                    <a:ext cx="240" cy="56"/>
                  </a:xfrm>
                  <a:custGeom>
                    <a:avLst/>
                    <a:gdLst>
                      <a:gd name="T0" fmla="*/ 0 w 240"/>
                      <a:gd name="T1" fmla="*/ 56 h 56"/>
                      <a:gd name="T2" fmla="*/ 96 w 240"/>
                      <a:gd name="T3" fmla="*/ 8 h 56"/>
                      <a:gd name="T4" fmla="*/ 240 w 240"/>
                      <a:gd name="T5" fmla="*/ 8 h 56"/>
                    </a:gdLst>
                    <a:ahLst/>
                    <a:cxnLst>
                      <a:cxn ang="0">
                        <a:pos x="T0" y="T1"/>
                      </a:cxn>
                      <a:cxn ang="0">
                        <a:pos x="T2" y="T3"/>
                      </a:cxn>
                      <a:cxn ang="0">
                        <a:pos x="T4" y="T5"/>
                      </a:cxn>
                    </a:cxnLst>
                    <a:rect l="0" t="0" r="r" b="b"/>
                    <a:pathLst>
                      <a:path w="240" h="56">
                        <a:moveTo>
                          <a:pt x="0" y="56"/>
                        </a:moveTo>
                        <a:cubicBezTo>
                          <a:pt x="28" y="36"/>
                          <a:pt x="56" y="16"/>
                          <a:pt x="96" y="8"/>
                        </a:cubicBezTo>
                        <a:cubicBezTo>
                          <a:pt x="136" y="0"/>
                          <a:pt x="208" y="0"/>
                          <a:pt x="240" y="8"/>
                        </a:cubicBez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2" name="Freeform 109"/>
                  <p:cNvSpPr>
                    <a:spLocks/>
                  </p:cNvSpPr>
                  <p:nvPr/>
                </p:nvSpPr>
                <p:spPr bwMode="auto">
                  <a:xfrm>
                    <a:off x="768" y="2556"/>
                    <a:ext cx="240" cy="56"/>
                  </a:xfrm>
                  <a:custGeom>
                    <a:avLst/>
                    <a:gdLst>
                      <a:gd name="T0" fmla="*/ 0 w 240"/>
                      <a:gd name="T1" fmla="*/ 56 h 56"/>
                      <a:gd name="T2" fmla="*/ 96 w 240"/>
                      <a:gd name="T3" fmla="*/ 8 h 56"/>
                      <a:gd name="T4" fmla="*/ 240 w 240"/>
                      <a:gd name="T5" fmla="*/ 8 h 56"/>
                    </a:gdLst>
                    <a:ahLst/>
                    <a:cxnLst>
                      <a:cxn ang="0">
                        <a:pos x="T0" y="T1"/>
                      </a:cxn>
                      <a:cxn ang="0">
                        <a:pos x="T2" y="T3"/>
                      </a:cxn>
                      <a:cxn ang="0">
                        <a:pos x="T4" y="T5"/>
                      </a:cxn>
                    </a:cxnLst>
                    <a:rect l="0" t="0" r="r" b="b"/>
                    <a:pathLst>
                      <a:path w="240" h="56">
                        <a:moveTo>
                          <a:pt x="0" y="56"/>
                        </a:moveTo>
                        <a:cubicBezTo>
                          <a:pt x="28" y="36"/>
                          <a:pt x="56" y="16"/>
                          <a:pt x="96" y="8"/>
                        </a:cubicBezTo>
                        <a:cubicBezTo>
                          <a:pt x="136" y="0"/>
                          <a:pt x="188" y="4"/>
                          <a:pt x="240" y="8"/>
                        </a:cubicBezTo>
                      </a:path>
                    </a:pathLst>
                  </a:custGeom>
                  <a:noFill/>
                  <a:ln w="5715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3" name="Line 110"/>
                  <p:cNvSpPr>
                    <a:spLocks noChangeShapeType="1"/>
                  </p:cNvSpPr>
                  <p:nvPr/>
                </p:nvSpPr>
                <p:spPr bwMode="auto">
                  <a:xfrm flipV="1">
                    <a:off x="768" y="2580"/>
                    <a:ext cx="240" cy="4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4" name="Freeform 111"/>
                  <p:cNvSpPr>
                    <a:spLocks/>
                  </p:cNvSpPr>
                  <p:nvPr/>
                </p:nvSpPr>
                <p:spPr bwMode="auto">
                  <a:xfrm>
                    <a:off x="780" y="2604"/>
                    <a:ext cx="240" cy="56"/>
                  </a:xfrm>
                  <a:custGeom>
                    <a:avLst/>
                    <a:gdLst>
                      <a:gd name="T0" fmla="*/ 0 w 240"/>
                      <a:gd name="T1" fmla="*/ 56 h 56"/>
                      <a:gd name="T2" fmla="*/ 96 w 240"/>
                      <a:gd name="T3" fmla="*/ 8 h 56"/>
                      <a:gd name="T4" fmla="*/ 240 w 240"/>
                      <a:gd name="T5" fmla="*/ 8 h 56"/>
                    </a:gdLst>
                    <a:ahLst/>
                    <a:cxnLst>
                      <a:cxn ang="0">
                        <a:pos x="T0" y="T1"/>
                      </a:cxn>
                      <a:cxn ang="0">
                        <a:pos x="T2" y="T3"/>
                      </a:cxn>
                      <a:cxn ang="0">
                        <a:pos x="T4" y="T5"/>
                      </a:cxn>
                    </a:cxnLst>
                    <a:rect l="0" t="0" r="r" b="b"/>
                    <a:pathLst>
                      <a:path w="240" h="56">
                        <a:moveTo>
                          <a:pt x="0" y="56"/>
                        </a:moveTo>
                        <a:cubicBezTo>
                          <a:pt x="28" y="36"/>
                          <a:pt x="56" y="16"/>
                          <a:pt x="96" y="8"/>
                        </a:cubicBezTo>
                        <a:cubicBezTo>
                          <a:pt x="136" y="0"/>
                          <a:pt x="188" y="4"/>
                          <a:pt x="240" y="8"/>
                        </a:cubicBezTo>
                      </a:path>
                    </a:pathLst>
                  </a:custGeom>
                  <a:noFill/>
                  <a:ln w="381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sp>
            <p:nvSpPr>
              <p:cNvPr id="38" name="Line 112"/>
              <p:cNvSpPr>
                <a:spLocks noChangeShapeType="1"/>
              </p:cNvSpPr>
              <p:nvPr/>
            </p:nvSpPr>
            <p:spPr bwMode="auto">
              <a:xfrm flipV="1">
                <a:off x="720" y="2592"/>
                <a:ext cx="204" cy="12"/>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6" name="Freeform 122"/>
            <p:cNvSpPr>
              <a:spLocks/>
            </p:cNvSpPr>
            <p:nvPr/>
          </p:nvSpPr>
          <p:spPr bwMode="auto">
            <a:xfrm>
              <a:off x="708" y="2604"/>
              <a:ext cx="72" cy="72"/>
            </a:xfrm>
            <a:custGeom>
              <a:avLst/>
              <a:gdLst>
                <a:gd name="T0" fmla="*/ 0 w 72"/>
                <a:gd name="T1" fmla="*/ 72 h 72"/>
                <a:gd name="T2" fmla="*/ 72 w 72"/>
                <a:gd name="T3" fmla="*/ 0 h 72"/>
              </a:gdLst>
              <a:ahLst/>
              <a:cxnLst>
                <a:cxn ang="0">
                  <a:pos x="T0" y="T1"/>
                </a:cxn>
                <a:cxn ang="0">
                  <a:pos x="T2" y="T3"/>
                </a:cxn>
              </a:cxnLst>
              <a:rect l="0" t="0" r="r" b="b"/>
              <a:pathLst>
                <a:path w="72" h="72">
                  <a:moveTo>
                    <a:pt x="0" y="72"/>
                  </a:moveTo>
                  <a:cubicBezTo>
                    <a:pt x="30" y="42"/>
                    <a:pt x="60" y="12"/>
                    <a:pt x="72" y="0"/>
                  </a:cubicBez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47" name="Group 138"/>
          <p:cNvGrpSpPr>
            <a:grpSpLocks/>
          </p:cNvGrpSpPr>
          <p:nvPr/>
        </p:nvGrpSpPr>
        <p:grpSpPr bwMode="auto">
          <a:xfrm>
            <a:off x="1151198" y="3724730"/>
            <a:ext cx="2479675" cy="1682750"/>
            <a:chOff x="984" y="2592"/>
            <a:chExt cx="1562" cy="1060"/>
          </a:xfrm>
        </p:grpSpPr>
        <p:grpSp>
          <p:nvGrpSpPr>
            <p:cNvPr id="48" name="Group 136"/>
            <p:cNvGrpSpPr>
              <a:grpSpLocks/>
            </p:cNvGrpSpPr>
            <p:nvPr/>
          </p:nvGrpSpPr>
          <p:grpSpPr bwMode="auto">
            <a:xfrm>
              <a:off x="984" y="2592"/>
              <a:ext cx="1562" cy="1060"/>
              <a:chOff x="984" y="2592"/>
              <a:chExt cx="1562" cy="1060"/>
            </a:xfrm>
          </p:grpSpPr>
          <p:sp>
            <p:nvSpPr>
              <p:cNvPr id="52" name="Line 52"/>
              <p:cNvSpPr>
                <a:spLocks noChangeShapeType="1"/>
              </p:cNvSpPr>
              <p:nvPr/>
            </p:nvSpPr>
            <p:spPr bwMode="auto">
              <a:xfrm>
                <a:off x="984" y="2592"/>
                <a:ext cx="908" cy="630"/>
              </a:xfrm>
              <a:prstGeom prst="line">
                <a:avLst/>
              </a:prstGeom>
              <a:noFill/>
              <a:ln w="19050">
                <a:solidFill>
                  <a:srgbClr val="00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3" name="Line 53"/>
              <p:cNvSpPr>
                <a:spLocks noChangeShapeType="1"/>
              </p:cNvSpPr>
              <p:nvPr/>
            </p:nvSpPr>
            <p:spPr bwMode="auto">
              <a:xfrm>
                <a:off x="1802" y="3156"/>
                <a:ext cx="470" cy="299"/>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4" name="Text Box 54"/>
              <p:cNvSpPr txBox="1">
                <a:spLocks noChangeArrowheads="1"/>
              </p:cNvSpPr>
              <p:nvPr/>
            </p:nvSpPr>
            <p:spPr bwMode="auto">
              <a:xfrm>
                <a:off x="1593" y="2710"/>
                <a:ext cx="2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i="1" kern="0">
                    <a:solidFill>
                      <a:sysClr val="windowText" lastClr="000000"/>
                    </a:solidFill>
                  </a:rPr>
                  <a:t>r</a:t>
                </a:r>
              </a:p>
            </p:txBody>
          </p:sp>
          <p:graphicFrame>
            <p:nvGraphicFramePr>
              <p:cNvPr id="55" name="Object 55"/>
              <p:cNvGraphicFramePr>
                <a:graphicFrameLocks noChangeAspect="1"/>
              </p:cNvGraphicFramePr>
              <p:nvPr/>
            </p:nvGraphicFramePr>
            <p:xfrm>
              <a:off x="2260" y="3332"/>
              <a:ext cx="286" cy="320"/>
            </p:xfrm>
            <a:graphic>
              <a:graphicData uri="http://schemas.openxmlformats.org/presentationml/2006/ole">
                <mc:AlternateContent xmlns:mc="http://schemas.openxmlformats.org/markup-compatibility/2006">
                  <mc:Choice xmlns:v="urn:schemas-microsoft-com:vml" Requires="v">
                    <p:oleObj spid="_x0000_s36055" name="公式" r:id="rId8" imgW="266400" imgH="215640" progId="Equation.3">
                      <p:embed/>
                    </p:oleObj>
                  </mc:Choice>
                  <mc:Fallback>
                    <p:oleObj name="公式" r:id="rId8" imgW="26640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0" y="3332"/>
                            <a:ext cx="28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 name="Group 137"/>
            <p:cNvGrpSpPr>
              <a:grpSpLocks/>
            </p:cNvGrpSpPr>
            <p:nvPr/>
          </p:nvGrpSpPr>
          <p:grpSpPr bwMode="auto">
            <a:xfrm>
              <a:off x="2018" y="3154"/>
              <a:ext cx="230" cy="234"/>
              <a:chOff x="2018" y="3154"/>
              <a:chExt cx="230" cy="234"/>
            </a:xfrm>
          </p:grpSpPr>
          <p:sp>
            <p:nvSpPr>
              <p:cNvPr id="50" name="Freeform 57"/>
              <p:cNvSpPr>
                <a:spLocks/>
              </p:cNvSpPr>
              <p:nvPr/>
            </p:nvSpPr>
            <p:spPr bwMode="auto">
              <a:xfrm>
                <a:off x="2018" y="3167"/>
                <a:ext cx="59" cy="118"/>
              </a:xfrm>
              <a:custGeom>
                <a:avLst/>
                <a:gdLst>
                  <a:gd name="T0" fmla="*/ 36 w 66"/>
                  <a:gd name="T1" fmla="*/ 0 h 132"/>
                  <a:gd name="T2" fmla="*/ 60 w 66"/>
                  <a:gd name="T3" fmla="*/ 72 h 132"/>
                  <a:gd name="T4" fmla="*/ 0 w 66"/>
                  <a:gd name="T5" fmla="*/ 132 h 132"/>
                </a:gdLst>
                <a:ahLst/>
                <a:cxnLst>
                  <a:cxn ang="0">
                    <a:pos x="T0" y="T1"/>
                  </a:cxn>
                  <a:cxn ang="0">
                    <a:pos x="T2" y="T3"/>
                  </a:cxn>
                  <a:cxn ang="0">
                    <a:pos x="T4" y="T5"/>
                  </a:cxn>
                </a:cxnLst>
                <a:rect l="0" t="0" r="r" b="b"/>
                <a:pathLst>
                  <a:path w="66" h="132">
                    <a:moveTo>
                      <a:pt x="36" y="0"/>
                    </a:moveTo>
                    <a:cubicBezTo>
                      <a:pt x="51" y="25"/>
                      <a:pt x="66" y="50"/>
                      <a:pt x="60" y="72"/>
                    </a:cubicBezTo>
                    <a:cubicBezTo>
                      <a:pt x="54" y="94"/>
                      <a:pt x="27" y="113"/>
                      <a:pt x="0" y="132"/>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aphicFrame>
            <p:nvGraphicFramePr>
              <p:cNvPr id="51" name="Object 58"/>
              <p:cNvGraphicFramePr>
                <a:graphicFrameLocks noChangeAspect="1"/>
              </p:cNvGraphicFramePr>
              <p:nvPr/>
            </p:nvGraphicFramePr>
            <p:xfrm>
              <a:off x="2063" y="3154"/>
              <a:ext cx="185" cy="234"/>
            </p:xfrm>
            <a:graphic>
              <a:graphicData uri="http://schemas.openxmlformats.org/presentationml/2006/ole">
                <mc:AlternateContent xmlns:mc="http://schemas.openxmlformats.org/markup-compatibility/2006">
                  <mc:Choice xmlns:v="urn:schemas-microsoft-com:vml" Requires="v">
                    <p:oleObj spid="_x0000_s36056" name="公式" r:id="rId10" imgW="139680" imgH="177480" progId="Equation.3">
                      <p:embed/>
                    </p:oleObj>
                  </mc:Choice>
                  <mc:Fallback>
                    <p:oleObj name="公式" r:id="rId10" imgW="13968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3" y="3154"/>
                            <a:ext cx="185"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6" name="Group 80"/>
          <p:cNvGrpSpPr>
            <a:grpSpLocks/>
          </p:cNvGrpSpPr>
          <p:nvPr/>
        </p:nvGrpSpPr>
        <p:grpSpPr bwMode="auto">
          <a:xfrm>
            <a:off x="1902512" y="4088268"/>
            <a:ext cx="1368787" cy="1327009"/>
            <a:chOff x="1520" y="2929"/>
            <a:chExt cx="968" cy="938"/>
          </a:xfrm>
        </p:grpSpPr>
        <p:grpSp>
          <p:nvGrpSpPr>
            <p:cNvPr id="57" name="Group 79"/>
            <p:cNvGrpSpPr>
              <a:grpSpLocks/>
            </p:cNvGrpSpPr>
            <p:nvPr/>
          </p:nvGrpSpPr>
          <p:grpSpPr bwMode="auto">
            <a:xfrm>
              <a:off x="1520" y="2929"/>
              <a:ext cx="968" cy="938"/>
              <a:chOff x="1520" y="2929"/>
              <a:chExt cx="968" cy="938"/>
            </a:xfrm>
          </p:grpSpPr>
          <p:sp>
            <p:nvSpPr>
              <p:cNvPr id="59" name="Line 61"/>
              <p:cNvSpPr>
                <a:spLocks noChangeShapeType="1"/>
              </p:cNvSpPr>
              <p:nvPr/>
            </p:nvSpPr>
            <p:spPr bwMode="auto">
              <a:xfrm>
                <a:off x="1884" y="3288"/>
                <a:ext cx="0" cy="33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0" name="Line 62"/>
              <p:cNvSpPr>
                <a:spLocks noChangeShapeType="1"/>
              </p:cNvSpPr>
              <p:nvPr/>
            </p:nvSpPr>
            <p:spPr bwMode="auto">
              <a:xfrm>
                <a:off x="1872" y="3612"/>
                <a:ext cx="528" cy="0"/>
              </a:xfrm>
              <a:prstGeom prst="line">
                <a:avLst/>
              </a:prstGeom>
              <a:noFill/>
              <a:ln w="19050">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1" name="Line 63"/>
              <p:cNvSpPr>
                <a:spLocks noChangeShapeType="1"/>
              </p:cNvSpPr>
              <p:nvPr/>
            </p:nvSpPr>
            <p:spPr bwMode="auto">
              <a:xfrm flipV="1">
                <a:off x="2400" y="3288"/>
                <a:ext cx="0" cy="336"/>
              </a:xfrm>
              <a:prstGeom prst="line">
                <a:avLst/>
              </a:prstGeom>
              <a:noFill/>
              <a:ln w="28575">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aphicFrame>
            <p:nvGraphicFramePr>
              <p:cNvPr id="62" name="Object 64"/>
              <p:cNvGraphicFramePr>
                <a:graphicFrameLocks noChangeAspect="1"/>
              </p:cNvGraphicFramePr>
              <p:nvPr>
                <p:extLst>
                  <p:ext uri="{D42A27DB-BD31-4B8C-83A1-F6EECF244321}">
                    <p14:modId xmlns:p14="http://schemas.microsoft.com/office/powerpoint/2010/main" val="446334980"/>
                  </p:ext>
                </p:extLst>
              </p:nvPr>
            </p:nvGraphicFramePr>
            <p:xfrm>
              <a:off x="2137" y="2929"/>
              <a:ext cx="351" cy="423"/>
            </p:xfrm>
            <a:graphic>
              <a:graphicData uri="http://schemas.openxmlformats.org/presentationml/2006/ole">
                <mc:AlternateContent xmlns:mc="http://schemas.openxmlformats.org/markup-compatibility/2006">
                  <mc:Choice xmlns:v="urn:schemas-microsoft-com:vml" Requires="v">
                    <p:oleObj spid="_x0000_s36057" name="公式" r:id="rId12" imgW="291960" imgH="253800" progId="Equation.3">
                      <p:embed/>
                    </p:oleObj>
                  </mc:Choice>
                  <mc:Fallback>
                    <p:oleObj name="公式" r:id="rId12" imgW="291960" imgH="253800" progId="Equation.3">
                      <p:embed/>
                      <p:pic>
                        <p:nvPicPr>
                          <p:cNvPr id="0" name=""/>
                          <p:cNvPicPr>
                            <a:picLocks noChangeAspect="1" noChangeArrowheads="1"/>
                          </p:cNvPicPr>
                          <p:nvPr/>
                        </p:nvPicPr>
                        <p:blipFill>
                          <a:blip r:embed="rId13"/>
                          <a:srcRect/>
                          <a:stretch>
                            <a:fillRect/>
                          </a:stretch>
                        </p:blipFill>
                        <p:spPr bwMode="auto">
                          <a:xfrm>
                            <a:off x="2137" y="2929"/>
                            <a:ext cx="351"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5"/>
              <p:cNvGraphicFramePr>
                <a:graphicFrameLocks noChangeAspect="1"/>
              </p:cNvGraphicFramePr>
              <p:nvPr>
                <p:extLst>
                  <p:ext uri="{D42A27DB-BD31-4B8C-83A1-F6EECF244321}">
                    <p14:modId xmlns:p14="http://schemas.microsoft.com/office/powerpoint/2010/main" val="496383852"/>
                  </p:ext>
                </p:extLst>
              </p:nvPr>
            </p:nvGraphicFramePr>
            <p:xfrm>
              <a:off x="1520" y="3445"/>
              <a:ext cx="366" cy="422"/>
            </p:xfrm>
            <a:graphic>
              <a:graphicData uri="http://schemas.openxmlformats.org/presentationml/2006/ole">
                <mc:AlternateContent xmlns:mc="http://schemas.openxmlformats.org/markup-compatibility/2006">
                  <mc:Choice xmlns:v="urn:schemas-microsoft-com:vml" Requires="v">
                    <p:oleObj spid="_x0000_s36058" name="Equation" r:id="rId14" imgW="304560" imgH="253800" progId="Equation.DSMT4">
                      <p:embed/>
                    </p:oleObj>
                  </mc:Choice>
                  <mc:Fallback>
                    <p:oleObj name="Equation" r:id="rId14" imgW="304560" imgH="253800" progId="Equation.DSMT4">
                      <p:embed/>
                      <p:pic>
                        <p:nvPicPr>
                          <p:cNvPr id="0" name=""/>
                          <p:cNvPicPr>
                            <a:picLocks noChangeAspect="1" noChangeArrowheads="1"/>
                          </p:cNvPicPr>
                          <p:nvPr/>
                        </p:nvPicPr>
                        <p:blipFill>
                          <a:blip r:embed="rId15"/>
                          <a:srcRect/>
                          <a:stretch>
                            <a:fillRect/>
                          </a:stretch>
                        </p:blipFill>
                        <p:spPr bwMode="auto">
                          <a:xfrm>
                            <a:off x="1520" y="3445"/>
                            <a:ext cx="366"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Line 66"/>
            <p:cNvSpPr>
              <a:spLocks noChangeShapeType="1"/>
            </p:cNvSpPr>
            <p:nvPr/>
          </p:nvSpPr>
          <p:spPr bwMode="auto">
            <a:xfrm>
              <a:off x="1872" y="3288"/>
              <a:ext cx="528"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Tree>
    <p:extLst>
      <p:ext uri="{BB962C8B-B14F-4D97-AF65-F5344CB8AC3E}">
        <p14:creationId xmlns:p14="http://schemas.microsoft.com/office/powerpoint/2010/main" val="94638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7">
                                            <p:txEl>
                                              <p:pRg st="1" end="1"/>
                                            </p:txEl>
                                          </p:spTgt>
                                        </p:tgtEl>
                                        <p:attrNameLst>
                                          <p:attrName>style.visibility</p:attrName>
                                        </p:attrNameLst>
                                      </p:cBhvr>
                                      <p:to>
                                        <p:strVal val="visible"/>
                                      </p:to>
                                    </p:set>
                                    <p:animEffect transition="in" filter="wipe(down)">
                                      <p:cBhvr>
                                        <p:cTn id="24" dur="500"/>
                                        <p:tgtEl>
                                          <p:spTgt spid="67">
                                            <p:txEl>
                                              <p:pRg st="1" end="1"/>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7">
                                            <p:txEl>
                                              <p:pRg st="2" end="2"/>
                                            </p:txEl>
                                          </p:spTgt>
                                        </p:tgtEl>
                                        <p:attrNameLst>
                                          <p:attrName>style.visibility</p:attrName>
                                        </p:attrNameLst>
                                      </p:cBhvr>
                                      <p:to>
                                        <p:strVal val="visible"/>
                                      </p:to>
                                    </p:set>
                                    <p:animEffect transition="in" filter="wipe(down)">
                                      <p:cBhvr>
                                        <p:cTn id="27" dur="500"/>
                                        <p:tgtEl>
                                          <p:spTgt spid="67">
                                            <p:txEl>
                                              <p:pRg st="2" end="2"/>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67">
                                            <p:txEl>
                                              <p:pRg st="3" end="3"/>
                                            </p:txEl>
                                          </p:spTgt>
                                        </p:tgtEl>
                                        <p:attrNameLst>
                                          <p:attrName>style.visibility</p:attrName>
                                        </p:attrNameLst>
                                      </p:cBhvr>
                                      <p:to>
                                        <p:strVal val="visible"/>
                                      </p:to>
                                    </p:set>
                                    <p:animEffect transition="in" filter="wipe(down)">
                                      <p:cBhvr>
                                        <p:cTn id="30"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8575" y="1268760"/>
                <a:ext cx="9144000" cy="5472608"/>
              </a:xfrm>
            </p:spPr>
            <p:txBody>
              <a:bodyPr>
                <a:normAutofit/>
              </a:bodyPr>
              <a:lstStyle/>
              <a:p>
                <a:pPr marL="0" indent="0">
                  <a:buNone/>
                </a:pPr>
                <a:r>
                  <a:rPr lang="en-US" altLang="zh-CN" dirty="0" smtClean="0"/>
                  <a:t>	</a:t>
                </a:r>
                <a:r>
                  <a:rPr lang="zh-CN" altLang="en-US" dirty="0" smtClean="0"/>
                  <a:t>圆环分成的不同线元产生的场强的大小相等，方向各不相同，但与</a:t>
                </a:r>
                <a14:m>
                  <m:oMath xmlns:m="http://schemas.openxmlformats.org/officeDocument/2006/math">
                    <m:r>
                      <a:rPr lang="en-US" altLang="zh-CN" b="0" i="1" smtClean="0">
                        <a:latin typeface="Cambria Math"/>
                      </a:rPr>
                      <m:t>𝑥</m:t>
                    </m:r>
                  </m:oMath>
                </a14:m>
                <a:r>
                  <a:rPr lang="zh-CN" altLang="en-US" dirty="0" smtClean="0"/>
                  <a:t>轴的夹角相同。设为</a:t>
                </a:r>
                <a14:m>
                  <m:oMath xmlns:m="http://schemas.openxmlformats.org/officeDocument/2006/math">
                    <m:r>
                      <a:rPr lang="zh-CN" altLang="en-US" i="1" smtClean="0">
                        <a:latin typeface="Cambria Math"/>
                      </a:rPr>
                      <m:t>𝜃</m:t>
                    </m:r>
                  </m:oMath>
                </a14:m>
                <a:r>
                  <a:rPr lang="zh-CN" altLang="en-US" dirty="0" smtClean="0"/>
                  <a:t>，因此在垂直于</a:t>
                </a:r>
                <a14:m>
                  <m:oMath xmlns:m="http://schemas.openxmlformats.org/officeDocument/2006/math">
                    <m:r>
                      <a:rPr lang="en-US" altLang="zh-CN" i="1">
                        <a:solidFill>
                          <a:prstClr val="black"/>
                        </a:solidFill>
                        <a:latin typeface="Cambria Math"/>
                      </a:rPr>
                      <m:t>𝑥</m:t>
                    </m:r>
                  </m:oMath>
                </a14:m>
                <a:r>
                  <a:rPr lang="zh-CN" altLang="en-US" dirty="0" smtClean="0">
                    <a:solidFill>
                      <a:prstClr val="black"/>
                    </a:solidFill>
                  </a:rPr>
                  <a:t>轴的方向上，电场分量为</a:t>
                </a:r>
                <a:r>
                  <a:rPr lang="en-US" altLang="zh-CN" dirty="0" smtClean="0">
                    <a:solidFill>
                      <a:prstClr val="black"/>
                    </a:solidFill>
                  </a:rPr>
                  <a:t>0</a:t>
                </a:r>
                <a:r>
                  <a:rPr lang="zh-CN" altLang="en-US" dirty="0" smtClean="0">
                    <a:solidFill>
                      <a:prstClr val="black"/>
                    </a:solidFill>
                  </a:rPr>
                  <a:t>，所以只求与</a:t>
                </a:r>
                <a14:m>
                  <m:oMath xmlns:m="http://schemas.openxmlformats.org/officeDocument/2006/math">
                    <m:r>
                      <a:rPr lang="en-US" altLang="zh-CN" i="1">
                        <a:solidFill>
                          <a:prstClr val="black"/>
                        </a:solidFill>
                        <a:latin typeface="Cambria Math"/>
                      </a:rPr>
                      <m:t>𝑥</m:t>
                    </m:r>
                  </m:oMath>
                </a14:m>
                <a:r>
                  <a:rPr lang="zh-CN" altLang="en-US" dirty="0" smtClean="0">
                    <a:solidFill>
                      <a:prstClr val="black"/>
                    </a:solidFill>
                  </a:rPr>
                  <a:t>轴方向平行的分量。</a:t>
                </a:r>
                <a:endParaRPr lang="en-US" altLang="zh-CN" dirty="0" smtClean="0">
                  <a:solidFill>
                    <a:prstClr val="black"/>
                  </a:solidFill>
                </a:endParaRPr>
              </a:p>
              <a:p>
                <a:pPr marL="0" indent="0">
                  <a:buNone/>
                </a:pPr>
                <a14:m>
                  <m:oMath xmlns:m="http://schemas.openxmlformats.org/officeDocument/2006/math">
                    <m:r>
                      <a:rPr lang="en-US" altLang="zh-CN" b="0" i="1" dirty="0" smtClean="0">
                        <a:solidFill>
                          <a:prstClr val="black"/>
                        </a:solidFill>
                        <a:latin typeface="Cambria Math"/>
                      </a:rPr>
                      <m:t>𝐸</m:t>
                    </m:r>
                  </m:oMath>
                </a14:m>
                <a:r>
                  <a:rPr lang="en-US" altLang="zh-CN" dirty="0" smtClean="0">
                    <a:solidFill>
                      <a:prstClr val="black"/>
                    </a:solidFill>
                  </a:rPr>
                  <a:t>=</a:t>
                </a:r>
                <a14:m>
                  <m:oMath xmlns:m="http://schemas.openxmlformats.org/officeDocument/2006/math">
                    <m:sSub>
                      <m:sSubPr>
                        <m:ctrlPr>
                          <a:rPr lang="en-US" altLang="zh-CN" i="1" smtClean="0">
                            <a:solidFill>
                              <a:prstClr val="black"/>
                            </a:solidFill>
                            <a:latin typeface="Cambria Math"/>
                          </a:rPr>
                        </m:ctrlPr>
                      </m:sSubPr>
                      <m:e>
                        <m:r>
                          <a:rPr lang="en-US" altLang="zh-CN" b="0" i="1" smtClean="0">
                            <a:solidFill>
                              <a:prstClr val="black"/>
                            </a:solidFill>
                            <a:latin typeface="Cambria Math"/>
                          </a:rPr>
                          <m:t>𝐸</m:t>
                        </m:r>
                      </m:e>
                      <m:sub>
                        <m:r>
                          <a:rPr lang="en-US" altLang="zh-CN" b="0" i="1" smtClean="0">
                            <a:solidFill>
                              <a:prstClr val="black"/>
                            </a:solidFill>
                            <a:latin typeface="Cambria Math"/>
                          </a:rPr>
                          <m:t>𝑥</m:t>
                        </m:r>
                      </m:sub>
                    </m:sSub>
                  </m:oMath>
                </a14:m>
                <a:r>
                  <a:rPr lang="en-US" altLang="zh-CN" dirty="0" smtClean="0">
                    <a:solidFill>
                      <a:prstClr val="black"/>
                    </a:solidFill>
                  </a:rPr>
                  <a:t>=</a:t>
                </a:r>
                <a14:m>
                  <m:oMath xmlns:m="http://schemas.openxmlformats.org/officeDocument/2006/math">
                    <m:nary>
                      <m:naryPr>
                        <m:limLoc m:val="undOvr"/>
                        <m:subHide m:val="on"/>
                        <m:supHide m:val="on"/>
                        <m:ctrlPr>
                          <a:rPr lang="en-US" altLang="zh-CN" i="1" dirty="0" smtClean="0">
                            <a:solidFill>
                              <a:prstClr val="black"/>
                            </a:solidFill>
                            <a:latin typeface="Cambria Math"/>
                          </a:rPr>
                        </m:ctrlPr>
                      </m:naryPr>
                      <m:sub/>
                      <m:sup/>
                      <m:e>
                        <m:r>
                          <a:rPr lang="en-US" altLang="zh-CN" b="0" i="1" dirty="0" smtClean="0">
                            <a:solidFill>
                              <a:prstClr val="black"/>
                            </a:solidFill>
                            <a:latin typeface="Cambria Math"/>
                          </a:rPr>
                          <m:t>𝑑</m:t>
                        </m:r>
                        <m:sSub>
                          <m:sSubPr>
                            <m:ctrlPr>
                              <a:rPr lang="en-US" altLang="zh-CN" i="1" dirty="0" smtClean="0">
                                <a:solidFill>
                                  <a:prstClr val="black"/>
                                </a:solidFill>
                                <a:latin typeface="Cambria Math"/>
                              </a:rPr>
                            </m:ctrlPr>
                          </m:sSubPr>
                          <m:e>
                            <m:r>
                              <a:rPr lang="en-US" altLang="zh-CN" b="0" i="1" dirty="0" smtClean="0">
                                <a:solidFill>
                                  <a:prstClr val="black"/>
                                </a:solidFill>
                                <a:latin typeface="Cambria Math"/>
                              </a:rPr>
                              <m:t>𝐸</m:t>
                            </m:r>
                          </m:e>
                          <m:sub>
                            <m:r>
                              <a:rPr lang="en-US" altLang="zh-CN" b="0" i="1" dirty="0" smtClean="0">
                                <a:solidFill>
                                  <a:prstClr val="black"/>
                                </a:solidFill>
                                <a:latin typeface="Cambria Math"/>
                              </a:rPr>
                              <m:t>𝑥</m:t>
                            </m:r>
                          </m:sub>
                        </m:sSub>
                      </m:e>
                    </m:nary>
                  </m:oMath>
                </a14:m>
                <a:r>
                  <a:rPr lang="en-US" altLang="zh-CN" dirty="0" smtClean="0">
                    <a:solidFill>
                      <a:prstClr val="black"/>
                    </a:solidFill>
                  </a:rPr>
                  <a:t>=</a:t>
                </a:r>
                <a14:m>
                  <m:oMath xmlns:m="http://schemas.openxmlformats.org/officeDocument/2006/math">
                    <m:nary>
                      <m:naryPr>
                        <m:limLoc m:val="undOvr"/>
                        <m:subHide m:val="on"/>
                        <m:supHide m:val="on"/>
                        <m:ctrlPr>
                          <a:rPr lang="en-US" altLang="zh-CN" i="1" dirty="0" smtClean="0">
                            <a:solidFill>
                              <a:prstClr val="black"/>
                            </a:solidFill>
                            <a:latin typeface="Cambria Math"/>
                          </a:rPr>
                        </m:ctrlPr>
                      </m:naryPr>
                      <m:sub/>
                      <m:sup/>
                      <m:e>
                        <m:r>
                          <a:rPr lang="en-US" altLang="zh-CN" b="0" i="1" dirty="0" smtClean="0">
                            <a:solidFill>
                              <a:prstClr val="black"/>
                            </a:solidFill>
                            <a:latin typeface="Cambria Math"/>
                          </a:rPr>
                          <m:t>𝑑𝐸</m:t>
                        </m:r>
                        <m:func>
                          <m:funcPr>
                            <m:ctrlPr>
                              <a:rPr lang="en-US" altLang="zh-CN" b="0" i="1" dirty="0" smtClean="0">
                                <a:solidFill>
                                  <a:prstClr val="black"/>
                                </a:solidFill>
                                <a:latin typeface="Cambria Math"/>
                              </a:rPr>
                            </m:ctrlPr>
                          </m:funcPr>
                          <m:fName>
                            <m:r>
                              <m:rPr>
                                <m:sty m:val="p"/>
                              </m:rPr>
                              <a:rPr lang="en-US" altLang="zh-CN" b="0" i="0" dirty="0" smtClean="0">
                                <a:solidFill>
                                  <a:prstClr val="black"/>
                                </a:solidFill>
                                <a:latin typeface="Cambria Math"/>
                              </a:rPr>
                              <m:t>cos</m:t>
                            </m:r>
                          </m:fName>
                          <m:e>
                            <m:r>
                              <a:rPr lang="zh-CN" altLang="en-US" b="0" i="1" dirty="0" smtClean="0">
                                <a:solidFill>
                                  <a:prstClr val="black"/>
                                </a:solidFill>
                                <a:latin typeface="Cambria Math"/>
                              </a:rPr>
                              <m:t>𝜃</m:t>
                            </m:r>
                          </m:e>
                        </m:func>
                      </m:e>
                    </m:nary>
                  </m:oMath>
                </a14:m>
                <a:r>
                  <a:rPr lang="en-US" altLang="zh-CN" dirty="0" smtClean="0">
                    <a:solidFill>
                      <a:prstClr val="black"/>
                    </a:solidFill>
                  </a:rPr>
                  <a:t>=</a:t>
                </a:r>
                <a:r>
                  <a:rPr lang="en-US" altLang="zh-CN" i="1" dirty="0" smtClean="0">
                    <a:solidFill>
                      <a:prstClr val="black"/>
                    </a:solidFill>
                  </a:rPr>
                  <a:t>k</a:t>
                </a:r>
                <a14:m>
                  <m:oMath xmlns:m="http://schemas.openxmlformats.org/officeDocument/2006/math">
                    <m:f>
                      <m:fPr>
                        <m:ctrlPr>
                          <a:rPr lang="en-US" altLang="zh-CN" b="0" i="1" dirty="0" smtClean="0">
                            <a:solidFill>
                              <a:prstClr val="black"/>
                            </a:solidFill>
                            <a:latin typeface="Cambria Math"/>
                          </a:rPr>
                        </m:ctrlPr>
                      </m:fPr>
                      <m:num>
                        <m:r>
                          <a:rPr lang="en-US" altLang="zh-CN" b="0" i="1" dirty="0" smtClean="0">
                            <a:solidFill>
                              <a:prstClr val="black"/>
                            </a:solidFill>
                            <a:latin typeface="Cambria Math"/>
                          </a:rPr>
                          <m:t>𝑄</m:t>
                        </m:r>
                      </m:num>
                      <m:den>
                        <m:r>
                          <a:rPr lang="en-US" altLang="zh-CN" b="0" i="1" dirty="0" smtClean="0">
                            <a:solidFill>
                              <a:prstClr val="black"/>
                            </a:solidFill>
                            <a:latin typeface="Cambria Math"/>
                          </a:rPr>
                          <m:t>2</m:t>
                        </m:r>
                        <m:r>
                          <a:rPr lang="zh-CN" altLang="en-US" b="0" i="1" dirty="0" smtClean="0">
                            <a:solidFill>
                              <a:prstClr val="black"/>
                            </a:solidFill>
                            <a:latin typeface="Cambria Math"/>
                          </a:rPr>
                          <m:t>𝜋</m:t>
                        </m:r>
                        <m:r>
                          <a:rPr lang="en-US" altLang="zh-CN" b="0" i="1" dirty="0" smtClean="0">
                            <a:solidFill>
                              <a:prstClr val="black"/>
                            </a:solidFill>
                            <a:latin typeface="Cambria Math"/>
                          </a:rPr>
                          <m:t>𝑅</m:t>
                        </m:r>
                      </m:den>
                    </m:f>
                    <m:nary>
                      <m:naryPr>
                        <m:limLoc m:val="undOvr"/>
                        <m:ctrlPr>
                          <a:rPr lang="en-US" altLang="zh-CN" b="0" i="1" dirty="0" smtClean="0">
                            <a:solidFill>
                              <a:prstClr val="black"/>
                            </a:solidFill>
                            <a:latin typeface="Cambria Math"/>
                          </a:rPr>
                        </m:ctrlPr>
                      </m:naryPr>
                      <m:sub>
                        <m:r>
                          <m:rPr>
                            <m:brk m:alnAt="24"/>
                          </m:rPr>
                          <a:rPr lang="en-US" altLang="zh-CN" b="0" i="1" dirty="0" smtClean="0">
                            <a:solidFill>
                              <a:prstClr val="black"/>
                            </a:solidFill>
                            <a:latin typeface="Cambria Math"/>
                          </a:rPr>
                          <m:t>0</m:t>
                        </m:r>
                      </m:sub>
                      <m:sup>
                        <m:r>
                          <a:rPr lang="en-US" altLang="zh-CN" b="0" i="1" dirty="0" smtClean="0">
                            <a:solidFill>
                              <a:prstClr val="black"/>
                            </a:solidFill>
                            <a:latin typeface="Cambria Math"/>
                          </a:rPr>
                          <m:t>2</m:t>
                        </m:r>
                        <m:r>
                          <a:rPr lang="zh-CN" altLang="en-US" b="0" i="1" dirty="0" smtClean="0">
                            <a:solidFill>
                              <a:prstClr val="black"/>
                            </a:solidFill>
                            <a:latin typeface="Cambria Math"/>
                          </a:rPr>
                          <m:t>𝜋</m:t>
                        </m:r>
                        <m:r>
                          <a:rPr lang="en-US" altLang="zh-CN" b="0" i="1" dirty="0" smtClean="0">
                            <a:solidFill>
                              <a:prstClr val="black"/>
                            </a:solidFill>
                            <a:latin typeface="Cambria Math"/>
                          </a:rPr>
                          <m:t>𝑅</m:t>
                        </m:r>
                      </m:sup>
                      <m:e>
                        <m:f>
                          <m:fPr>
                            <m:ctrlPr>
                              <a:rPr lang="en-US" altLang="zh-CN" b="0" i="1" dirty="0" smtClean="0">
                                <a:solidFill>
                                  <a:prstClr val="black"/>
                                </a:solidFill>
                                <a:latin typeface="Cambria Math"/>
                              </a:rPr>
                            </m:ctrlPr>
                          </m:fPr>
                          <m:num>
                            <m:r>
                              <a:rPr lang="en-US" altLang="zh-CN" b="0" i="1" dirty="0" smtClean="0">
                                <a:solidFill>
                                  <a:prstClr val="black"/>
                                </a:solidFill>
                                <a:latin typeface="Cambria Math"/>
                              </a:rPr>
                              <m:t>𝑑𝑙</m:t>
                            </m:r>
                          </m:num>
                          <m:den>
                            <m:sSup>
                              <m:sSupPr>
                                <m:ctrlPr>
                                  <a:rPr lang="en-US" altLang="zh-CN" b="0" i="1" dirty="0" smtClean="0">
                                    <a:solidFill>
                                      <a:prstClr val="black"/>
                                    </a:solidFill>
                                    <a:latin typeface="Cambria Math"/>
                                  </a:rPr>
                                </m:ctrlPr>
                              </m:sSupPr>
                              <m:e>
                                <m:r>
                                  <a:rPr lang="en-US" altLang="zh-CN" b="0" i="1" dirty="0" smtClean="0">
                                    <a:solidFill>
                                      <a:prstClr val="black"/>
                                    </a:solidFill>
                                    <a:latin typeface="Cambria Math"/>
                                  </a:rPr>
                                  <m:t>𝑅</m:t>
                                </m:r>
                              </m:e>
                              <m:sup>
                                <m:r>
                                  <a:rPr lang="en-US" altLang="zh-CN" b="0" i="1" dirty="0" smtClean="0">
                                    <a:solidFill>
                                      <a:prstClr val="black"/>
                                    </a:solidFill>
                                    <a:latin typeface="Cambria Math"/>
                                  </a:rPr>
                                  <m:t>2</m:t>
                                </m:r>
                              </m:sup>
                            </m:sSup>
                            <m:r>
                              <a:rPr lang="en-US" altLang="zh-CN" b="0" i="1" dirty="0" smtClean="0">
                                <a:solidFill>
                                  <a:prstClr val="black"/>
                                </a:solidFill>
                                <a:latin typeface="Cambria Math"/>
                              </a:rPr>
                              <m:t>+</m:t>
                            </m:r>
                            <m:sSup>
                              <m:sSupPr>
                                <m:ctrlPr>
                                  <a:rPr lang="en-US" altLang="zh-CN" b="0" i="1" dirty="0" smtClean="0">
                                    <a:solidFill>
                                      <a:prstClr val="black"/>
                                    </a:solidFill>
                                    <a:latin typeface="Cambria Math"/>
                                  </a:rPr>
                                </m:ctrlPr>
                              </m:sSupPr>
                              <m:e>
                                <m:r>
                                  <a:rPr lang="en-US" altLang="zh-CN" b="0" i="1" dirty="0" smtClean="0">
                                    <a:solidFill>
                                      <a:prstClr val="black"/>
                                    </a:solidFill>
                                    <a:latin typeface="Cambria Math"/>
                                  </a:rPr>
                                  <m:t>𝑥</m:t>
                                </m:r>
                              </m:e>
                              <m:sup>
                                <m:r>
                                  <a:rPr lang="en-US" altLang="zh-CN" b="0" i="1" dirty="0" smtClean="0">
                                    <a:solidFill>
                                      <a:prstClr val="black"/>
                                    </a:solidFill>
                                    <a:latin typeface="Cambria Math"/>
                                  </a:rPr>
                                  <m:t>2</m:t>
                                </m:r>
                              </m:sup>
                            </m:sSup>
                          </m:den>
                        </m:f>
                      </m:e>
                    </m:nary>
                    <m:r>
                      <a:rPr lang="en-US" altLang="zh-CN" b="0" i="1" dirty="0" smtClean="0">
                        <a:solidFill>
                          <a:prstClr val="black"/>
                        </a:solidFill>
                        <a:latin typeface="Cambria Math"/>
                        <a:ea typeface="Cambria Math"/>
                      </a:rPr>
                      <m:t>∙</m:t>
                    </m:r>
                    <m:f>
                      <m:fPr>
                        <m:ctrlPr>
                          <a:rPr lang="en-US" altLang="zh-CN" b="0" i="1" dirty="0" smtClean="0">
                            <a:solidFill>
                              <a:prstClr val="black"/>
                            </a:solidFill>
                            <a:latin typeface="Cambria Math"/>
                          </a:rPr>
                        </m:ctrlPr>
                      </m:fPr>
                      <m:num>
                        <m:r>
                          <a:rPr lang="en-US" altLang="zh-CN" b="0" i="1" dirty="0" smtClean="0">
                            <a:solidFill>
                              <a:prstClr val="black"/>
                            </a:solidFill>
                            <a:latin typeface="Cambria Math"/>
                          </a:rPr>
                          <m:t>𝑥</m:t>
                        </m:r>
                      </m:num>
                      <m:den>
                        <m:rad>
                          <m:radPr>
                            <m:degHide m:val="on"/>
                            <m:ctrlPr>
                              <a:rPr lang="en-US" altLang="zh-CN" b="0" i="1" dirty="0" smtClean="0">
                                <a:solidFill>
                                  <a:prstClr val="black"/>
                                </a:solidFill>
                                <a:latin typeface="Cambria Math"/>
                              </a:rPr>
                            </m:ctrlPr>
                          </m:radPr>
                          <m:deg/>
                          <m:e>
                            <m:sSup>
                              <m:sSupPr>
                                <m:ctrlPr>
                                  <a:rPr lang="en-US" altLang="zh-CN" b="0" i="1" dirty="0" smtClean="0">
                                    <a:solidFill>
                                      <a:prstClr val="black"/>
                                    </a:solidFill>
                                    <a:latin typeface="Cambria Math"/>
                                  </a:rPr>
                                </m:ctrlPr>
                              </m:sSupPr>
                              <m:e>
                                <m:r>
                                  <a:rPr lang="en-US" altLang="zh-CN" b="0" i="1" dirty="0" smtClean="0">
                                    <a:solidFill>
                                      <a:prstClr val="black"/>
                                    </a:solidFill>
                                    <a:latin typeface="Cambria Math"/>
                                  </a:rPr>
                                  <m:t>𝑅</m:t>
                                </m:r>
                              </m:e>
                              <m:sup>
                                <m:r>
                                  <a:rPr lang="en-US" altLang="zh-CN" b="0" i="1" dirty="0" smtClean="0">
                                    <a:solidFill>
                                      <a:prstClr val="black"/>
                                    </a:solidFill>
                                    <a:latin typeface="Cambria Math"/>
                                  </a:rPr>
                                  <m:t>2</m:t>
                                </m:r>
                              </m:sup>
                            </m:sSup>
                            <m:r>
                              <a:rPr lang="en-US" altLang="zh-CN" b="0" i="1" dirty="0" smtClean="0">
                                <a:solidFill>
                                  <a:prstClr val="black"/>
                                </a:solidFill>
                                <a:latin typeface="Cambria Math"/>
                              </a:rPr>
                              <m:t>+</m:t>
                            </m:r>
                            <m:sSup>
                              <m:sSupPr>
                                <m:ctrlPr>
                                  <a:rPr lang="en-US" altLang="zh-CN" b="0" i="1" dirty="0" smtClean="0">
                                    <a:solidFill>
                                      <a:prstClr val="black"/>
                                    </a:solidFill>
                                    <a:latin typeface="Cambria Math"/>
                                  </a:rPr>
                                </m:ctrlPr>
                              </m:sSupPr>
                              <m:e>
                                <m:r>
                                  <a:rPr lang="en-US" altLang="zh-CN" b="0" i="1" dirty="0" smtClean="0">
                                    <a:solidFill>
                                      <a:prstClr val="black"/>
                                    </a:solidFill>
                                    <a:latin typeface="Cambria Math"/>
                                  </a:rPr>
                                  <m:t>𝑥</m:t>
                                </m:r>
                              </m:e>
                              <m:sup>
                                <m:r>
                                  <a:rPr lang="en-US" altLang="zh-CN" b="0" i="1" dirty="0" smtClean="0">
                                    <a:solidFill>
                                      <a:prstClr val="black"/>
                                    </a:solidFill>
                                    <a:latin typeface="Cambria Math"/>
                                  </a:rPr>
                                  <m:t>2</m:t>
                                </m:r>
                              </m:sup>
                            </m:sSup>
                          </m:e>
                        </m:rad>
                      </m:den>
                    </m:f>
                  </m:oMath>
                </a14:m>
                <a:endParaRPr lang="en-US" altLang="zh-CN" dirty="0" smtClean="0">
                  <a:solidFill>
                    <a:prstClr val="black"/>
                  </a:solidFill>
                </a:endParaRPr>
              </a:p>
              <a:p>
                <a:pPr marL="0" indent="0">
                  <a:buNone/>
                </a:pPr>
                <a:r>
                  <a:rPr lang="en-US" altLang="zh-CN" dirty="0" smtClean="0">
                    <a:solidFill>
                      <a:prstClr val="black"/>
                    </a:solidFill>
                  </a:rPr>
                  <a:t>   =</a:t>
                </a:r>
                <a:r>
                  <a:rPr lang="en-US" altLang="zh-CN" i="1" dirty="0" smtClean="0">
                    <a:solidFill>
                      <a:prstClr val="black"/>
                    </a:solidFill>
                  </a:rPr>
                  <a:t>k</a:t>
                </a:r>
                <a14:m>
                  <m:oMath xmlns:m="http://schemas.openxmlformats.org/officeDocument/2006/math">
                    <m:f>
                      <m:fPr>
                        <m:ctrlPr>
                          <a:rPr lang="en-US" altLang="zh-CN" b="0" i="1" smtClean="0">
                            <a:solidFill>
                              <a:prstClr val="black"/>
                            </a:solidFill>
                            <a:latin typeface="Cambria Math"/>
                          </a:rPr>
                        </m:ctrlPr>
                      </m:fPr>
                      <m:num>
                        <m:r>
                          <a:rPr lang="en-US" altLang="zh-CN" b="0" i="1" smtClean="0">
                            <a:solidFill>
                              <a:prstClr val="black"/>
                            </a:solidFill>
                            <a:latin typeface="Cambria Math"/>
                          </a:rPr>
                          <m:t>𝑄𝑥</m:t>
                        </m:r>
                      </m:num>
                      <m:den>
                        <m:sSup>
                          <m:sSupPr>
                            <m:ctrlPr>
                              <a:rPr lang="en-US" altLang="zh-CN" b="0" i="1" smtClean="0">
                                <a:solidFill>
                                  <a:prstClr val="black"/>
                                </a:solidFill>
                                <a:latin typeface="Cambria Math"/>
                              </a:rPr>
                            </m:ctrlPr>
                          </m:sSupPr>
                          <m:e>
                            <m:d>
                              <m:dPr>
                                <m:ctrlPr>
                                  <a:rPr lang="en-US" altLang="zh-CN" b="0" i="1" smtClean="0">
                                    <a:solidFill>
                                      <a:prstClr val="black"/>
                                    </a:solidFill>
                                    <a:latin typeface="Cambria Math"/>
                                  </a:rPr>
                                </m:ctrlPr>
                              </m:dPr>
                              <m:e>
                                <m:sSup>
                                  <m:sSupPr>
                                    <m:ctrlPr>
                                      <a:rPr lang="en-US" altLang="zh-CN" b="0" i="1" smtClean="0">
                                        <a:solidFill>
                                          <a:prstClr val="black"/>
                                        </a:solidFill>
                                        <a:latin typeface="Cambria Math"/>
                                      </a:rPr>
                                    </m:ctrlPr>
                                  </m:sSupPr>
                                  <m:e>
                                    <m:r>
                                      <a:rPr lang="en-US" altLang="zh-CN" b="0" i="1" smtClean="0">
                                        <a:solidFill>
                                          <a:prstClr val="black"/>
                                        </a:solidFill>
                                        <a:latin typeface="Cambria Math"/>
                                      </a:rPr>
                                      <m:t>𝑅</m:t>
                                    </m:r>
                                  </m:e>
                                  <m:sup>
                                    <m:r>
                                      <a:rPr lang="en-US" altLang="zh-CN" b="0" i="1" smtClean="0">
                                        <a:solidFill>
                                          <a:prstClr val="black"/>
                                        </a:solidFill>
                                        <a:latin typeface="Cambria Math"/>
                                      </a:rPr>
                                      <m:t>2</m:t>
                                    </m:r>
                                  </m:sup>
                                </m:sSup>
                                <m:r>
                                  <a:rPr lang="en-US" altLang="zh-CN" b="0" i="1" smtClean="0">
                                    <a:solidFill>
                                      <a:prstClr val="black"/>
                                    </a:solidFill>
                                    <a:latin typeface="Cambria Math"/>
                                  </a:rPr>
                                  <m:t>+</m:t>
                                </m:r>
                                <m:sSup>
                                  <m:sSupPr>
                                    <m:ctrlPr>
                                      <a:rPr lang="en-US" altLang="zh-CN" b="0" i="1" smtClean="0">
                                        <a:solidFill>
                                          <a:prstClr val="black"/>
                                        </a:solidFill>
                                        <a:latin typeface="Cambria Math"/>
                                      </a:rPr>
                                    </m:ctrlPr>
                                  </m:sSupPr>
                                  <m:e>
                                    <m:r>
                                      <a:rPr lang="en-US" altLang="zh-CN" b="0" i="1" smtClean="0">
                                        <a:solidFill>
                                          <a:prstClr val="black"/>
                                        </a:solidFill>
                                        <a:latin typeface="Cambria Math"/>
                                      </a:rPr>
                                      <m:t>𝑥</m:t>
                                    </m:r>
                                  </m:e>
                                  <m:sup>
                                    <m:r>
                                      <a:rPr lang="en-US" altLang="zh-CN" b="0" i="1" smtClean="0">
                                        <a:solidFill>
                                          <a:prstClr val="black"/>
                                        </a:solidFill>
                                        <a:latin typeface="Cambria Math"/>
                                      </a:rPr>
                                      <m:t>2</m:t>
                                    </m:r>
                                  </m:sup>
                                </m:sSup>
                              </m:e>
                            </m:d>
                          </m:e>
                          <m:sup>
                            <m:f>
                              <m:fPr>
                                <m:ctrlPr>
                                  <a:rPr lang="en-US" altLang="zh-CN" b="0" i="1" smtClean="0">
                                    <a:solidFill>
                                      <a:prstClr val="black"/>
                                    </a:solidFill>
                                    <a:latin typeface="Cambria Math"/>
                                  </a:rPr>
                                </m:ctrlPr>
                              </m:fPr>
                              <m:num>
                                <m:r>
                                  <a:rPr lang="en-US" altLang="zh-CN" b="0" i="1" smtClean="0">
                                    <a:solidFill>
                                      <a:prstClr val="black"/>
                                    </a:solidFill>
                                    <a:latin typeface="Cambria Math"/>
                                  </a:rPr>
                                  <m:t>3</m:t>
                                </m:r>
                              </m:num>
                              <m:den>
                                <m:r>
                                  <a:rPr lang="en-US" altLang="zh-CN" b="0" i="1" smtClean="0">
                                    <a:solidFill>
                                      <a:prstClr val="black"/>
                                    </a:solidFill>
                                    <a:latin typeface="Cambria Math"/>
                                  </a:rPr>
                                  <m:t>2</m:t>
                                </m:r>
                              </m:den>
                            </m:f>
                          </m:sup>
                        </m:sSup>
                      </m:den>
                    </m:f>
                  </m:oMath>
                </a14:m>
                <a:endParaRPr lang="en-US" altLang="zh-CN" dirty="0" smtClean="0">
                  <a:solidFill>
                    <a:prstClr val="black"/>
                  </a:solidFill>
                </a:endParaRPr>
              </a:p>
              <a:p>
                <a:pPr marL="0" indent="0">
                  <a:buNone/>
                </a:pPr>
                <a:r>
                  <a:rPr lang="zh-CN" altLang="en-US" dirty="0" smtClean="0">
                    <a:solidFill>
                      <a:prstClr val="black"/>
                    </a:solidFill>
                  </a:rPr>
                  <a:t>当</a:t>
                </a:r>
                <a:r>
                  <a:rPr lang="en-US" altLang="zh-CN" dirty="0" smtClean="0">
                    <a:solidFill>
                      <a:prstClr val="black"/>
                    </a:solidFill>
                  </a:rPr>
                  <a:t>Q</a:t>
                </a:r>
                <a14:m>
                  <m:oMath xmlns:m="http://schemas.openxmlformats.org/officeDocument/2006/math">
                    <m:r>
                      <a:rPr lang="en-US" altLang="zh-CN" i="1" smtClean="0">
                        <a:solidFill>
                          <a:prstClr val="black"/>
                        </a:solidFill>
                        <a:latin typeface="Cambria Math"/>
                        <a:ea typeface="Cambria Math"/>
                      </a:rPr>
                      <m:t>&gt;</m:t>
                    </m:r>
                    <m:r>
                      <a:rPr lang="en-US" altLang="zh-CN" b="0" i="1" smtClean="0">
                        <a:solidFill>
                          <a:prstClr val="black"/>
                        </a:solidFill>
                        <a:latin typeface="Cambria Math"/>
                        <a:ea typeface="Cambria Math"/>
                      </a:rPr>
                      <m:t>0</m:t>
                    </m:r>
                    <m:r>
                      <a:rPr lang="zh-CN" altLang="en-US" b="0" i="1" smtClean="0">
                        <a:solidFill>
                          <a:prstClr val="black"/>
                        </a:solidFill>
                        <a:latin typeface="Cambria Math"/>
                        <a:ea typeface="Cambria Math"/>
                      </a:rPr>
                      <m:t>时</m:t>
                    </m:r>
                  </m:oMath>
                </a14:m>
                <a:r>
                  <a:rPr lang="zh-CN" altLang="en-US" dirty="0" smtClean="0">
                    <a:solidFill>
                      <a:prstClr val="black"/>
                    </a:solidFill>
                  </a:rPr>
                  <a:t>，</a:t>
                </a:r>
                <a:r>
                  <a:rPr lang="en-US" altLang="zh-CN" dirty="0">
                    <a:solidFill>
                      <a:prstClr val="black"/>
                    </a:solidFill>
                  </a:rPr>
                  <a:t> </a:t>
                </a:r>
                <a14:m>
                  <m:oMath xmlns:m="http://schemas.openxmlformats.org/officeDocument/2006/math">
                    <m:r>
                      <a:rPr lang="en-US" altLang="zh-CN" i="1" dirty="0">
                        <a:solidFill>
                          <a:prstClr val="black"/>
                        </a:solidFill>
                        <a:latin typeface="Cambria Math"/>
                      </a:rPr>
                      <m:t>𝐸</m:t>
                    </m:r>
                  </m:oMath>
                </a14:m>
                <a:r>
                  <a:rPr lang="zh-CN" altLang="en-US" dirty="0" smtClean="0">
                    <a:solidFill>
                      <a:prstClr val="black"/>
                    </a:solidFill>
                  </a:rPr>
                  <a:t>方向沿</a:t>
                </a:r>
                <a14:m>
                  <m:oMath xmlns:m="http://schemas.openxmlformats.org/officeDocument/2006/math">
                    <m:r>
                      <a:rPr lang="en-US" altLang="zh-CN" i="1">
                        <a:solidFill>
                          <a:prstClr val="black"/>
                        </a:solidFill>
                        <a:latin typeface="Cambria Math"/>
                      </a:rPr>
                      <m:t>𝑥</m:t>
                    </m:r>
                  </m:oMath>
                </a14:m>
                <a:r>
                  <a:rPr lang="zh-CN" altLang="en-US" dirty="0" smtClean="0">
                    <a:solidFill>
                      <a:prstClr val="black"/>
                    </a:solidFill>
                  </a:rPr>
                  <a:t>轴正方向。</a:t>
                </a:r>
                <a:endParaRPr lang="en-US" altLang="zh-CN" dirty="0" smtClean="0">
                  <a:solidFill>
                    <a:prstClr val="black"/>
                  </a:solidFill>
                </a:endParaRPr>
              </a:p>
              <a:p>
                <a:pPr marL="0" lvl="0" indent="0">
                  <a:buNone/>
                </a:pPr>
                <a:r>
                  <a:rPr lang="zh-CN" altLang="en-US" dirty="0">
                    <a:solidFill>
                      <a:prstClr val="black"/>
                    </a:solidFill>
                  </a:rPr>
                  <a:t>当</a:t>
                </a:r>
                <a:r>
                  <a:rPr lang="en-US" altLang="zh-CN" dirty="0">
                    <a:solidFill>
                      <a:prstClr val="black"/>
                    </a:solidFill>
                  </a:rPr>
                  <a:t>Q</a:t>
                </a:r>
                <a14:m>
                  <m:oMath xmlns:m="http://schemas.openxmlformats.org/officeDocument/2006/math">
                    <m:r>
                      <a:rPr lang="en-US" altLang="zh-CN" i="1" smtClean="0">
                        <a:solidFill>
                          <a:prstClr val="black"/>
                        </a:solidFill>
                        <a:latin typeface="Cambria Math"/>
                        <a:ea typeface="Cambria Math"/>
                      </a:rPr>
                      <m:t>&lt;</m:t>
                    </m:r>
                    <m:r>
                      <a:rPr lang="en-US" altLang="zh-CN" i="1">
                        <a:solidFill>
                          <a:prstClr val="black"/>
                        </a:solidFill>
                        <a:latin typeface="Cambria Math"/>
                        <a:ea typeface="Cambria Math"/>
                      </a:rPr>
                      <m:t>0</m:t>
                    </m:r>
                    <m:r>
                      <a:rPr lang="zh-CN" altLang="en-US" i="1">
                        <a:solidFill>
                          <a:prstClr val="black"/>
                        </a:solidFill>
                        <a:latin typeface="Cambria Math"/>
                        <a:ea typeface="Cambria Math"/>
                      </a:rPr>
                      <m:t>时</m:t>
                    </m:r>
                  </m:oMath>
                </a14:m>
                <a:r>
                  <a:rPr lang="zh-CN" altLang="en-US" dirty="0" smtClean="0">
                    <a:solidFill>
                      <a:prstClr val="black"/>
                    </a:solidFill>
                  </a:rPr>
                  <a:t>，</a:t>
                </a:r>
                <a:r>
                  <a:rPr lang="en-US" altLang="zh-CN" dirty="0">
                    <a:solidFill>
                      <a:prstClr val="black"/>
                    </a:solidFill>
                  </a:rPr>
                  <a:t> </a:t>
                </a:r>
                <a14:m>
                  <m:oMath xmlns:m="http://schemas.openxmlformats.org/officeDocument/2006/math">
                    <m:r>
                      <a:rPr lang="en-US" altLang="zh-CN" i="1" dirty="0">
                        <a:solidFill>
                          <a:prstClr val="black"/>
                        </a:solidFill>
                        <a:latin typeface="Cambria Math"/>
                      </a:rPr>
                      <m:t>𝐸</m:t>
                    </m:r>
                  </m:oMath>
                </a14:m>
                <a:r>
                  <a:rPr lang="zh-CN" altLang="en-US" dirty="0" smtClean="0">
                    <a:solidFill>
                      <a:prstClr val="black"/>
                    </a:solidFill>
                  </a:rPr>
                  <a:t>方向</a:t>
                </a:r>
                <a:r>
                  <a:rPr lang="zh-CN" altLang="en-US" dirty="0">
                    <a:solidFill>
                      <a:prstClr val="black"/>
                    </a:solidFill>
                  </a:rPr>
                  <a:t>沿</a:t>
                </a:r>
                <a14:m>
                  <m:oMath xmlns:m="http://schemas.openxmlformats.org/officeDocument/2006/math">
                    <m:r>
                      <a:rPr lang="en-US" altLang="zh-CN" i="1">
                        <a:solidFill>
                          <a:prstClr val="black"/>
                        </a:solidFill>
                        <a:latin typeface="Cambria Math"/>
                      </a:rPr>
                      <m:t>𝑥</m:t>
                    </m:r>
                  </m:oMath>
                </a14:m>
                <a:r>
                  <a:rPr lang="zh-CN" altLang="en-US" dirty="0" smtClean="0">
                    <a:solidFill>
                      <a:prstClr val="black"/>
                    </a:solidFill>
                  </a:rPr>
                  <a:t>轴负方向</a:t>
                </a:r>
                <a:r>
                  <a:rPr lang="zh-CN" altLang="en-US" dirty="0">
                    <a:solidFill>
                      <a:prstClr val="black"/>
                    </a:solidFill>
                  </a:rPr>
                  <a:t>。</a:t>
                </a:r>
                <a:endParaRPr lang="en-US" altLang="zh-CN" dirty="0">
                  <a:solidFill>
                    <a:prstClr val="black"/>
                  </a:solidFill>
                </a:endParaRPr>
              </a:p>
              <a:p>
                <a:pPr marL="0" indent="0">
                  <a:buNone/>
                </a:pPr>
                <a:endParaRPr lang="en-US" altLang="zh-CN" dirty="0" smtClean="0">
                  <a:solidFill>
                    <a:prstClr val="black"/>
                  </a:solidFill>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8575" y="1268760"/>
                <a:ext cx="9144000" cy="5472608"/>
              </a:xfrm>
              <a:blipFill rotWithShape="1">
                <a:blip r:embed="rId3"/>
                <a:stretch>
                  <a:fillRect l="-1667" t="-2004" r="-1733"/>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656646024"/>
              </p:ext>
            </p:extLst>
          </p:nvPr>
        </p:nvGraphicFramePr>
        <p:xfrm>
          <a:off x="5976156" y="5553236"/>
          <a:ext cx="947738" cy="501650"/>
        </p:xfrm>
        <a:graphic>
          <a:graphicData uri="http://schemas.openxmlformats.org/presentationml/2006/ole">
            <mc:AlternateContent xmlns:mc="http://schemas.openxmlformats.org/markup-compatibility/2006">
              <mc:Choice xmlns:v="urn:schemas-microsoft-com:vml" Requires="v">
                <p:oleObj spid="_x0000_s47137" name="Equation" r:id="rId4" imgW="457200" imgH="203040" progId="Equation.DSMT4">
                  <p:embed/>
                </p:oleObj>
              </mc:Choice>
              <mc:Fallback>
                <p:oleObj name="Equation" r:id="rId4" imgW="457200" imgH="203040" progId="Equation.DSMT4">
                  <p:embed/>
                  <p:pic>
                    <p:nvPicPr>
                      <p:cNvPr id="0" name="Object 21"/>
                      <p:cNvPicPr>
                        <a:picLocks noChangeAspect="1" noChangeArrowheads="1"/>
                      </p:cNvPicPr>
                      <p:nvPr/>
                    </p:nvPicPr>
                    <p:blipFill>
                      <a:blip r:embed="rId5"/>
                      <a:srcRect/>
                      <a:stretch>
                        <a:fillRect/>
                      </a:stretch>
                    </p:blipFill>
                    <p:spPr bwMode="auto">
                      <a:xfrm>
                        <a:off x="5976156" y="5553236"/>
                        <a:ext cx="94773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9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72608"/>
              </a:xfrm>
            </p:spPr>
            <p:txBody>
              <a:bodyPr>
                <a:normAutofit/>
              </a:bodyPr>
              <a:lstStyle/>
              <a:p>
                <a:pPr marL="0" indent="0">
                  <a:buNone/>
                </a:pPr>
                <a:r>
                  <a:rPr lang="zh-CN" altLang="en-US" sz="2800" dirty="0" smtClean="0"/>
                  <a:t>（</a:t>
                </a:r>
                <a:r>
                  <a:rPr lang="en-US" altLang="zh-CN" sz="2800" dirty="0" smtClean="0"/>
                  <a:t>1</a:t>
                </a:r>
                <a:r>
                  <a:rPr lang="zh-CN" altLang="en-US" sz="2800" dirty="0" smtClean="0"/>
                  <a:t>）当</a:t>
                </a:r>
                <a14:m>
                  <m:oMath xmlns:m="http://schemas.openxmlformats.org/officeDocument/2006/math">
                    <m:r>
                      <a:rPr lang="en-US" altLang="zh-CN" sz="2800" i="1">
                        <a:solidFill>
                          <a:prstClr val="black"/>
                        </a:solidFill>
                        <a:latin typeface="Cambria Math"/>
                      </a:rPr>
                      <m:t>𝑥</m:t>
                    </m:r>
                  </m:oMath>
                </a14:m>
                <a:r>
                  <a:rPr lang="en-US" altLang="zh-CN" sz="2800" dirty="0" smtClean="0"/>
                  <a:t>=0</a:t>
                </a:r>
                <a:r>
                  <a:rPr lang="zh-CN" altLang="en-US" sz="2800" dirty="0" smtClean="0"/>
                  <a:t>时，</a:t>
                </a:r>
                <a:r>
                  <a:rPr lang="en-US" altLang="zh-CN" sz="2800" dirty="0">
                    <a:solidFill>
                      <a:prstClr val="black"/>
                    </a:solidFill>
                  </a:rPr>
                  <a:t> </a:t>
                </a:r>
                <a14:m>
                  <m:oMath xmlns:m="http://schemas.openxmlformats.org/officeDocument/2006/math">
                    <m:r>
                      <a:rPr lang="en-US" altLang="zh-CN" sz="2800" i="1" dirty="0">
                        <a:solidFill>
                          <a:prstClr val="black"/>
                        </a:solidFill>
                        <a:latin typeface="Cambria Math"/>
                      </a:rPr>
                      <m:t>𝐸</m:t>
                    </m:r>
                  </m:oMath>
                </a14:m>
                <a:r>
                  <a:rPr lang="en-US" altLang="zh-CN" sz="2800" dirty="0" smtClean="0"/>
                  <a:t>=0</a:t>
                </a:r>
                <a:r>
                  <a:rPr lang="zh-CN" altLang="en-US" sz="2800" dirty="0" smtClean="0"/>
                  <a:t>；</a:t>
                </a:r>
                <a:endParaRPr lang="en-US" altLang="zh-CN" sz="2800" dirty="0" smtClean="0"/>
              </a:p>
              <a:p>
                <a:pPr marL="0" indent="0">
                  <a:buNone/>
                </a:pPr>
                <a:r>
                  <a:rPr lang="zh-CN" altLang="en-US" sz="2800" dirty="0" smtClean="0"/>
                  <a:t>（</a:t>
                </a:r>
                <a:r>
                  <a:rPr lang="en-US" altLang="zh-CN" sz="2800" dirty="0" smtClean="0"/>
                  <a:t>2</a:t>
                </a:r>
                <a:r>
                  <a:rPr lang="zh-CN" altLang="en-US" sz="2800" dirty="0" smtClean="0"/>
                  <a:t>）当</a:t>
                </a:r>
                <a14:m>
                  <m:oMath xmlns:m="http://schemas.openxmlformats.org/officeDocument/2006/math">
                    <m:d>
                      <m:dPr>
                        <m:begChr m:val="|"/>
                        <m:endChr m:val="|"/>
                        <m:ctrlPr>
                          <a:rPr lang="en-US" altLang="zh-CN" sz="2800" i="1" smtClean="0">
                            <a:latin typeface="Cambria Math"/>
                          </a:rPr>
                        </m:ctrlPr>
                      </m:dPr>
                      <m:e>
                        <m:r>
                          <a:rPr lang="en-US" altLang="zh-CN" sz="2800" i="1">
                            <a:solidFill>
                              <a:prstClr val="black"/>
                            </a:solidFill>
                            <a:latin typeface="Cambria Math"/>
                          </a:rPr>
                          <m:t>𝑥</m:t>
                        </m:r>
                      </m:e>
                    </m:d>
                    <m:r>
                      <a:rPr lang="en-US" altLang="zh-CN" sz="2800" i="1" smtClean="0">
                        <a:latin typeface="Cambria Math"/>
                        <a:ea typeface="Cambria Math"/>
                      </a:rPr>
                      <m:t>≫</m:t>
                    </m:r>
                    <m:r>
                      <a:rPr lang="en-US" altLang="zh-CN" sz="2800" b="0" i="1" smtClean="0">
                        <a:latin typeface="Cambria Math"/>
                        <a:ea typeface="Cambria Math"/>
                      </a:rPr>
                      <m:t>𝑅</m:t>
                    </m:r>
                    <m:r>
                      <a:rPr lang="zh-CN" altLang="en-US" sz="2800" b="0" i="1" smtClean="0">
                        <a:latin typeface="Cambria Math"/>
                        <a:ea typeface="Cambria Math"/>
                      </a:rPr>
                      <m:t>时，</m:t>
                    </m:r>
                    <m:r>
                      <a:rPr lang="en-US" altLang="zh-CN" sz="2800" b="0" i="1" smtClean="0">
                        <a:latin typeface="Cambria Math"/>
                        <a:ea typeface="Cambria Math"/>
                      </a:rPr>
                      <m:t>𝐸</m:t>
                    </m:r>
                    <m:r>
                      <a:rPr lang="en-US" altLang="zh-CN" sz="2800" b="0" i="1" smtClean="0">
                        <a:latin typeface="Cambria Math"/>
                        <a:ea typeface="Cambria Math"/>
                      </a:rPr>
                      <m:t>=</m:t>
                    </m:r>
                    <m:r>
                      <a:rPr lang="en-US" altLang="zh-CN" sz="2800" b="0" i="1" smtClean="0">
                        <a:latin typeface="Cambria Math"/>
                        <a:ea typeface="Cambria Math"/>
                      </a:rPr>
                      <m:t>𝑘𝑄</m:t>
                    </m:r>
                    <m:f>
                      <m:fPr>
                        <m:ctrlPr>
                          <a:rPr lang="en-US" altLang="zh-CN" sz="2800" b="0" i="1" smtClean="0">
                            <a:latin typeface="Cambria Math"/>
                            <a:ea typeface="Cambria Math"/>
                          </a:rPr>
                        </m:ctrlPr>
                      </m:fPr>
                      <m:num>
                        <m:r>
                          <a:rPr lang="en-US" altLang="zh-CN" sz="2800" b="0" i="1" smtClean="0">
                            <a:latin typeface="Cambria Math"/>
                            <a:ea typeface="Cambria Math"/>
                          </a:rPr>
                          <m:t>1</m:t>
                        </m:r>
                      </m:num>
                      <m:den>
                        <m:sSup>
                          <m:sSupPr>
                            <m:ctrlPr>
                              <a:rPr lang="en-US" altLang="zh-CN" sz="2800" b="0" i="1" smtClean="0">
                                <a:latin typeface="Cambria Math"/>
                                <a:ea typeface="Cambria Math"/>
                              </a:rPr>
                            </m:ctrlPr>
                          </m:sSupPr>
                          <m:e>
                            <m:r>
                              <a:rPr lang="en-US" altLang="zh-CN" sz="2800" b="0" i="1" smtClean="0">
                                <a:latin typeface="Cambria Math"/>
                                <a:ea typeface="Cambria Math"/>
                              </a:rPr>
                              <m:t>𝑥</m:t>
                            </m:r>
                          </m:e>
                          <m:sup>
                            <m:r>
                              <a:rPr lang="en-US" altLang="zh-CN" sz="2800" b="0" i="1" smtClean="0">
                                <a:latin typeface="Cambria Math"/>
                                <a:ea typeface="Cambria Math"/>
                              </a:rPr>
                              <m:t>2</m:t>
                            </m:r>
                          </m:sup>
                        </m:sSup>
                      </m:den>
                    </m:f>
                    <m:r>
                      <a:rPr lang="en-US" altLang="zh-CN" sz="2800" b="0" i="1" smtClean="0">
                        <a:latin typeface="Cambria Math"/>
                        <a:ea typeface="Cambria Math"/>
                      </a:rPr>
                      <m:t> </m:t>
                    </m:r>
                    <m:r>
                      <a:rPr lang="zh-CN" altLang="en-US" sz="2800" b="0" i="1" smtClean="0">
                        <a:latin typeface="Cambria Math"/>
                        <a:ea typeface="Cambria Math"/>
                      </a:rPr>
                      <m:t>点</m:t>
                    </m:r>
                    <m:r>
                      <a:rPr lang="zh-CN" altLang="en-US" sz="2800" i="1">
                        <a:latin typeface="Cambria Math"/>
                        <a:ea typeface="Cambria Math"/>
                      </a:rPr>
                      <m:t>电荷</m:t>
                    </m:r>
                    <m:r>
                      <a:rPr lang="zh-CN" altLang="en-US" sz="2800" i="1" smtClean="0">
                        <a:latin typeface="Cambria Math"/>
                        <a:ea typeface="Cambria Math"/>
                      </a:rPr>
                      <m:t>电场</m:t>
                    </m:r>
                  </m:oMath>
                </a14:m>
                <a:r>
                  <a:rPr lang="zh-CN" altLang="en-US" sz="2800" dirty="0" smtClean="0"/>
                  <a:t>，</a:t>
                </a:r>
                <a:endParaRPr lang="en-US" altLang="zh-CN" sz="2800" dirty="0" smtClean="0"/>
              </a:p>
              <a:p>
                <a:pPr marL="0" indent="0">
                  <a:buNone/>
                </a:pPr>
                <a:r>
                  <a:rPr lang="en-US" altLang="zh-CN" sz="2800" dirty="0"/>
                  <a:t> </a:t>
                </a:r>
                <a:r>
                  <a:rPr lang="en-US" altLang="zh-CN" sz="2800" dirty="0" smtClean="0"/>
                  <a:t>                       </a:t>
                </a:r>
                <a:r>
                  <a:rPr lang="zh-CN" altLang="en-US" sz="2800" dirty="0" smtClean="0"/>
                  <a:t>再次说明点电荷的相对意义。</a:t>
                </a:r>
                <a:endParaRPr lang="en-US" altLang="zh-CN" sz="2800" dirty="0" smtClean="0"/>
              </a:p>
              <a:p>
                <a:pPr marL="0" indent="0">
                  <a:buNone/>
                </a:pPr>
                <a:r>
                  <a:rPr lang="zh-CN" altLang="en-US" sz="2800" dirty="0" smtClean="0">
                    <a:solidFill>
                      <a:prstClr val="black"/>
                    </a:solidFill>
                  </a:rPr>
                  <a:t>（</a:t>
                </a:r>
                <a:r>
                  <a:rPr lang="en-US" altLang="zh-CN" sz="2800" dirty="0" smtClean="0">
                    <a:solidFill>
                      <a:prstClr val="black"/>
                    </a:solidFill>
                  </a:rPr>
                  <a:t>3</a:t>
                </a:r>
                <a:r>
                  <a:rPr lang="zh-CN" altLang="en-US" sz="2800" dirty="0" smtClean="0">
                    <a:solidFill>
                      <a:prstClr val="black"/>
                    </a:solidFill>
                  </a:rPr>
                  <a:t>）当</a:t>
                </a:r>
                <a:r>
                  <a:rPr lang="en-US" altLang="zh-CN" sz="2800" dirty="0" smtClean="0">
                    <a:solidFill>
                      <a:prstClr val="black"/>
                    </a:solidFill>
                  </a:rPr>
                  <a:t> </a:t>
                </a:r>
                <a14:m>
                  <m:oMath xmlns:m="http://schemas.openxmlformats.org/officeDocument/2006/math">
                    <m:d>
                      <m:dPr>
                        <m:begChr m:val="|"/>
                        <m:endChr m:val="|"/>
                        <m:ctrlPr>
                          <a:rPr lang="en-US" altLang="zh-CN" sz="2800" i="1">
                            <a:solidFill>
                              <a:prstClr val="black"/>
                            </a:solidFill>
                            <a:latin typeface="Cambria Math"/>
                          </a:rPr>
                        </m:ctrlPr>
                      </m:dPr>
                      <m:e>
                        <m:r>
                          <a:rPr lang="en-US" altLang="zh-CN" sz="2800" i="1">
                            <a:solidFill>
                              <a:prstClr val="black"/>
                            </a:solidFill>
                            <a:latin typeface="Cambria Math"/>
                          </a:rPr>
                          <m:t>𝑥</m:t>
                        </m:r>
                      </m:e>
                    </m:d>
                    <m:r>
                      <a:rPr lang="en-US" altLang="zh-CN" sz="2800" i="1" smtClean="0">
                        <a:solidFill>
                          <a:prstClr val="black"/>
                        </a:solidFill>
                        <a:latin typeface="Cambria Math"/>
                        <a:ea typeface="Cambria Math"/>
                      </a:rPr>
                      <m:t>→∞</m:t>
                    </m:r>
                  </m:oMath>
                </a14:m>
                <a:r>
                  <a:rPr lang="zh-CN" altLang="en-US" sz="2800" dirty="0" smtClean="0"/>
                  <a:t>，</a:t>
                </a:r>
                <a:r>
                  <a:rPr lang="en-US" altLang="zh-CN" sz="2800" dirty="0">
                    <a:solidFill>
                      <a:prstClr val="black"/>
                    </a:solidFill>
                    <a:ea typeface="Cambria Math"/>
                  </a:rPr>
                  <a:t> </a:t>
                </a:r>
                <a14:m>
                  <m:oMath xmlns:m="http://schemas.openxmlformats.org/officeDocument/2006/math">
                    <m:r>
                      <a:rPr lang="en-US" altLang="zh-CN" sz="2800" i="1">
                        <a:solidFill>
                          <a:prstClr val="black"/>
                        </a:solidFill>
                        <a:latin typeface="Cambria Math"/>
                        <a:ea typeface="Cambria Math"/>
                      </a:rPr>
                      <m:t>𝐸</m:t>
                    </m:r>
                  </m:oMath>
                </a14:m>
                <a:r>
                  <a:rPr lang="en-US" altLang="zh-CN" sz="2800" dirty="0">
                    <a:solidFill>
                      <a:prstClr val="black"/>
                    </a:solidFill>
                    <a:ea typeface="Cambria Math"/>
                  </a:rPr>
                  <a:t> </a:t>
                </a:r>
                <a14:m>
                  <m:oMath xmlns:m="http://schemas.openxmlformats.org/officeDocument/2006/math">
                    <m:r>
                      <a:rPr lang="en-US" altLang="zh-CN" sz="2800" i="1">
                        <a:solidFill>
                          <a:prstClr val="black"/>
                        </a:solidFill>
                        <a:latin typeface="Cambria Math"/>
                        <a:ea typeface="Cambria Math"/>
                      </a:rPr>
                      <m:t>→</m:t>
                    </m:r>
                    <m:r>
                      <a:rPr lang="en-US" altLang="zh-CN" sz="2800" b="0" i="1" smtClean="0">
                        <a:solidFill>
                          <a:prstClr val="black"/>
                        </a:solidFill>
                        <a:latin typeface="Cambria Math"/>
                        <a:ea typeface="Cambria Math"/>
                      </a:rPr>
                      <m:t>0</m:t>
                    </m:r>
                  </m:oMath>
                </a14:m>
                <a:endParaRPr lang="en-US" altLang="zh-CN" sz="2800" dirty="0" smtClean="0"/>
              </a:p>
              <a:p>
                <a:pPr marL="0" indent="0">
                  <a:buNone/>
                </a:pPr>
                <a14:m>
                  <m:oMath xmlns:m="http://schemas.openxmlformats.org/officeDocument/2006/math">
                    <m:f>
                      <m:fPr>
                        <m:ctrlPr>
                          <a:rPr lang="en-US" altLang="zh-CN" sz="2800" i="1" smtClean="0">
                            <a:latin typeface="Cambria Math"/>
                          </a:rPr>
                        </m:ctrlPr>
                      </m:fPr>
                      <m:num>
                        <m:r>
                          <a:rPr lang="en-US" altLang="zh-CN" sz="2800" b="0" i="1" smtClean="0">
                            <a:latin typeface="Cambria Math"/>
                          </a:rPr>
                          <m:t>𝑑𝐸</m:t>
                        </m:r>
                      </m:num>
                      <m:den>
                        <m:r>
                          <a:rPr lang="en-US" altLang="zh-CN" sz="2800" b="0" i="1" smtClean="0">
                            <a:latin typeface="Cambria Math"/>
                          </a:rPr>
                          <m:t>𝑑𝑥</m:t>
                        </m:r>
                      </m:den>
                    </m:f>
                  </m:oMath>
                </a14:m>
                <a:r>
                  <a:rPr lang="en-US" altLang="zh-CN" sz="2800" dirty="0" smtClean="0"/>
                  <a:t>=</a:t>
                </a:r>
                <a:r>
                  <a:rPr lang="en-US" altLang="zh-CN" sz="2800" i="1" dirty="0">
                    <a:latin typeface="Cambria Math"/>
                  </a:rPr>
                  <a:t>k</a:t>
                </a:r>
                <a14:m>
                  <m:oMath xmlns:m="http://schemas.openxmlformats.org/officeDocument/2006/math">
                    <m:r>
                      <a:rPr lang="en-US" altLang="zh-CN" sz="2800" b="0" i="1" dirty="0" smtClean="0">
                        <a:latin typeface="Cambria Math"/>
                      </a:rPr>
                      <m:t>𝑄</m:t>
                    </m:r>
                    <m:f>
                      <m:fPr>
                        <m:ctrlPr>
                          <a:rPr lang="en-US" altLang="zh-CN" sz="2800" b="0" i="1" dirty="0" smtClean="0">
                            <a:latin typeface="Cambria Math"/>
                          </a:rPr>
                        </m:ctrlPr>
                      </m:fPr>
                      <m:num>
                        <m:sSup>
                          <m:sSupPr>
                            <m:ctrlPr>
                              <a:rPr lang="en-US" altLang="zh-CN" sz="2800" b="0" i="1" dirty="0" smtClean="0">
                                <a:latin typeface="Cambria Math"/>
                              </a:rPr>
                            </m:ctrlPr>
                          </m:sSupPr>
                          <m:e>
                            <m:r>
                              <a:rPr lang="en-US" altLang="zh-CN" sz="2800" b="0" i="1" dirty="0" smtClean="0">
                                <a:latin typeface="Cambria Math"/>
                              </a:rPr>
                              <m:t>𝑅</m:t>
                            </m:r>
                          </m:e>
                          <m:sup>
                            <m:r>
                              <a:rPr lang="en-US" altLang="zh-CN" sz="2800" b="0" i="1" dirty="0" smtClean="0">
                                <a:latin typeface="Cambria Math"/>
                              </a:rPr>
                              <m:t>2</m:t>
                            </m:r>
                          </m:sup>
                        </m:sSup>
                        <m:r>
                          <a:rPr lang="en-US" altLang="zh-CN" sz="2800" b="0" i="1" dirty="0" smtClean="0">
                            <a:latin typeface="Cambria Math"/>
                          </a:rPr>
                          <m:t>−2</m:t>
                        </m:r>
                        <m:sSup>
                          <m:sSupPr>
                            <m:ctrlPr>
                              <a:rPr lang="en-US" altLang="zh-CN" sz="2800" b="0" i="1" dirty="0" smtClean="0">
                                <a:latin typeface="Cambria Math"/>
                              </a:rPr>
                            </m:ctrlPr>
                          </m:sSupPr>
                          <m:e>
                            <m:r>
                              <a:rPr lang="en-US" altLang="zh-CN" sz="2800" b="0" i="1" dirty="0" smtClean="0">
                                <a:latin typeface="Cambria Math"/>
                              </a:rPr>
                              <m:t>𝑥</m:t>
                            </m:r>
                          </m:e>
                          <m:sup>
                            <m:r>
                              <a:rPr lang="en-US" altLang="zh-CN" sz="2800" b="0" i="1" dirty="0" smtClean="0">
                                <a:latin typeface="Cambria Math"/>
                              </a:rPr>
                              <m:t>2</m:t>
                            </m:r>
                          </m:sup>
                        </m:sSup>
                      </m:num>
                      <m:den>
                        <m:sSup>
                          <m:sSupPr>
                            <m:ctrlPr>
                              <a:rPr lang="en-US" altLang="zh-CN" sz="2800" b="0" i="1" dirty="0" smtClean="0">
                                <a:latin typeface="Cambria Math"/>
                              </a:rPr>
                            </m:ctrlPr>
                          </m:sSupPr>
                          <m:e>
                            <m:d>
                              <m:dPr>
                                <m:ctrlPr>
                                  <a:rPr lang="en-US" altLang="zh-CN" sz="2800" b="0" i="1" dirty="0" smtClean="0">
                                    <a:latin typeface="Cambria Math"/>
                                  </a:rPr>
                                </m:ctrlPr>
                              </m:dPr>
                              <m:e>
                                <m:sSup>
                                  <m:sSupPr>
                                    <m:ctrlPr>
                                      <a:rPr lang="en-US" altLang="zh-CN" sz="2800" b="0" i="1" dirty="0" smtClean="0">
                                        <a:latin typeface="Cambria Math"/>
                                      </a:rPr>
                                    </m:ctrlPr>
                                  </m:sSupPr>
                                  <m:e>
                                    <m:r>
                                      <a:rPr lang="en-US" altLang="zh-CN" sz="2800" b="0" i="1" dirty="0" smtClean="0">
                                        <a:latin typeface="Cambria Math"/>
                                      </a:rPr>
                                      <m:t>𝑅</m:t>
                                    </m:r>
                                  </m:e>
                                  <m:sup>
                                    <m:r>
                                      <a:rPr lang="en-US" altLang="zh-CN" sz="2800" b="0" i="1" dirty="0" smtClean="0">
                                        <a:latin typeface="Cambria Math"/>
                                      </a:rPr>
                                      <m:t>2</m:t>
                                    </m:r>
                                  </m:sup>
                                </m:sSup>
                                <m:r>
                                  <a:rPr lang="en-US" altLang="zh-CN" sz="2800" b="0" i="1" dirty="0" smtClean="0">
                                    <a:latin typeface="Cambria Math"/>
                                  </a:rPr>
                                  <m:t>+</m:t>
                                </m:r>
                                <m:sSup>
                                  <m:sSupPr>
                                    <m:ctrlPr>
                                      <a:rPr lang="en-US" altLang="zh-CN" sz="2800" b="0" i="1" dirty="0" smtClean="0">
                                        <a:latin typeface="Cambria Math"/>
                                      </a:rPr>
                                    </m:ctrlPr>
                                  </m:sSupPr>
                                  <m:e>
                                    <m:r>
                                      <a:rPr lang="en-US" altLang="zh-CN" sz="2800" b="0" i="1" dirty="0" smtClean="0">
                                        <a:latin typeface="Cambria Math"/>
                                      </a:rPr>
                                      <m:t>𝑥</m:t>
                                    </m:r>
                                  </m:e>
                                  <m:sup>
                                    <m:r>
                                      <a:rPr lang="en-US" altLang="zh-CN" sz="2800" b="0" i="1" dirty="0" smtClean="0">
                                        <a:latin typeface="Cambria Math"/>
                                      </a:rPr>
                                      <m:t>2</m:t>
                                    </m:r>
                                  </m:sup>
                                </m:sSup>
                              </m:e>
                            </m:d>
                          </m:e>
                          <m:sup>
                            <m:f>
                              <m:fPr>
                                <m:ctrlPr>
                                  <a:rPr lang="en-US" altLang="zh-CN" sz="2800" b="0" i="1" dirty="0" smtClean="0">
                                    <a:latin typeface="Cambria Math"/>
                                  </a:rPr>
                                </m:ctrlPr>
                              </m:fPr>
                              <m:num>
                                <m:r>
                                  <a:rPr lang="en-US" altLang="zh-CN" sz="2800" b="0" i="1" dirty="0" smtClean="0">
                                    <a:latin typeface="Cambria Math"/>
                                  </a:rPr>
                                  <m:t>5</m:t>
                                </m:r>
                              </m:num>
                              <m:den>
                                <m:r>
                                  <a:rPr lang="en-US" altLang="zh-CN" sz="2800" b="0" i="1" dirty="0" smtClean="0">
                                    <a:latin typeface="Cambria Math"/>
                                  </a:rPr>
                                  <m:t>2</m:t>
                                </m:r>
                              </m:den>
                            </m:f>
                          </m:sup>
                        </m:sSup>
                      </m:den>
                    </m:f>
                  </m:oMath>
                </a14:m>
                <a:r>
                  <a:rPr lang="zh-CN" altLang="en-US" sz="2800" dirty="0" smtClean="0"/>
                  <a:t> </a:t>
                </a:r>
                <a:r>
                  <a:rPr lang="zh-CN" altLang="en-US" sz="2800" dirty="0"/>
                  <a:t>，</a:t>
                </a:r>
                <a:r>
                  <a:rPr lang="zh-CN" altLang="en-US" sz="2800" dirty="0" smtClean="0"/>
                  <a:t>令</a:t>
                </a:r>
                <a14:m>
                  <m:oMath xmlns:m="http://schemas.openxmlformats.org/officeDocument/2006/math">
                    <m:f>
                      <m:fPr>
                        <m:ctrlPr>
                          <a:rPr lang="en-US" altLang="zh-CN" sz="2800" i="1">
                            <a:solidFill>
                              <a:prstClr val="black"/>
                            </a:solidFill>
                            <a:latin typeface="Cambria Math"/>
                          </a:rPr>
                        </m:ctrlPr>
                      </m:fPr>
                      <m:num>
                        <m:r>
                          <a:rPr lang="en-US" altLang="zh-CN" sz="2800" i="1">
                            <a:solidFill>
                              <a:prstClr val="black"/>
                            </a:solidFill>
                            <a:latin typeface="Cambria Math"/>
                          </a:rPr>
                          <m:t>𝑑𝐸</m:t>
                        </m:r>
                      </m:num>
                      <m:den>
                        <m:r>
                          <a:rPr lang="en-US" altLang="zh-CN" sz="2800" i="1">
                            <a:solidFill>
                              <a:prstClr val="black"/>
                            </a:solidFill>
                            <a:latin typeface="Cambria Math"/>
                          </a:rPr>
                          <m:t>𝑑𝑥</m:t>
                        </m:r>
                      </m:den>
                    </m:f>
                  </m:oMath>
                </a14:m>
                <a:r>
                  <a:rPr lang="en-US" altLang="zh-CN" sz="2800" dirty="0" smtClean="0"/>
                  <a:t>=0</a:t>
                </a:r>
                <a14:m>
                  <m:oMath xmlns:m="http://schemas.openxmlformats.org/officeDocument/2006/math">
                    <m:r>
                      <a:rPr lang="en-US" altLang="zh-CN" sz="2800" i="1" dirty="0" smtClean="0">
                        <a:latin typeface="Cambria Math"/>
                        <a:ea typeface="Cambria Math"/>
                      </a:rPr>
                      <m:t>⇒</m:t>
                    </m:r>
                    <m:r>
                      <a:rPr lang="en-US" altLang="zh-CN" sz="2800" b="0" i="1" dirty="0" smtClean="0">
                        <a:latin typeface="Cambria Math"/>
                        <a:ea typeface="Cambria Math"/>
                      </a:rPr>
                      <m:t>𝑥</m:t>
                    </m:r>
                    <m:r>
                      <a:rPr lang="en-US" altLang="zh-CN" sz="2800" b="0" i="1" dirty="0" smtClean="0">
                        <a:latin typeface="Cambria Math"/>
                        <a:ea typeface="Cambria Math"/>
                      </a:rPr>
                      <m:t>=±</m:t>
                    </m:r>
                  </m:oMath>
                </a14:m>
                <a:r>
                  <a:rPr lang="en-US" altLang="zh-CN" sz="2800" b="1" kern="0" dirty="0">
                    <a:solidFill>
                      <a:sysClr val="windowText" lastClr="000000"/>
                    </a:solidFill>
                  </a:rPr>
                  <a:t> </a:t>
                </a:r>
                <a14:m>
                  <m:oMath xmlns:m="http://schemas.openxmlformats.org/officeDocument/2006/math">
                    <m:f>
                      <m:fPr>
                        <m:ctrlPr>
                          <a:rPr lang="en-US" altLang="zh-CN" sz="2800" b="1" i="1" kern="0">
                            <a:solidFill>
                              <a:sysClr val="windowText" lastClr="000000"/>
                            </a:solidFill>
                            <a:latin typeface="Cambria Math"/>
                          </a:rPr>
                        </m:ctrlPr>
                      </m:fPr>
                      <m:num>
                        <m:r>
                          <a:rPr lang="en-US" altLang="zh-CN" sz="2800" b="1" i="1" kern="0">
                            <a:solidFill>
                              <a:sysClr val="windowText" lastClr="000000"/>
                            </a:solidFill>
                            <a:latin typeface="Cambria Math"/>
                          </a:rPr>
                          <m:t>𝑹</m:t>
                        </m:r>
                      </m:num>
                      <m:den>
                        <m:rad>
                          <m:radPr>
                            <m:degHide m:val="on"/>
                            <m:ctrlPr>
                              <a:rPr lang="en-US" altLang="zh-CN" sz="2800" b="1" i="1" kern="0">
                                <a:solidFill>
                                  <a:sysClr val="windowText" lastClr="000000"/>
                                </a:solidFill>
                                <a:latin typeface="Cambria Math"/>
                              </a:rPr>
                            </m:ctrlPr>
                          </m:radPr>
                          <m:deg/>
                          <m:e>
                            <m:r>
                              <a:rPr lang="en-US" altLang="zh-CN" sz="2800" b="1" i="1" kern="0">
                                <a:solidFill>
                                  <a:sysClr val="windowText" lastClr="000000"/>
                                </a:solidFill>
                                <a:latin typeface="Cambria Math"/>
                              </a:rPr>
                              <m:t>𝟐</m:t>
                            </m:r>
                          </m:e>
                        </m:rad>
                      </m:den>
                    </m:f>
                  </m:oMath>
                </a14:m>
                <a:endParaRPr lang="en-US" altLang="zh-CN" sz="2800" dirty="0" smtClean="0"/>
              </a:p>
              <a:p>
                <a:pPr marL="0" indent="0">
                  <a:buNone/>
                </a:pPr>
                <a:r>
                  <a:rPr lang="zh-CN" altLang="en-US" sz="2800" dirty="0" smtClean="0"/>
                  <a:t>可以证明：</a:t>
                </a:r>
                <a14:m>
                  <m:oMath xmlns:m="http://schemas.openxmlformats.org/officeDocument/2006/math">
                    <m:f>
                      <m:fPr>
                        <m:ctrlPr>
                          <a:rPr lang="en-US" altLang="zh-CN" sz="2800" i="1" smtClean="0">
                            <a:latin typeface="Cambria Math"/>
                          </a:rPr>
                        </m:ctrlPr>
                      </m:fPr>
                      <m:num>
                        <m:sSup>
                          <m:sSupPr>
                            <m:ctrlPr>
                              <a:rPr lang="en-US" altLang="zh-CN" sz="2800" i="1" smtClean="0">
                                <a:latin typeface="Cambria Math"/>
                              </a:rPr>
                            </m:ctrlPr>
                          </m:sSupPr>
                          <m:e>
                            <m:r>
                              <a:rPr lang="en-US" altLang="zh-CN" sz="2800" b="0" i="1" smtClean="0">
                                <a:latin typeface="Cambria Math"/>
                              </a:rPr>
                              <m:t>𝑑</m:t>
                            </m:r>
                          </m:e>
                          <m:sup>
                            <m:r>
                              <a:rPr lang="en-US" altLang="zh-CN" sz="2800" b="0" i="1" smtClean="0">
                                <a:latin typeface="Cambria Math"/>
                              </a:rPr>
                              <m:t>2</m:t>
                            </m:r>
                          </m:sup>
                        </m:sSup>
                        <m:r>
                          <a:rPr lang="en-US" altLang="zh-CN" sz="2800" b="0" i="1" smtClean="0">
                            <a:latin typeface="Cambria Math"/>
                          </a:rPr>
                          <m:t>𝐸</m:t>
                        </m:r>
                      </m:num>
                      <m:den>
                        <m:r>
                          <a:rPr lang="en-US" altLang="zh-CN" sz="2800" b="0" i="1" smtClean="0">
                            <a:latin typeface="Cambria Math"/>
                          </a:rPr>
                          <m:t>𝑑</m:t>
                        </m:r>
                        <m:sSup>
                          <m:sSupPr>
                            <m:ctrlPr>
                              <a:rPr lang="en-US" altLang="zh-CN" sz="2800" i="1" smtClean="0">
                                <a:latin typeface="Cambria Math"/>
                              </a:rPr>
                            </m:ctrlPr>
                          </m:sSupPr>
                          <m:e>
                            <m:r>
                              <a:rPr lang="en-US" altLang="zh-CN" sz="2800" b="0" i="1" smtClean="0">
                                <a:latin typeface="Cambria Math"/>
                              </a:rPr>
                              <m:t>𝑥</m:t>
                            </m:r>
                          </m:e>
                          <m:sup>
                            <m:r>
                              <a:rPr lang="en-US" altLang="zh-CN" sz="2800" b="0" i="1" smtClean="0">
                                <a:latin typeface="Cambria Math"/>
                              </a:rPr>
                              <m:t>2</m:t>
                            </m:r>
                          </m:sup>
                        </m:sSup>
                      </m:den>
                    </m:f>
                  </m:oMath>
                </a14:m>
                <a:r>
                  <a:rPr lang="zh-CN" altLang="en-US" sz="2800" dirty="0" smtClean="0"/>
                  <a:t> </a:t>
                </a:r>
                <a:r>
                  <a:rPr lang="en-US" altLang="zh-CN" sz="2800" dirty="0" smtClean="0"/>
                  <a:t>&lt;0,</a:t>
                </a:r>
                <a:r>
                  <a:rPr lang="en-US" altLang="zh-CN" sz="2800" dirty="0">
                    <a:solidFill>
                      <a:prstClr val="black"/>
                    </a:solidFill>
                    <a:ea typeface="Cambria Math"/>
                  </a:rPr>
                  <a:t> </a:t>
                </a:r>
                <a14:m>
                  <m:oMath xmlns:m="http://schemas.openxmlformats.org/officeDocument/2006/math">
                    <m:r>
                      <a:rPr lang="en-US" altLang="zh-CN" sz="2800" i="1" dirty="0">
                        <a:solidFill>
                          <a:prstClr val="black"/>
                        </a:solidFill>
                        <a:latin typeface="Cambria Math"/>
                        <a:ea typeface="Cambria Math"/>
                      </a:rPr>
                      <m:t>𝑥</m:t>
                    </m:r>
                    <m:r>
                      <a:rPr lang="en-US" altLang="zh-CN" sz="2800" i="1" dirty="0">
                        <a:solidFill>
                          <a:prstClr val="black"/>
                        </a:solidFill>
                        <a:latin typeface="Cambria Math"/>
                        <a:ea typeface="Cambria Math"/>
                      </a:rPr>
                      <m:t>=</m:t>
                    </m:r>
                  </m:oMath>
                </a14:m>
                <a:r>
                  <a:rPr lang="en-US" altLang="zh-CN" sz="2800" b="1" kern="0" dirty="0">
                    <a:solidFill>
                      <a:sysClr val="windowText" lastClr="000000"/>
                    </a:solidFill>
                  </a:rPr>
                  <a:t> </a:t>
                </a:r>
                <a14:m>
                  <m:oMath xmlns:m="http://schemas.openxmlformats.org/officeDocument/2006/math">
                    <m:f>
                      <m:fPr>
                        <m:ctrlPr>
                          <a:rPr lang="en-US" altLang="zh-CN" sz="2800" b="1" i="1" kern="0">
                            <a:solidFill>
                              <a:sysClr val="windowText" lastClr="000000"/>
                            </a:solidFill>
                            <a:latin typeface="Cambria Math"/>
                          </a:rPr>
                        </m:ctrlPr>
                      </m:fPr>
                      <m:num>
                        <m:r>
                          <a:rPr lang="en-US" altLang="zh-CN" sz="2800" b="1" i="1" kern="0">
                            <a:solidFill>
                              <a:sysClr val="windowText" lastClr="000000"/>
                            </a:solidFill>
                            <a:latin typeface="Cambria Math"/>
                          </a:rPr>
                          <m:t>𝑹</m:t>
                        </m:r>
                      </m:num>
                      <m:den>
                        <m:rad>
                          <m:radPr>
                            <m:degHide m:val="on"/>
                            <m:ctrlPr>
                              <a:rPr lang="en-US" altLang="zh-CN" sz="2800" b="1" i="1" kern="0">
                                <a:solidFill>
                                  <a:sysClr val="windowText" lastClr="000000"/>
                                </a:solidFill>
                                <a:latin typeface="Cambria Math"/>
                              </a:rPr>
                            </m:ctrlPr>
                          </m:radPr>
                          <m:deg/>
                          <m:e>
                            <m:r>
                              <a:rPr lang="en-US" altLang="zh-CN" sz="2800" b="1" i="1" kern="0">
                                <a:solidFill>
                                  <a:sysClr val="windowText" lastClr="000000"/>
                                </a:solidFill>
                                <a:latin typeface="Cambria Math"/>
                              </a:rPr>
                              <m:t>𝟐</m:t>
                            </m:r>
                          </m:e>
                        </m:rad>
                      </m:den>
                    </m:f>
                  </m:oMath>
                </a14:m>
                <a:r>
                  <a:rPr lang="zh-CN" altLang="en-US" sz="2800" dirty="0" smtClean="0"/>
                  <a:t>  极大值</a:t>
                </a:r>
                <a:endParaRPr lang="en-US" altLang="zh-CN" sz="2800" dirty="0" smtClean="0"/>
              </a:p>
              <a:p>
                <a:pPr marL="0" indent="0">
                  <a:buNone/>
                </a:pPr>
                <a:r>
                  <a:rPr lang="en-US" altLang="zh-CN" sz="2800" dirty="0" smtClean="0"/>
                  <a:t>                      </a:t>
                </a:r>
                <a14:m>
                  <m:oMath xmlns:m="http://schemas.openxmlformats.org/officeDocument/2006/math">
                    <m:f>
                      <m:fPr>
                        <m:ctrlPr>
                          <a:rPr lang="en-US" altLang="zh-CN" sz="2800" i="1">
                            <a:solidFill>
                              <a:prstClr val="black"/>
                            </a:solidFill>
                            <a:latin typeface="Cambria Math"/>
                          </a:rPr>
                        </m:ctrlPr>
                      </m:fPr>
                      <m:num>
                        <m:sSup>
                          <m:sSupPr>
                            <m:ctrlPr>
                              <a:rPr lang="en-US" altLang="zh-CN" sz="2800" i="1">
                                <a:solidFill>
                                  <a:prstClr val="black"/>
                                </a:solidFill>
                                <a:latin typeface="Cambria Math"/>
                              </a:rPr>
                            </m:ctrlPr>
                          </m:sSupPr>
                          <m:e>
                            <m:r>
                              <a:rPr lang="en-US" altLang="zh-CN" sz="2800" i="1">
                                <a:solidFill>
                                  <a:prstClr val="black"/>
                                </a:solidFill>
                                <a:latin typeface="Cambria Math"/>
                              </a:rPr>
                              <m:t>𝑑</m:t>
                            </m:r>
                          </m:e>
                          <m:sup>
                            <m:r>
                              <a:rPr lang="en-US" altLang="zh-CN" sz="2800" i="1">
                                <a:solidFill>
                                  <a:prstClr val="black"/>
                                </a:solidFill>
                                <a:latin typeface="Cambria Math"/>
                              </a:rPr>
                              <m:t>2</m:t>
                            </m:r>
                          </m:sup>
                        </m:sSup>
                        <m:r>
                          <a:rPr lang="en-US" altLang="zh-CN" sz="2800" i="1">
                            <a:solidFill>
                              <a:prstClr val="black"/>
                            </a:solidFill>
                            <a:latin typeface="Cambria Math"/>
                          </a:rPr>
                          <m:t>𝐸</m:t>
                        </m:r>
                      </m:num>
                      <m:den>
                        <m:r>
                          <a:rPr lang="en-US" altLang="zh-CN" sz="2800" i="1">
                            <a:solidFill>
                              <a:prstClr val="black"/>
                            </a:solidFill>
                            <a:latin typeface="Cambria Math"/>
                          </a:rPr>
                          <m:t>𝑑</m:t>
                        </m:r>
                        <m:sSup>
                          <m:sSupPr>
                            <m:ctrlPr>
                              <a:rPr lang="en-US" altLang="zh-CN" sz="2800" i="1">
                                <a:solidFill>
                                  <a:prstClr val="black"/>
                                </a:solidFill>
                                <a:latin typeface="Cambria Math"/>
                              </a:rPr>
                            </m:ctrlPr>
                          </m:sSupPr>
                          <m:e>
                            <m:r>
                              <a:rPr lang="en-US" altLang="zh-CN" sz="2800" i="1">
                                <a:solidFill>
                                  <a:prstClr val="black"/>
                                </a:solidFill>
                                <a:latin typeface="Cambria Math"/>
                              </a:rPr>
                              <m:t>𝑥</m:t>
                            </m:r>
                          </m:e>
                          <m:sup>
                            <m:r>
                              <a:rPr lang="en-US" altLang="zh-CN" sz="2800" i="1">
                                <a:solidFill>
                                  <a:prstClr val="black"/>
                                </a:solidFill>
                                <a:latin typeface="Cambria Math"/>
                              </a:rPr>
                              <m:t>2</m:t>
                            </m:r>
                          </m:sup>
                        </m:sSup>
                      </m:den>
                    </m:f>
                  </m:oMath>
                </a14:m>
                <a:r>
                  <a:rPr lang="zh-CN" altLang="en-US" sz="2800" dirty="0">
                    <a:solidFill>
                      <a:prstClr val="black"/>
                    </a:solidFill>
                  </a:rPr>
                  <a:t> </a:t>
                </a:r>
                <a:r>
                  <a:rPr lang="en-US" altLang="zh-CN" sz="2800" dirty="0">
                    <a:solidFill>
                      <a:prstClr val="black"/>
                    </a:solidFill>
                  </a:rPr>
                  <a:t>&gt;</a:t>
                </a:r>
                <a:r>
                  <a:rPr lang="en-US" altLang="zh-CN" sz="2800" dirty="0" smtClean="0">
                    <a:solidFill>
                      <a:prstClr val="black"/>
                    </a:solidFill>
                  </a:rPr>
                  <a:t>0</a:t>
                </a:r>
                <a:r>
                  <a:rPr lang="en-US" altLang="zh-CN" sz="2800" dirty="0">
                    <a:solidFill>
                      <a:prstClr val="black"/>
                    </a:solidFill>
                  </a:rPr>
                  <a:t>,</a:t>
                </a:r>
                <a:r>
                  <a:rPr lang="en-US" altLang="zh-CN" sz="2800" dirty="0">
                    <a:solidFill>
                      <a:prstClr val="black"/>
                    </a:solidFill>
                    <a:ea typeface="Cambria Math"/>
                  </a:rPr>
                  <a:t> </a:t>
                </a:r>
                <a14:m>
                  <m:oMath xmlns:m="http://schemas.openxmlformats.org/officeDocument/2006/math">
                    <m:r>
                      <a:rPr lang="en-US" altLang="zh-CN" sz="2800" i="1" dirty="0">
                        <a:solidFill>
                          <a:prstClr val="black"/>
                        </a:solidFill>
                        <a:latin typeface="Cambria Math"/>
                        <a:ea typeface="Cambria Math"/>
                      </a:rPr>
                      <m:t>𝑥</m:t>
                    </m:r>
                    <m:r>
                      <a:rPr lang="en-US" altLang="zh-CN" sz="2800" i="1" dirty="0">
                        <a:solidFill>
                          <a:prstClr val="black"/>
                        </a:solidFill>
                        <a:latin typeface="Cambria Math"/>
                        <a:ea typeface="Cambria Math"/>
                      </a:rPr>
                      <m:t>=</m:t>
                    </m:r>
                  </m:oMath>
                </a14:m>
                <a:r>
                  <a:rPr lang="en-US" altLang="zh-CN" sz="2800" b="1" kern="0" dirty="0">
                    <a:solidFill>
                      <a:sysClr val="windowText" lastClr="000000"/>
                    </a:solidFill>
                  </a:rPr>
                  <a:t> </a:t>
                </a:r>
                <a:r>
                  <a:rPr lang="en-US" altLang="zh-CN" sz="2800" b="1" kern="0" dirty="0" smtClean="0">
                    <a:solidFill>
                      <a:sysClr val="windowText" lastClr="000000"/>
                    </a:solidFill>
                  </a:rPr>
                  <a:t>-</a:t>
                </a:r>
                <a14:m>
                  <m:oMath xmlns:m="http://schemas.openxmlformats.org/officeDocument/2006/math">
                    <m:f>
                      <m:fPr>
                        <m:ctrlPr>
                          <a:rPr lang="en-US" altLang="zh-CN" sz="2800" b="1" i="1" kern="0">
                            <a:solidFill>
                              <a:sysClr val="windowText" lastClr="000000"/>
                            </a:solidFill>
                            <a:latin typeface="Cambria Math"/>
                          </a:rPr>
                        </m:ctrlPr>
                      </m:fPr>
                      <m:num>
                        <m:r>
                          <a:rPr lang="en-US" altLang="zh-CN" sz="2800" b="1" i="1" kern="0">
                            <a:solidFill>
                              <a:sysClr val="windowText" lastClr="000000"/>
                            </a:solidFill>
                            <a:latin typeface="Cambria Math"/>
                          </a:rPr>
                          <m:t>𝑹</m:t>
                        </m:r>
                      </m:num>
                      <m:den>
                        <m:rad>
                          <m:radPr>
                            <m:degHide m:val="on"/>
                            <m:ctrlPr>
                              <a:rPr lang="en-US" altLang="zh-CN" sz="2800" b="1" i="1" kern="0">
                                <a:solidFill>
                                  <a:sysClr val="windowText" lastClr="000000"/>
                                </a:solidFill>
                                <a:latin typeface="Cambria Math"/>
                              </a:rPr>
                            </m:ctrlPr>
                          </m:radPr>
                          <m:deg/>
                          <m:e>
                            <m:r>
                              <a:rPr lang="en-US" altLang="zh-CN" sz="2800" b="1" i="1" kern="0">
                                <a:solidFill>
                                  <a:sysClr val="windowText" lastClr="000000"/>
                                </a:solidFill>
                                <a:latin typeface="Cambria Math"/>
                              </a:rPr>
                              <m:t>𝟐</m:t>
                            </m:r>
                          </m:e>
                        </m:rad>
                      </m:den>
                    </m:f>
                  </m:oMath>
                </a14:m>
                <a:r>
                  <a:rPr lang="zh-CN" altLang="en-US" sz="2800" dirty="0">
                    <a:solidFill>
                      <a:prstClr val="black"/>
                    </a:solidFill>
                  </a:rPr>
                  <a:t>  </a:t>
                </a:r>
                <a:r>
                  <a:rPr lang="zh-CN" altLang="en-US" sz="2800" dirty="0" smtClean="0">
                    <a:solidFill>
                      <a:prstClr val="black"/>
                    </a:solidFill>
                  </a:rPr>
                  <a:t>极小值 </a:t>
                </a:r>
                <a:endParaRPr lang="en-US" altLang="zh-CN" sz="2800" dirty="0" smtClean="0">
                  <a:solidFill>
                    <a:prstClr val="black"/>
                  </a:solidFill>
                </a:endParaRPr>
              </a:p>
              <a:p>
                <a:pPr marL="0" indent="0">
                  <a:buNone/>
                </a:pPr>
                <a:r>
                  <a:rPr lang="en-US" altLang="zh-CN" sz="2800" dirty="0" smtClean="0">
                    <a:solidFill>
                      <a:prstClr val="black"/>
                    </a:solidFill>
                  </a:rPr>
                  <a:t>                                                            </a:t>
                </a:r>
                <a:r>
                  <a:rPr lang="zh-CN" altLang="en-US" sz="2800" dirty="0" smtClean="0">
                    <a:solidFill>
                      <a:prstClr val="black"/>
                    </a:solidFill>
                  </a:rPr>
                  <a:t>            </a:t>
                </a:r>
                <a14:m>
                  <m:oMath xmlns:m="http://schemas.openxmlformats.org/officeDocument/2006/math">
                    <m:r>
                      <a:rPr lang="en-US" altLang="zh-CN" sz="2800" i="1">
                        <a:solidFill>
                          <a:prstClr val="black"/>
                        </a:solidFill>
                        <a:latin typeface="Cambria Math"/>
                        <a:ea typeface="Cambria Math"/>
                      </a:rPr>
                      <m:t>𝐸</m:t>
                    </m:r>
                    <m:r>
                      <a:rPr lang="zh-CN" altLang="en-US" sz="2800" i="1">
                        <a:solidFill>
                          <a:prstClr val="black"/>
                        </a:solidFill>
                        <a:latin typeface="Cambria Math"/>
                        <a:ea typeface="Cambria Math"/>
                      </a:rPr>
                      <m:t>随</m:t>
                    </m:r>
                    <m:r>
                      <a:rPr lang="en-US" altLang="zh-CN" sz="2800" i="1">
                        <a:solidFill>
                          <a:prstClr val="black"/>
                        </a:solidFill>
                        <a:latin typeface="Cambria Math"/>
                        <a:ea typeface="Cambria Math"/>
                      </a:rPr>
                      <m:t>𝑥</m:t>
                    </m:r>
                    <m:r>
                      <a:rPr lang="zh-CN" altLang="en-US" sz="2800" i="1">
                        <a:solidFill>
                          <a:prstClr val="black"/>
                        </a:solidFill>
                        <a:latin typeface="Cambria Math"/>
                        <a:ea typeface="Cambria Math"/>
                      </a:rPr>
                      <m:t>轴的分布</m:t>
                    </m:r>
                    <m:r>
                      <a:rPr lang="zh-CN" altLang="en-US" sz="2800" i="1" dirty="0">
                        <a:solidFill>
                          <a:prstClr val="black"/>
                        </a:solidFill>
                        <a:latin typeface="Cambria Math"/>
                        <a:ea typeface="Cambria Math"/>
                      </a:rPr>
                      <m:t>曲线</m:t>
                    </m:r>
                  </m:oMath>
                </a14:m>
                <a:endParaRPr lang="en-US" altLang="zh-CN" sz="2800" dirty="0">
                  <a:solidFill>
                    <a:prstClr val="black"/>
                  </a:solidFill>
                  <a:ea typeface="Cambria Math"/>
                </a:endParaRPr>
              </a:p>
              <a:p>
                <a:pPr marL="0" indent="0">
                  <a:buNone/>
                </a:pP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72608"/>
              </a:xfrm>
              <a:blipFill rotWithShape="1">
                <a:blip r:embed="rId2"/>
                <a:stretch>
                  <a:fillRect l="-1333" t="-1559"/>
                </a:stretch>
              </a:blipFill>
            </p:spPr>
            <p:txBody>
              <a:bodyPr/>
              <a:lstStyle/>
              <a:p>
                <a:r>
                  <a:rPr lang="zh-CN" altLang="en-US">
                    <a:noFill/>
                  </a:rPr>
                  <a:t> </a:t>
                </a:r>
              </a:p>
            </p:txBody>
          </p:sp>
        </mc:Fallback>
      </mc:AlternateContent>
      <p:grpSp>
        <p:nvGrpSpPr>
          <p:cNvPr id="4" name="Group 1029"/>
          <p:cNvGrpSpPr>
            <a:grpSpLocks/>
          </p:cNvGrpSpPr>
          <p:nvPr/>
        </p:nvGrpSpPr>
        <p:grpSpPr bwMode="auto">
          <a:xfrm>
            <a:off x="5580112" y="3716817"/>
            <a:ext cx="3563888" cy="2340475"/>
            <a:chOff x="2532" y="144"/>
            <a:chExt cx="3012" cy="1646"/>
          </a:xfrm>
        </p:grpSpPr>
        <p:sp>
          <p:nvSpPr>
            <p:cNvPr id="5" name="Text Box 1030"/>
            <p:cNvSpPr txBox="1">
              <a:spLocks noChangeArrowheads="1"/>
            </p:cNvSpPr>
            <p:nvPr/>
          </p:nvSpPr>
          <p:spPr bwMode="auto">
            <a:xfrm>
              <a:off x="3516" y="16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endParaRPr lang="en-US" kern="0">
                <a:solidFill>
                  <a:sysClr val="windowText" lastClr="000000"/>
                </a:solidFill>
              </a:endParaRPr>
            </a:p>
          </p:txBody>
        </p:sp>
        <p:sp>
          <p:nvSpPr>
            <p:cNvPr id="6" name="Rectangle 1031"/>
            <p:cNvSpPr>
              <a:spLocks noChangeArrowheads="1"/>
            </p:cNvSpPr>
            <p:nvPr/>
          </p:nvSpPr>
          <p:spPr bwMode="auto">
            <a:xfrm>
              <a:off x="3528" y="156"/>
              <a:ext cx="372" cy="432"/>
            </a:xfrm>
            <a:prstGeom prst="rect">
              <a:avLst/>
            </a:prstGeom>
            <a:solidFill>
              <a:srgbClr val="FFFFFF"/>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Text Box 1032"/>
            <p:cNvSpPr txBox="1">
              <a:spLocks noChangeArrowheads="1"/>
            </p:cNvSpPr>
            <p:nvPr/>
          </p:nvSpPr>
          <p:spPr bwMode="auto">
            <a:xfrm>
              <a:off x="3600" y="144"/>
              <a:ext cx="4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i="1" kern="0" dirty="0">
                  <a:solidFill>
                    <a:sysClr val="windowText" lastClr="000000"/>
                  </a:solidFill>
                </a:rPr>
                <a:t>E</a:t>
              </a:r>
              <a:r>
                <a:rPr lang="en-US" altLang="zh-CN" sz="3200" b="1" i="1" kern="0" baseline="-25000" dirty="0">
                  <a:solidFill>
                    <a:sysClr val="windowText" lastClr="000000"/>
                  </a:solidFill>
                </a:rPr>
                <a:t>x</a:t>
              </a:r>
              <a:endParaRPr lang="en-US" altLang="zh-CN" sz="3200" b="1" i="1" kern="0" dirty="0">
                <a:solidFill>
                  <a:sysClr val="windowText" lastClr="000000"/>
                </a:solidFill>
              </a:endParaRPr>
            </a:p>
          </p:txBody>
        </p:sp>
        <p:sp>
          <p:nvSpPr>
            <p:cNvPr id="8" name="Rectangle 1033"/>
            <p:cNvSpPr>
              <a:spLocks noChangeArrowheads="1"/>
            </p:cNvSpPr>
            <p:nvPr/>
          </p:nvSpPr>
          <p:spPr bwMode="auto">
            <a:xfrm>
              <a:off x="4272" y="1128"/>
              <a:ext cx="456" cy="2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 name="Text Box 1034"/>
                <p:cNvSpPr txBox="1">
                  <a:spLocks noChangeArrowheads="1"/>
                </p:cNvSpPr>
                <p:nvPr/>
              </p:nvSpPr>
              <p:spPr bwMode="auto">
                <a:xfrm>
                  <a:off x="4332" y="1101"/>
                  <a:ext cx="396" cy="6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defRPr/>
                  </a:pPr>
                  <a14:m>
                    <m:oMathPara xmlns:m="http://schemas.openxmlformats.org/officeDocument/2006/math">
                      <m:oMathParaPr>
                        <m:jc m:val="centerGroup"/>
                      </m:oMathParaPr>
                      <m:oMath xmlns:m="http://schemas.openxmlformats.org/officeDocument/2006/math">
                        <m:f>
                          <m:fPr>
                            <m:ctrlPr>
                              <a:rPr lang="en-US" altLang="zh-CN" sz="2800" i="1" kern="0">
                                <a:solidFill>
                                  <a:sysClr val="windowText" lastClr="000000"/>
                                </a:solidFill>
                                <a:latin typeface="Cambria Math"/>
                              </a:rPr>
                            </m:ctrlPr>
                          </m:fPr>
                          <m:num>
                            <m:r>
                              <a:rPr lang="en-US" altLang="zh-CN" sz="2800" b="0" i="1" kern="0">
                                <a:solidFill>
                                  <a:sysClr val="windowText" lastClr="000000"/>
                                </a:solidFill>
                                <a:latin typeface="Cambria Math"/>
                              </a:rPr>
                              <m:t>𝑅</m:t>
                            </m:r>
                          </m:num>
                          <m:den>
                            <m:rad>
                              <m:radPr>
                                <m:degHide m:val="on"/>
                                <m:ctrlPr>
                                  <a:rPr lang="en-US" altLang="zh-CN" sz="2800" i="1" kern="0">
                                    <a:solidFill>
                                      <a:sysClr val="windowText" lastClr="000000"/>
                                    </a:solidFill>
                                    <a:latin typeface="Cambria Math"/>
                                  </a:rPr>
                                </m:ctrlPr>
                              </m:radPr>
                              <m:deg/>
                              <m:e>
                                <m:r>
                                  <a:rPr lang="en-US" altLang="zh-CN" sz="2800" b="0" i="1" kern="0">
                                    <a:solidFill>
                                      <a:sysClr val="windowText" lastClr="000000"/>
                                    </a:solidFill>
                                    <a:latin typeface="Cambria Math"/>
                                  </a:rPr>
                                  <m:t>2</m:t>
                                </m:r>
                              </m:e>
                            </m:rad>
                          </m:den>
                        </m:f>
                      </m:oMath>
                    </m:oMathPara>
                  </a14:m>
                  <a:endParaRPr lang="en-US" altLang="zh-CN" sz="2800" i="1" kern="0" dirty="0">
                    <a:solidFill>
                      <a:sysClr val="windowText" lastClr="000000"/>
                    </a:solidFill>
                  </a:endParaRPr>
                </a:p>
              </p:txBody>
            </p:sp>
          </mc:Choice>
          <mc:Fallback xmlns="">
            <p:sp>
              <p:nvSpPr>
                <p:cNvPr id="9" name="Text Box 1034"/>
                <p:cNvSpPr txBox="1">
                  <a:spLocks noRot="1" noChangeAspect="1" noMove="1" noResize="1" noEditPoints="1" noAdjustHandles="1" noChangeArrowheads="1" noChangeShapeType="1" noTextEdit="1"/>
                </p:cNvSpPr>
                <p:nvPr/>
              </p:nvSpPr>
              <p:spPr bwMode="auto">
                <a:xfrm>
                  <a:off x="4332" y="1101"/>
                  <a:ext cx="396" cy="689"/>
                </a:xfrm>
                <a:prstGeom prst="rect">
                  <a:avLst/>
                </a:prstGeom>
                <a:blipFill rotWithShape="1">
                  <a:blip r:embed="rId3"/>
                  <a:stretch>
                    <a:fillRect r="-116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0" name="Group 1035"/>
            <p:cNvGrpSpPr>
              <a:grpSpLocks/>
            </p:cNvGrpSpPr>
            <p:nvPr/>
          </p:nvGrpSpPr>
          <p:grpSpPr bwMode="auto">
            <a:xfrm>
              <a:off x="2700" y="502"/>
              <a:ext cx="2532" cy="1106"/>
              <a:chOff x="2688" y="490"/>
              <a:chExt cx="2532" cy="1106"/>
            </a:xfrm>
          </p:grpSpPr>
          <p:sp>
            <p:nvSpPr>
              <p:cNvPr id="16" name="Freeform 1036"/>
              <p:cNvSpPr>
                <a:spLocks/>
              </p:cNvSpPr>
              <p:nvPr/>
            </p:nvSpPr>
            <p:spPr bwMode="auto">
              <a:xfrm>
                <a:off x="3948" y="490"/>
                <a:ext cx="1272" cy="566"/>
              </a:xfrm>
              <a:custGeom>
                <a:avLst/>
                <a:gdLst>
                  <a:gd name="T0" fmla="*/ 0 w 1272"/>
                  <a:gd name="T1" fmla="*/ 566 h 566"/>
                  <a:gd name="T2" fmla="*/ 312 w 1272"/>
                  <a:gd name="T3" fmla="*/ 146 h 566"/>
                  <a:gd name="T4" fmla="*/ 504 w 1272"/>
                  <a:gd name="T5" fmla="*/ 2 h 566"/>
                  <a:gd name="T6" fmla="*/ 684 w 1272"/>
                  <a:gd name="T7" fmla="*/ 158 h 566"/>
                  <a:gd name="T8" fmla="*/ 804 w 1272"/>
                  <a:gd name="T9" fmla="*/ 338 h 566"/>
                  <a:gd name="T10" fmla="*/ 936 w 1272"/>
                  <a:gd name="T11" fmla="*/ 446 h 566"/>
                  <a:gd name="T12" fmla="*/ 1104 w 1272"/>
                  <a:gd name="T13" fmla="*/ 494 h 566"/>
                  <a:gd name="T14" fmla="*/ 1272 w 1272"/>
                  <a:gd name="T15" fmla="*/ 50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2" h="566">
                    <a:moveTo>
                      <a:pt x="0" y="566"/>
                    </a:moveTo>
                    <a:cubicBezTo>
                      <a:pt x="114" y="403"/>
                      <a:pt x="228" y="240"/>
                      <a:pt x="312" y="146"/>
                    </a:cubicBezTo>
                    <a:cubicBezTo>
                      <a:pt x="396" y="52"/>
                      <a:pt x="442" y="0"/>
                      <a:pt x="504" y="2"/>
                    </a:cubicBezTo>
                    <a:cubicBezTo>
                      <a:pt x="566" y="4"/>
                      <a:pt x="634" y="102"/>
                      <a:pt x="684" y="158"/>
                    </a:cubicBezTo>
                    <a:cubicBezTo>
                      <a:pt x="734" y="214"/>
                      <a:pt x="762" y="290"/>
                      <a:pt x="804" y="338"/>
                    </a:cubicBezTo>
                    <a:cubicBezTo>
                      <a:pt x="846" y="386"/>
                      <a:pt x="886" y="420"/>
                      <a:pt x="936" y="446"/>
                    </a:cubicBezTo>
                    <a:cubicBezTo>
                      <a:pt x="986" y="472"/>
                      <a:pt x="1048" y="484"/>
                      <a:pt x="1104" y="494"/>
                    </a:cubicBezTo>
                    <a:cubicBezTo>
                      <a:pt x="1160" y="504"/>
                      <a:pt x="1216" y="505"/>
                      <a:pt x="1272" y="506"/>
                    </a:cubicBezTo>
                  </a:path>
                </a:pathLst>
              </a:custGeom>
              <a:noFill/>
              <a:ln w="381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7" name="Freeform 1037"/>
              <p:cNvSpPr>
                <a:spLocks/>
              </p:cNvSpPr>
              <p:nvPr/>
            </p:nvSpPr>
            <p:spPr bwMode="auto">
              <a:xfrm flipH="1" flipV="1">
                <a:off x="2688" y="1030"/>
                <a:ext cx="1272" cy="566"/>
              </a:xfrm>
              <a:custGeom>
                <a:avLst/>
                <a:gdLst>
                  <a:gd name="T0" fmla="*/ 0 w 1272"/>
                  <a:gd name="T1" fmla="*/ 566 h 566"/>
                  <a:gd name="T2" fmla="*/ 312 w 1272"/>
                  <a:gd name="T3" fmla="*/ 146 h 566"/>
                  <a:gd name="T4" fmla="*/ 504 w 1272"/>
                  <a:gd name="T5" fmla="*/ 2 h 566"/>
                  <a:gd name="T6" fmla="*/ 684 w 1272"/>
                  <a:gd name="T7" fmla="*/ 158 h 566"/>
                  <a:gd name="T8" fmla="*/ 804 w 1272"/>
                  <a:gd name="T9" fmla="*/ 338 h 566"/>
                  <a:gd name="T10" fmla="*/ 936 w 1272"/>
                  <a:gd name="T11" fmla="*/ 446 h 566"/>
                  <a:gd name="T12" fmla="*/ 1104 w 1272"/>
                  <a:gd name="T13" fmla="*/ 494 h 566"/>
                  <a:gd name="T14" fmla="*/ 1272 w 1272"/>
                  <a:gd name="T15" fmla="*/ 506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2" h="566">
                    <a:moveTo>
                      <a:pt x="0" y="566"/>
                    </a:moveTo>
                    <a:cubicBezTo>
                      <a:pt x="114" y="403"/>
                      <a:pt x="228" y="240"/>
                      <a:pt x="312" y="146"/>
                    </a:cubicBezTo>
                    <a:cubicBezTo>
                      <a:pt x="396" y="52"/>
                      <a:pt x="442" y="0"/>
                      <a:pt x="504" y="2"/>
                    </a:cubicBezTo>
                    <a:cubicBezTo>
                      <a:pt x="566" y="4"/>
                      <a:pt x="634" y="102"/>
                      <a:pt x="684" y="158"/>
                    </a:cubicBezTo>
                    <a:cubicBezTo>
                      <a:pt x="734" y="214"/>
                      <a:pt x="762" y="290"/>
                      <a:pt x="804" y="338"/>
                    </a:cubicBezTo>
                    <a:cubicBezTo>
                      <a:pt x="846" y="386"/>
                      <a:pt x="886" y="420"/>
                      <a:pt x="936" y="446"/>
                    </a:cubicBezTo>
                    <a:cubicBezTo>
                      <a:pt x="986" y="472"/>
                      <a:pt x="1048" y="484"/>
                      <a:pt x="1104" y="494"/>
                    </a:cubicBezTo>
                    <a:cubicBezTo>
                      <a:pt x="1160" y="504"/>
                      <a:pt x="1216" y="505"/>
                      <a:pt x="1272" y="506"/>
                    </a:cubicBezTo>
                  </a:path>
                </a:pathLst>
              </a:custGeom>
              <a:noFill/>
              <a:ln w="381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11" name="Line 1038"/>
            <p:cNvSpPr>
              <a:spLocks noChangeShapeType="1"/>
            </p:cNvSpPr>
            <p:nvPr/>
          </p:nvSpPr>
          <p:spPr bwMode="auto">
            <a:xfrm flipV="1">
              <a:off x="3972" y="192"/>
              <a:ext cx="0" cy="151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2" name="Line 1039"/>
            <p:cNvSpPr>
              <a:spLocks noChangeShapeType="1"/>
            </p:cNvSpPr>
            <p:nvPr/>
          </p:nvSpPr>
          <p:spPr bwMode="auto">
            <a:xfrm>
              <a:off x="2532" y="1056"/>
              <a:ext cx="2952"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 name="Line 1040"/>
            <p:cNvSpPr>
              <a:spLocks noChangeShapeType="1"/>
            </p:cNvSpPr>
            <p:nvPr/>
          </p:nvSpPr>
          <p:spPr bwMode="auto">
            <a:xfrm>
              <a:off x="4464" y="504"/>
              <a:ext cx="12" cy="60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 name="Text Box 1041"/>
            <p:cNvSpPr txBox="1">
              <a:spLocks noChangeArrowheads="1"/>
            </p:cNvSpPr>
            <p:nvPr/>
          </p:nvSpPr>
          <p:spPr bwMode="auto">
            <a:xfrm>
              <a:off x="3720" y="780"/>
              <a:ext cx="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kern="0" dirty="0">
                  <a:solidFill>
                    <a:sysClr val="windowText" lastClr="000000"/>
                  </a:solidFill>
                </a:rPr>
                <a:t>0</a:t>
              </a:r>
            </a:p>
          </p:txBody>
        </p:sp>
        <p:sp>
          <p:nvSpPr>
            <p:cNvPr id="15" name="Text Box 1042"/>
            <p:cNvSpPr txBox="1">
              <a:spLocks noChangeArrowheads="1"/>
            </p:cNvSpPr>
            <p:nvPr/>
          </p:nvSpPr>
          <p:spPr bwMode="auto">
            <a:xfrm>
              <a:off x="5280" y="996"/>
              <a:ext cx="2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i="1" kern="0">
                  <a:solidFill>
                    <a:sysClr val="windowText" lastClr="000000"/>
                  </a:solidFill>
                </a:rPr>
                <a:t>x</a:t>
              </a:r>
            </a:p>
          </p:txBody>
        </p:sp>
      </p:grpSp>
      <p:sp>
        <p:nvSpPr>
          <p:cNvPr id="2" name="矩形 1"/>
          <p:cNvSpPr/>
          <p:nvPr/>
        </p:nvSpPr>
        <p:spPr>
          <a:xfrm>
            <a:off x="323528" y="620688"/>
            <a:ext cx="1569660" cy="646331"/>
          </a:xfrm>
          <a:prstGeom prst="rect">
            <a:avLst/>
          </a:prstGeom>
        </p:spPr>
        <p:txBody>
          <a:bodyPr wrap="none">
            <a:spAutoFit/>
          </a:bodyPr>
          <a:lstStyle/>
          <a:p>
            <a:r>
              <a:rPr lang="zh-CN" altLang="en-US" sz="3600" dirty="0"/>
              <a:t>讨论：</a:t>
            </a:r>
          </a:p>
        </p:txBody>
      </p:sp>
    </p:spTree>
    <p:extLst>
      <p:ext uri="{BB962C8B-B14F-4D97-AF65-F5344CB8AC3E}">
        <p14:creationId xmlns:p14="http://schemas.microsoft.com/office/powerpoint/2010/main" val="314352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2656"/>
            <a:ext cx="9144000" cy="936104"/>
          </a:xfrm>
        </p:spPr>
        <p:txBody>
          <a:bodyPr>
            <a:normAutofit/>
          </a:bodyPr>
          <a:lstStyle/>
          <a:p>
            <a:r>
              <a:rPr lang="zh-CN" altLang="en-US" sz="3600" dirty="0">
                <a:solidFill>
                  <a:prstClr val="black"/>
                </a:solidFill>
              </a:rPr>
              <a:t>三</a:t>
            </a:r>
            <a:r>
              <a:rPr lang="zh-CN" altLang="en-US" sz="3600" dirty="0" smtClean="0">
                <a:solidFill>
                  <a:prstClr val="black"/>
                </a:solidFill>
              </a:rPr>
              <a:t>、高斯定理</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589240"/>
              </a:xfrm>
            </p:spPr>
            <p:txBody>
              <a:bodyPr>
                <a:noAutofit/>
              </a:bodyPr>
              <a:lstStyle/>
              <a:p>
                <a:pPr marL="0" indent="0">
                  <a:buNone/>
                </a:pPr>
                <a:r>
                  <a:rPr lang="en-US" altLang="zh-CN" dirty="0"/>
                  <a:t> </a:t>
                </a:r>
                <a:r>
                  <a:rPr lang="en-US" altLang="zh-CN" dirty="0" smtClean="0"/>
                  <a:t>        </a:t>
                </a:r>
                <a:r>
                  <a:rPr lang="zh-CN" altLang="en-US" b="1" dirty="0" smtClean="0">
                    <a:solidFill>
                      <a:srgbClr val="C00000"/>
                    </a:solidFill>
                    <a:latin typeface="+mn-ea"/>
                  </a:rPr>
                  <a:t>真空中，闭合曲面的电场矢量通量等于该曲面内所包围的电荷的代数和与真空介电常数</a:t>
                </a:r>
                <a14:m>
                  <m:oMath xmlns:m="http://schemas.openxmlformats.org/officeDocument/2006/math">
                    <m:sSub>
                      <m:sSubPr>
                        <m:ctrlPr>
                          <a:rPr lang="en-US" altLang="zh-CN" b="1" i="1" smtClean="0">
                            <a:solidFill>
                              <a:srgbClr val="C00000"/>
                            </a:solidFill>
                            <a:latin typeface="Cambria Math"/>
                          </a:rPr>
                        </m:ctrlPr>
                      </m:sSubPr>
                      <m:e>
                        <m:r>
                          <a:rPr lang="zh-CN" altLang="en-US" b="1" i="1" smtClean="0">
                            <a:solidFill>
                              <a:srgbClr val="C00000"/>
                            </a:solidFill>
                            <a:latin typeface="Cambria Math"/>
                          </a:rPr>
                          <m:t>𝜺</m:t>
                        </m:r>
                      </m:e>
                      <m:sub>
                        <m:r>
                          <a:rPr lang="en-US" altLang="zh-CN" b="1" i="1" smtClean="0">
                            <a:solidFill>
                              <a:srgbClr val="C00000"/>
                            </a:solidFill>
                            <a:latin typeface="Cambria Math"/>
                          </a:rPr>
                          <m:t>𝟎</m:t>
                        </m:r>
                      </m:sub>
                    </m:sSub>
                  </m:oMath>
                </a14:m>
                <a:r>
                  <a:rPr lang="zh-CN" altLang="en-US" b="1" dirty="0" smtClean="0">
                    <a:solidFill>
                      <a:srgbClr val="C00000"/>
                    </a:solidFill>
                    <a:latin typeface="+mn-ea"/>
                  </a:rPr>
                  <a:t>之比，这就是静电场高斯定理。</a:t>
                </a:r>
                <a:endParaRPr lang="en-US" altLang="zh-CN" b="1" dirty="0" smtClean="0">
                  <a:solidFill>
                    <a:srgbClr val="C00000"/>
                  </a:solidFill>
                  <a:latin typeface="+mn-ea"/>
                </a:endParaRPr>
              </a:p>
              <a:p>
                <a:pPr marL="0" indent="0">
                  <a:buNone/>
                </a:pPr>
                <a:endParaRPr lang="en-US" altLang="zh-CN" sz="4400" dirty="0" smtClean="0">
                  <a:latin typeface="+mn-ea"/>
                </a:endParaRPr>
              </a:p>
              <a:p>
                <a:pPr marL="0" indent="0">
                  <a:buNone/>
                </a:pPr>
                <a:r>
                  <a:rPr lang="zh-CN" altLang="en-US" dirty="0" smtClean="0">
                    <a:latin typeface="+mn-ea"/>
                  </a:rPr>
                  <a:t>证明：分三个步骤来证明</a:t>
                </a:r>
                <a:endParaRPr lang="en-US" altLang="zh-CN" dirty="0" smtClean="0">
                  <a:latin typeface="+mn-ea"/>
                </a:endParaRPr>
              </a:p>
              <a:p>
                <a:pPr marL="0" indent="0">
                  <a:buNone/>
                </a:pPr>
                <a:r>
                  <a:rPr lang="zh-CN" altLang="en-US" dirty="0" smtClean="0"/>
                  <a:t>（</a:t>
                </a:r>
                <a:r>
                  <a:rPr lang="en-US" altLang="zh-CN" dirty="0" smtClean="0">
                    <a:latin typeface="+mn-ea"/>
                  </a:rPr>
                  <a:t>1</a:t>
                </a:r>
                <a:r>
                  <a:rPr lang="zh-CN" altLang="en-US" dirty="0" smtClean="0">
                    <a:latin typeface="+mn-ea"/>
                  </a:rPr>
                  <a:t>）高斯面包围一个点电荷：</a:t>
                </a:r>
                <a:endParaRPr lang="en-US" altLang="zh-CN" dirty="0" smtClean="0">
                  <a:latin typeface="+mn-ea"/>
                </a:endParaRPr>
              </a:p>
              <a:p>
                <a:pPr marL="0" indent="0">
                  <a:buNone/>
                </a:pPr>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589240"/>
              </a:xfrm>
              <a:blipFill rotWithShape="1">
                <a:blip r:embed="rId3"/>
                <a:stretch>
                  <a:fillRect l="-1667" t="-196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24657726"/>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7108" name="公式" r:id="rId4" imgW="114120" imgH="215640" progId="Equation.3">
                  <p:embed/>
                </p:oleObj>
              </mc:Choice>
              <mc:Fallback>
                <p:oleObj name="公式" r:id="rId4" imgW="114120" imgH="215640" progId="Equation.3">
                  <p:embed/>
                  <p:pic>
                    <p:nvPicPr>
                      <p:cNvPr id="0" name=""/>
                      <p:cNvPicPr/>
                      <p:nvPr/>
                    </p:nvPicPr>
                    <p:blipFill>
                      <a:blip r:embed="rId5"/>
                      <a:stretch>
                        <a:fillRect/>
                      </a:stretch>
                    </p:blipFill>
                    <p:spPr>
                      <a:xfrm>
                        <a:off x="4514850" y="3321050"/>
                        <a:ext cx="114300" cy="215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14942976"/>
              </p:ext>
            </p:extLst>
          </p:nvPr>
        </p:nvGraphicFramePr>
        <p:xfrm>
          <a:off x="3375025" y="2706688"/>
          <a:ext cx="2897188" cy="1046162"/>
        </p:xfrm>
        <a:graphic>
          <a:graphicData uri="http://schemas.openxmlformats.org/presentationml/2006/ole">
            <mc:AlternateContent xmlns:mc="http://schemas.openxmlformats.org/markup-compatibility/2006">
              <mc:Choice xmlns:v="urn:schemas-microsoft-com:vml" Requires="v">
                <p:oleObj spid="_x0000_s37109" name="Equation" r:id="rId6" imgW="1231560" imgH="444240" progId="Equation.DSMT4">
                  <p:embed/>
                </p:oleObj>
              </mc:Choice>
              <mc:Fallback>
                <p:oleObj name="Equation" r:id="rId6" imgW="1231560" imgH="444240" progId="Equation.DSMT4">
                  <p:embed/>
                  <p:pic>
                    <p:nvPicPr>
                      <p:cNvPr id="0" name=""/>
                      <p:cNvPicPr/>
                      <p:nvPr/>
                    </p:nvPicPr>
                    <p:blipFill>
                      <a:blip r:embed="rId7"/>
                      <a:stretch>
                        <a:fillRect/>
                      </a:stretch>
                    </p:blipFill>
                    <p:spPr>
                      <a:xfrm>
                        <a:off x="3375025" y="2706688"/>
                        <a:ext cx="2897188" cy="10461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41131674"/>
              </p:ext>
            </p:extLst>
          </p:nvPr>
        </p:nvGraphicFramePr>
        <p:xfrm>
          <a:off x="232159" y="4898925"/>
          <a:ext cx="8696325" cy="1122363"/>
        </p:xfrm>
        <a:graphic>
          <a:graphicData uri="http://schemas.openxmlformats.org/presentationml/2006/ole">
            <mc:AlternateContent xmlns:mc="http://schemas.openxmlformats.org/markup-compatibility/2006">
              <mc:Choice xmlns:v="urn:schemas-microsoft-com:vml" Requires="v">
                <p:oleObj spid="_x0000_s37110" name="Equation" r:id="rId8" imgW="3441600" imgH="444240" progId="Equation.DSMT4">
                  <p:embed/>
                </p:oleObj>
              </mc:Choice>
              <mc:Fallback>
                <p:oleObj name="Equation" r:id="rId8" imgW="3441600" imgH="444240" progId="Equation.DSMT4">
                  <p:embed/>
                  <p:pic>
                    <p:nvPicPr>
                      <p:cNvPr id="0" name=""/>
                      <p:cNvPicPr/>
                      <p:nvPr/>
                    </p:nvPicPr>
                    <p:blipFill>
                      <a:blip r:embed="rId9"/>
                      <a:stretch>
                        <a:fillRect/>
                      </a:stretch>
                    </p:blipFill>
                    <p:spPr>
                      <a:xfrm>
                        <a:off x="232159" y="4898925"/>
                        <a:ext cx="8696325" cy="1122363"/>
                      </a:xfrm>
                      <a:prstGeom prst="rect">
                        <a:avLst/>
                      </a:prstGeom>
                    </p:spPr>
                  </p:pic>
                </p:oleObj>
              </mc:Fallback>
            </mc:AlternateContent>
          </a:graphicData>
        </a:graphic>
      </p:graphicFrame>
      <p:sp>
        <p:nvSpPr>
          <p:cNvPr id="7" name="任意多边形 6"/>
          <p:cNvSpPr/>
          <p:nvPr/>
        </p:nvSpPr>
        <p:spPr>
          <a:xfrm>
            <a:off x="6476192" y="3344640"/>
            <a:ext cx="1900602" cy="1408146"/>
          </a:xfrm>
          <a:custGeom>
            <a:avLst/>
            <a:gdLst>
              <a:gd name="connsiteX0" fmla="*/ 18393 w 1900602"/>
              <a:gd name="connsiteY0" fmla="*/ 500529 h 1408146"/>
              <a:gd name="connsiteX1" fmla="*/ 299746 w 1900602"/>
              <a:gd name="connsiteY1" fmla="*/ 137114 h 1408146"/>
              <a:gd name="connsiteX2" fmla="*/ 1132085 w 1900602"/>
              <a:gd name="connsiteY2" fmla="*/ 31606 h 1408146"/>
              <a:gd name="connsiteX3" fmla="*/ 1870639 w 1900602"/>
              <a:gd name="connsiteY3" fmla="*/ 664652 h 1408146"/>
              <a:gd name="connsiteX4" fmla="*/ 1624454 w 1900602"/>
              <a:gd name="connsiteY4" fmla="*/ 1203914 h 1408146"/>
              <a:gd name="connsiteX5" fmla="*/ 428700 w 1900602"/>
              <a:gd name="connsiteY5" fmla="*/ 1403206 h 1408146"/>
              <a:gd name="connsiteX6" fmla="*/ 65285 w 1900602"/>
              <a:gd name="connsiteY6" fmla="*/ 1028068 h 1408146"/>
              <a:gd name="connsiteX7" fmla="*/ 30116 w 1900602"/>
              <a:gd name="connsiteY7" fmla="*/ 734991 h 1408146"/>
              <a:gd name="connsiteX8" fmla="*/ 18393 w 1900602"/>
              <a:gd name="connsiteY8" fmla="*/ 500529 h 14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0602" h="1408146">
                <a:moveTo>
                  <a:pt x="18393" y="500529"/>
                </a:moveTo>
                <a:cubicBezTo>
                  <a:pt x="63331" y="400883"/>
                  <a:pt x="114131" y="215268"/>
                  <a:pt x="299746" y="137114"/>
                </a:cubicBezTo>
                <a:cubicBezTo>
                  <a:pt x="485361" y="58960"/>
                  <a:pt x="870270" y="-56317"/>
                  <a:pt x="1132085" y="31606"/>
                </a:cubicBezTo>
                <a:cubicBezTo>
                  <a:pt x="1393900" y="119529"/>
                  <a:pt x="1788578" y="469267"/>
                  <a:pt x="1870639" y="664652"/>
                </a:cubicBezTo>
                <a:cubicBezTo>
                  <a:pt x="1952700" y="860037"/>
                  <a:pt x="1864777" y="1080822"/>
                  <a:pt x="1624454" y="1203914"/>
                </a:cubicBezTo>
                <a:cubicBezTo>
                  <a:pt x="1384131" y="1327006"/>
                  <a:pt x="688561" y="1432514"/>
                  <a:pt x="428700" y="1403206"/>
                </a:cubicBezTo>
                <a:cubicBezTo>
                  <a:pt x="168839" y="1373898"/>
                  <a:pt x="131716" y="1139437"/>
                  <a:pt x="65285" y="1028068"/>
                </a:cubicBezTo>
                <a:cubicBezTo>
                  <a:pt x="-1146" y="916699"/>
                  <a:pt x="35977" y="820960"/>
                  <a:pt x="30116" y="734991"/>
                </a:cubicBezTo>
                <a:cubicBezTo>
                  <a:pt x="24255" y="649022"/>
                  <a:pt x="-26545" y="600175"/>
                  <a:pt x="18393" y="50052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430091557"/>
              </p:ext>
            </p:extLst>
          </p:nvPr>
        </p:nvGraphicFramePr>
        <p:xfrm>
          <a:off x="7956376" y="3124771"/>
          <a:ext cx="288925" cy="439737"/>
        </p:xfrm>
        <a:graphic>
          <a:graphicData uri="http://schemas.openxmlformats.org/presentationml/2006/ole">
            <mc:AlternateContent xmlns:mc="http://schemas.openxmlformats.org/markup-compatibility/2006">
              <mc:Choice xmlns:v="urn:schemas-microsoft-com:vml" Requires="v">
                <p:oleObj spid="_x0000_s37111" name="Equation" r:id="rId10" imgW="139680" imgH="177480" progId="Equation.DSMT4">
                  <p:embed/>
                </p:oleObj>
              </mc:Choice>
              <mc:Fallback>
                <p:oleObj name="Equation" r:id="rId10" imgW="139680" imgH="177480" progId="Equation.DSMT4">
                  <p:embed/>
                  <p:pic>
                    <p:nvPicPr>
                      <p:cNvPr id="0" name="对象 1"/>
                      <p:cNvPicPr>
                        <a:picLocks noChangeAspect="1" noChangeArrowheads="1"/>
                      </p:cNvPicPr>
                      <p:nvPr/>
                    </p:nvPicPr>
                    <p:blipFill>
                      <a:blip r:embed="rId11"/>
                      <a:srcRect/>
                      <a:stretch>
                        <a:fillRect/>
                      </a:stretch>
                    </p:blipFill>
                    <p:spPr bwMode="auto">
                      <a:xfrm>
                        <a:off x="7956376" y="3124771"/>
                        <a:ext cx="288925"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椭圆 8"/>
          <p:cNvSpPr/>
          <p:nvPr/>
        </p:nvSpPr>
        <p:spPr>
          <a:xfrm flipV="1">
            <a:off x="7100788" y="3981052"/>
            <a:ext cx="45719" cy="96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907852070"/>
              </p:ext>
            </p:extLst>
          </p:nvPr>
        </p:nvGraphicFramePr>
        <p:xfrm>
          <a:off x="7172796" y="3789040"/>
          <a:ext cx="351532" cy="456992"/>
        </p:xfrm>
        <a:graphic>
          <a:graphicData uri="http://schemas.openxmlformats.org/presentationml/2006/ole">
            <mc:AlternateContent xmlns:mc="http://schemas.openxmlformats.org/markup-compatibility/2006">
              <mc:Choice xmlns:v="urn:schemas-microsoft-com:vml" Requires="v">
                <p:oleObj spid="_x0000_s37112" name="Equation" r:id="rId12" imgW="126720" imgH="164880" progId="Equation.DSMT4">
                  <p:embed/>
                </p:oleObj>
              </mc:Choice>
              <mc:Fallback>
                <p:oleObj name="Equation" r:id="rId12" imgW="126720" imgH="164880" progId="Equation.DSMT4">
                  <p:embed/>
                  <p:pic>
                    <p:nvPicPr>
                      <p:cNvPr id="0" name=""/>
                      <p:cNvPicPr/>
                      <p:nvPr/>
                    </p:nvPicPr>
                    <p:blipFill>
                      <a:blip r:embed="rId13"/>
                      <a:stretch>
                        <a:fillRect/>
                      </a:stretch>
                    </p:blipFill>
                    <p:spPr>
                      <a:xfrm>
                        <a:off x="7172796" y="3789040"/>
                        <a:ext cx="351532" cy="456992"/>
                      </a:xfrm>
                      <a:prstGeom prst="rect">
                        <a:avLst/>
                      </a:prstGeom>
                    </p:spPr>
                  </p:pic>
                </p:oleObj>
              </mc:Fallback>
            </mc:AlternateContent>
          </a:graphicData>
        </a:graphic>
      </p:graphicFrame>
      <p:sp>
        <p:nvSpPr>
          <p:cNvPr id="11" name="椭圆 10"/>
          <p:cNvSpPr/>
          <p:nvPr/>
        </p:nvSpPr>
        <p:spPr>
          <a:xfrm>
            <a:off x="6732240" y="3609020"/>
            <a:ext cx="792088" cy="8280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521413502"/>
              </p:ext>
            </p:extLst>
          </p:nvPr>
        </p:nvGraphicFramePr>
        <p:xfrm>
          <a:off x="7480064" y="3541713"/>
          <a:ext cx="368300" cy="439737"/>
        </p:xfrm>
        <a:graphic>
          <a:graphicData uri="http://schemas.openxmlformats.org/presentationml/2006/ole">
            <mc:AlternateContent xmlns:mc="http://schemas.openxmlformats.org/markup-compatibility/2006">
              <mc:Choice xmlns:v="urn:schemas-microsoft-com:vml" Requires="v">
                <p:oleObj spid="_x0000_s37113" name="Equation" r:id="rId14" imgW="177480" imgH="177480" progId="Equation.DSMT4">
                  <p:embed/>
                </p:oleObj>
              </mc:Choice>
              <mc:Fallback>
                <p:oleObj name="Equation" r:id="rId14" imgW="177480" imgH="177480" progId="Equation.DSMT4">
                  <p:embed/>
                  <p:pic>
                    <p:nvPicPr>
                      <p:cNvPr id="0" name="对象 7"/>
                      <p:cNvPicPr>
                        <a:picLocks noChangeAspect="1" noChangeArrowheads="1"/>
                      </p:cNvPicPr>
                      <p:nvPr/>
                    </p:nvPicPr>
                    <p:blipFill>
                      <a:blip r:embed="rId15"/>
                      <a:srcRect/>
                      <a:stretch>
                        <a:fillRect/>
                      </a:stretch>
                    </p:blipFill>
                    <p:spPr bwMode="auto">
                      <a:xfrm>
                        <a:off x="7480064" y="3541713"/>
                        <a:ext cx="368300"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4" name="直接连接符 13"/>
          <p:cNvCxnSpPr/>
          <p:nvPr/>
        </p:nvCxnSpPr>
        <p:spPr>
          <a:xfrm flipV="1">
            <a:off x="7128284" y="3621026"/>
            <a:ext cx="154058" cy="4200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725534232"/>
              </p:ext>
            </p:extLst>
          </p:nvPr>
        </p:nvGraphicFramePr>
        <p:xfrm>
          <a:off x="6968775" y="3650812"/>
          <a:ext cx="236538" cy="314325"/>
        </p:xfrm>
        <a:graphic>
          <a:graphicData uri="http://schemas.openxmlformats.org/presentationml/2006/ole">
            <mc:AlternateContent xmlns:mc="http://schemas.openxmlformats.org/markup-compatibility/2006">
              <mc:Choice xmlns:v="urn:schemas-microsoft-com:vml" Requires="v">
                <p:oleObj spid="_x0000_s37114" name="Equation" r:id="rId16" imgW="114120" imgH="126720" progId="Equation.DSMT4">
                  <p:embed/>
                </p:oleObj>
              </mc:Choice>
              <mc:Fallback>
                <p:oleObj name="Equation" r:id="rId16" imgW="114120" imgH="126720" progId="Equation.DSMT4">
                  <p:embed/>
                  <p:pic>
                    <p:nvPicPr>
                      <p:cNvPr id="0" name="对象 7"/>
                      <p:cNvPicPr>
                        <a:picLocks noChangeAspect="1" noChangeArrowheads="1"/>
                      </p:cNvPicPr>
                      <p:nvPr/>
                    </p:nvPicPr>
                    <p:blipFill>
                      <a:blip r:embed="rId17"/>
                      <a:srcRect/>
                      <a:stretch>
                        <a:fillRect/>
                      </a:stretch>
                    </p:blipFill>
                    <p:spPr bwMode="auto">
                      <a:xfrm>
                        <a:off x="6968775" y="3650812"/>
                        <a:ext cx="236538"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386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692696"/>
            <a:ext cx="8964488" cy="5904656"/>
          </a:xfrm>
        </p:spPr>
        <p:txBody>
          <a:bodyPr/>
          <a:lstStyle/>
          <a:p>
            <a:pPr marL="0" indent="0">
              <a:buNone/>
            </a:pPr>
            <a:r>
              <a:rPr lang="zh-CN" altLang="en-US" sz="3600" dirty="0" smtClean="0">
                <a:latin typeface="+mn-ea"/>
              </a:rPr>
              <a:t>四、课程特点：</a:t>
            </a:r>
            <a:endParaRPr lang="en-US" altLang="zh-CN" sz="3600" dirty="0" smtClean="0">
              <a:latin typeface="+mn-ea"/>
            </a:endParaRPr>
          </a:p>
          <a:p>
            <a:pPr marL="0" indent="0">
              <a:buNone/>
            </a:pPr>
            <a:r>
              <a:rPr lang="en-US" altLang="zh-CN" sz="3600" dirty="0" smtClean="0">
                <a:latin typeface="+mn-ea"/>
              </a:rPr>
              <a:t>    </a:t>
            </a:r>
            <a:r>
              <a:rPr lang="zh-CN" altLang="en-US" dirty="0" smtClean="0">
                <a:latin typeface="+mn-ea"/>
              </a:rPr>
              <a:t>原理较为简单，内容较多（公式、定律）。</a:t>
            </a:r>
            <a:endParaRPr lang="en-US" altLang="zh-CN" dirty="0" smtClean="0">
              <a:latin typeface="+mn-ea"/>
            </a:endParaRPr>
          </a:p>
          <a:p>
            <a:pPr marL="0" indent="0">
              <a:buNone/>
            </a:pPr>
            <a:r>
              <a:rPr lang="en-US" altLang="zh-CN" dirty="0">
                <a:latin typeface="+mn-ea"/>
              </a:rPr>
              <a:t> </a:t>
            </a:r>
            <a:r>
              <a:rPr lang="en-US" altLang="zh-CN" dirty="0" smtClean="0">
                <a:latin typeface="+mn-ea"/>
              </a:rPr>
              <a:t>   </a:t>
            </a:r>
            <a:r>
              <a:rPr lang="zh-CN" altLang="en-US" dirty="0" smtClean="0">
                <a:latin typeface="+mn-ea"/>
              </a:rPr>
              <a:t>历届的同学成绩一般。因此课程还是有点难度，所以我在课堂上尽可能多讲一些习题。</a:t>
            </a:r>
            <a:endParaRPr lang="en-US" altLang="zh-CN" dirty="0" smtClean="0">
              <a:latin typeface="+mn-ea"/>
            </a:endParaRPr>
          </a:p>
          <a:p>
            <a:pPr marL="0" indent="0">
              <a:buNone/>
            </a:pPr>
            <a:r>
              <a:rPr lang="en-US" altLang="zh-CN" dirty="0"/>
              <a:t>	</a:t>
            </a:r>
            <a:endParaRPr lang="zh-CN" altLang="en-US" dirty="0"/>
          </a:p>
          <a:p>
            <a:pPr marL="0" indent="0">
              <a:buNone/>
            </a:pPr>
            <a:endParaRPr lang="zh-CN" altLang="en-US" dirty="0"/>
          </a:p>
        </p:txBody>
      </p:sp>
    </p:spTree>
    <p:extLst>
      <p:ext uri="{BB962C8B-B14F-4D97-AF65-F5344CB8AC3E}">
        <p14:creationId xmlns:p14="http://schemas.microsoft.com/office/powerpoint/2010/main" val="405395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589240"/>
          </a:xfrm>
        </p:spPr>
        <p:txBody>
          <a:bodyPr>
            <a:normAutofit/>
          </a:bodyPr>
          <a:lstStyle/>
          <a:p>
            <a:pPr marL="0" indent="0">
              <a:buNone/>
            </a:pPr>
            <a:r>
              <a:rPr lang="zh-CN" altLang="en-US" dirty="0" smtClean="0"/>
              <a:t>（</a:t>
            </a:r>
            <a:r>
              <a:rPr lang="en-US" altLang="zh-CN" dirty="0" smtClean="0"/>
              <a:t>2</a:t>
            </a:r>
            <a:r>
              <a:rPr lang="zh-CN" altLang="en-US" dirty="0" smtClean="0"/>
              <a:t>）高斯面内无电荷：</a:t>
            </a:r>
            <a:endParaRPr lang="en-US" altLang="zh-CN" dirty="0" smtClean="0"/>
          </a:p>
          <a:p>
            <a:pPr marL="0" indent="0">
              <a:buNone/>
            </a:pPr>
            <a:r>
              <a:rPr lang="zh-CN" altLang="en-US" dirty="0" smtClean="0"/>
              <a:t> 在没有电荷的地方，电力线不会</a:t>
            </a:r>
            <a:endParaRPr lang="en-US" altLang="zh-CN" dirty="0" smtClean="0"/>
          </a:p>
          <a:p>
            <a:pPr marL="0" indent="0">
              <a:buNone/>
            </a:pPr>
            <a:r>
              <a:rPr lang="en-US" altLang="zh-CN" dirty="0"/>
              <a:t> </a:t>
            </a:r>
            <a:r>
              <a:rPr lang="zh-CN" altLang="en-US" dirty="0" smtClean="0"/>
              <a:t>中断。故：</a:t>
            </a:r>
            <a:endParaRPr lang="en-US" altLang="zh-CN" dirty="0" smtClean="0"/>
          </a:p>
          <a:p>
            <a:pPr marL="0" indent="0">
              <a:buNone/>
            </a:pPr>
            <a:endParaRPr lang="en-US" altLang="zh-CN" sz="1900" dirty="0" smtClean="0"/>
          </a:p>
          <a:p>
            <a:pPr marL="0" indent="0">
              <a:buNone/>
            </a:pPr>
            <a:r>
              <a:rPr lang="zh-CN" altLang="en-US" dirty="0" smtClean="0"/>
              <a:t>（</a:t>
            </a:r>
            <a:r>
              <a:rPr lang="en-US" altLang="zh-CN" dirty="0" smtClean="0"/>
              <a:t>3</a:t>
            </a:r>
            <a:r>
              <a:rPr lang="zh-CN" altLang="en-US" dirty="0" smtClean="0"/>
              <a:t>）高斯面内有内有任意带电体：</a:t>
            </a:r>
            <a:endParaRPr lang="en-US" altLang="zh-CN" dirty="0" smtClean="0"/>
          </a:p>
          <a:p>
            <a:pPr marL="0" indent="0">
              <a:buNone/>
            </a:pPr>
            <a:r>
              <a:rPr lang="zh-CN" altLang="en-US" dirty="0" smtClean="0"/>
              <a:t>将带电体分割成</a:t>
            </a:r>
            <a:r>
              <a:rPr lang="en-US" altLang="zh-CN" dirty="0" smtClean="0"/>
              <a:t>n</a:t>
            </a:r>
            <a:r>
              <a:rPr lang="zh-CN" altLang="en-US" dirty="0" smtClean="0"/>
              <a:t>个电荷元，每个电荷元可看做一个点电荷，由电场叠加原理知：</a:t>
            </a:r>
            <a:endParaRPr lang="en-US" altLang="zh-CN" dirty="0" smtClean="0"/>
          </a:p>
          <a:p>
            <a:pPr marL="0" indent="0">
              <a:buNone/>
            </a:pPr>
            <a:endParaRPr lang="en-US" altLang="zh-CN" sz="4400" dirty="0" smtClean="0"/>
          </a:p>
          <a:p>
            <a:pPr marL="0" indent="0">
              <a:buNone/>
            </a:pPr>
            <a:r>
              <a:rPr lang="zh-CN" altLang="en-US" dirty="0" smtClean="0"/>
              <a:t>三种情况下，高斯定理成立。</a:t>
            </a:r>
            <a:endParaRPr lang="en-US" altLang="zh-CN" dirty="0" smtClean="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52500463"/>
              </p:ext>
            </p:extLst>
          </p:nvPr>
        </p:nvGraphicFramePr>
        <p:xfrm>
          <a:off x="1979712" y="2436234"/>
          <a:ext cx="1872208" cy="920758"/>
        </p:xfrm>
        <a:graphic>
          <a:graphicData uri="http://schemas.openxmlformats.org/presentationml/2006/ole">
            <mc:AlternateContent xmlns:mc="http://schemas.openxmlformats.org/markup-compatibility/2006">
              <mc:Choice xmlns:v="urn:schemas-microsoft-com:vml" Requires="v">
                <p:oleObj spid="_x0000_s38014" name="公式" r:id="rId3" imgW="774360" imgH="380880" progId="Equation.3">
                  <p:embed/>
                </p:oleObj>
              </mc:Choice>
              <mc:Fallback>
                <p:oleObj name="公式" r:id="rId3" imgW="774360" imgH="380880" progId="Equation.3">
                  <p:embed/>
                  <p:pic>
                    <p:nvPicPr>
                      <p:cNvPr id="0" name=""/>
                      <p:cNvPicPr/>
                      <p:nvPr/>
                    </p:nvPicPr>
                    <p:blipFill>
                      <a:blip r:embed="rId4"/>
                      <a:stretch>
                        <a:fillRect/>
                      </a:stretch>
                    </p:blipFill>
                    <p:spPr>
                      <a:xfrm>
                        <a:off x="1979712" y="2436234"/>
                        <a:ext cx="1872208" cy="92075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92333054"/>
              </p:ext>
            </p:extLst>
          </p:nvPr>
        </p:nvGraphicFramePr>
        <p:xfrm>
          <a:off x="215516" y="4940300"/>
          <a:ext cx="7667625" cy="973138"/>
        </p:xfrm>
        <a:graphic>
          <a:graphicData uri="http://schemas.openxmlformats.org/presentationml/2006/ole">
            <mc:AlternateContent xmlns:mc="http://schemas.openxmlformats.org/markup-compatibility/2006">
              <mc:Choice xmlns:v="urn:schemas-microsoft-com:vml" Requires="v">
                <p:oleObj spid="_x0000_s38015" name="Equation" r:id="rId5" imgW="3606480" imgH="457200" progId="Equation.DSMT4">
                  <p:embed/>
                </p:oleObj>
              </mc:Choice>
              <mc:Fallback>
                <p:oleObj name="Equation" r:id="rId5" imgW="3606480" imgH="457200" progId="Equation.DSMT4">
                  <p:embed/>
                  <p:pic>
                    <p:nvPicPr>
                      <p:cNvPr id="0" name=""/>
                      <p:cNvPicPr/>
                      <p:nvPr/>
                    </p:nvPicPr>
                    <p:blipFill>
                      <a:blip r:embed="rId6"/>
                      <a:stretch>
                        <a:fillRect/>
                      </a:stretch>
                    </p:blipFill>
                    <p:spPr>
                      <a:xfrm>
                        <a:off x="215516" y="4940300"/>
                        <a:ext cx="7667625" cy="973138"/>
                      </a:xfrm>
                      <a:prstGeom prst="rect">
                        <a:avLst/>
                      </a:prstGeom>
                    </p:spPr>
                  </p:pic>
                </p:oleObj>
              </mc:Fallback>
            </mc:AlternateContent>
          </a:graphicData>
        </a:graphic>
      </p:graphicFrame>
      <p:sp>
        <p:nvSpPr>
          <p:cNvPr id="8" name="任意多边形 7"/>
          <p:cNvSpPr/>
          <p:nvPr/>
        </p:nvSpPr>
        <p:spPr>
          <a:xfrm>
            <a:off x="6660232" y="1516798"/>
            <a:ext cx="1900602" cy="1408146"/>
          </a:xfrm>
          <a:custGeom>
            <a:avLst/>
            <a:gdLst>
              <a:gd name="connsiteX0" fmla="*/ 18393 w 1900602"/>
              <a:gd name="connsiteY0" fmla="*/ 500529 h 1408146"/>
              <a:gd name="connsiteX1" fmla="*/ 299746 w 1900602"/>
              <a:gd name="connsiteY1" fmla="*/ 137114 h 1408146"/>
              <a:gd name="connsiteX2" fmla="*/ 1132085 w 1900602"/>
              <a:gd name="connsiteY2" fmla="*/ 31606 h 1408146"/>
              <a:gd name="connsiteX3" fmla="*/ 1870639 w 1900602"/>
              <a:gd name="connsiteY3" fmla="*/ 664652 h 1408146"/>
              <a:gd name="connsiteX4" fmla="*/ 1624454 w 1900602"/>
              <a:gd name="connsiteY4" fmla="*/ 1203914 h 1408146"/>
              <a:gd name="connsiteX5" fmla="*/ 428700 w 1900602"/>
              <a:gd name="connsiteY5" fmla="*/ 1403206 h 1408146"/>
              <a:gd name="connsiteX6" fmla="*/ 65285 w 1900602"/>
              <a:gd name="connsiteY6" fmla="*/ 1028068 h 1408146"/>
              <a:gd name="connsiteX7" fmla="*/ 30116 w 1900602"/>
              <a:gd name="connsiteY7" fmla="*/ 734991 h 1408146"/>
              <a:gd name="connsiteX8" fmla="*/ 18393 w 1900602"/>
              <a:gd name="connsiteY8" fmla="*/ 500529 h 140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0602" h="1408146">
                <a:moveTo>
                  <a:pt x="18393" y="500529"/>
                </a:moveTo>
                <a:cubicBezTo>
                  <a:pt x="63331" y="400883"/>
                  <a:pt x="114131" y="215268"/>
                  <a:pt x="299746" y="137114"/>
                </a:cubicBezTo>
                <a:cubicBezTo>
                  <a:pt x="485361" y="58960"/>
                  <a:pt x="870270" y="-56317"/>
                  <a:pt x="1132085" y="31606"/>
                </a:cubicBezTo>
                <a:cubicBezTo>
                  <a:pt x="1393900" y="119529"/>
                  <a:pt x="1788578" y="469267"/>
                  <a:pt x="1870639" y="664652"/>
                </a:cubicBezTo>
                <a:cubicBezTo>
                  <a:pt x="1952700" y="860037"/>
                  <a:pt x="1864777" y="1080822"/>
                  <a:pt x="1624454" y="1203914"/>
                </a:cubicBezTo>
                <a:cubicBezTo>
                  <a:pt x="1384131" y="1327006"/>
                  <a:pt x="688561" y="1432514"/>
                  <a:pt x="428700" y="1403206"/>
                </a:cubicBezTo>
                <a:cubicBezTo>
                  <a:pt x="168839" y="1373898"/>
                  <a:pt x="131716" y="1139437"/>
                  <a:pt x="65285" y="1028068"/>
                </a:cubicBezTo>
                <a:cubicBezTo>
                  <a:pt x="-1146" y="916699"/>
                  <a:pt x="35977" y="820960"/>
                  <a:pt x="30116" y="734991"/>
                </a:cubicBezTo>
                <a:cubicBezTo>
                  <a:pt x="24255" y="649022"/>
                  <a:pt x="-26545" y="600175"/>
                  <a:pt x="18393" y="50052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862081407"/>
              </p:ext>
            </p:extLst>
          </p:nvPr>
        </p:nvGraphicFramePr>
        <p:xfrm>
          <a:off x="8140416" y="1296929"/>
          <a:ext cx="288925" cy="439737"/>
        </p:xfrm>
        <a:graphic>
          <a:graphicData uri="http://schemas.openxmlformats.org/presentationml/2006/ole">
            <mc:AlternateContent xmlns:mc="http://schemas.openxmlformats.org/markup-compatibility/2006">
              <mc:Choice xmlns:v="urn:schemas-microsoft-com:vml" Requires="v">
                <p:oleObj spid="_x0000_s38016" name="Equation" r:id="rId7" imgW="139680" imgH="177480" progId="Equation.DSMT4">
                  <p:embed/>
                </p:oleObj>
              </mc:Choice>
              <mc:Fallback>
                <p:oleObj name="Equation" r:id="rId7" imgW="139680" imgH="177480" progId="Equation.DSMT4">
                  <p:embed/>
                  <p:pic>
                    <p:nvPicPr>
                      <p:cNvPr id="0" name=""/>
                      <p:cNvPicPr>
                        <a:picLocks noChangeAspect="1" noChangeArrowheads="1"/>
                      </p:cNvPicPr>
                      <p:nvPr/>
                    </p:nvPicPr>
                    <p:blipFill>
                      <a:blip r:embed="rId8"/>
                      <a:srcRect/>
                      <a:stretch>
                        <a:fillRect/>
                      </a:stretch>
                    </p:blipFill>
                    <p:spPr bwMode="auto">
                      <a:xfrm>
                        <a:off x="8140416" y="1296929"/>
                        <a:ext cx="288925"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 name="直接箭头连接符 10"/>
          <p:cNvCxnSpPr/>
          <p:nvPr/>
        </p:nvCxnSpPr>
        <p:spPr>
          <a:xfrm flipV="1">
            <a:off x="6120172" y="1732822"/>
            <a:ext cx="270030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120172" y="2220871"/>
            <a:ext cx="28803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120172" y="2380894"/>
            <a:ext cx="270030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lstStyle/>
          <a:p>
            <a:pPr marL="0" indent="0">
              <a:buNone/>
            </a:pPr>
            <a:r>
              <a:rPr lang="en-US" altLang="zh-CN" dirty="0" smtClean="0"/>
              <a:t>	</a:t>
            </a:r>
            <a:r>
              <a:rPr lang="zh-CN" altLang="en-US" dirty="0" smtClean="0"/>
              <a:t>由以上证明</a:t>
            </a:r>
            <a:r>
              <a:rPr lang="zh-CN" altLang="en-US" dirty="0"/>
              <a:t>过程</a:t>
            </a:r>
            <a:r>
              <a:rPr lang="zh-CN" altLang="en-US" dirty="0" smtClean="0"/>
              <a:t>可以看出：高斯定律是依据是库仑定律和电场叠加原理，但应用更为广泛。库仑定律只适用于静电场，而高斯定律无论对静止电荷还是运动电荷都适用。</a:t>
            </a:r>
            <a:endParaRPr lang="en-US" altLang="zh-CN" dirty="0" smtClean="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7957153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8680"/>
            <a:ext cx="8964488" cy="648072"/>
          </a:xfrm>
        </p:spPr>
        <p:txBody>
          <a:bodyPr>
            <a:normAutofit/>
          </a:bodyPr>
          <a:lstStyle/>
          <a:p>
            <a:pPr algn="l"/>
            <a:r>
              <a:rPr lang="zh-CN" altLang="en-US" sz="3600" dirty="0" smtClean="0"/>
              <a:t>高斯定律的应用：</a:t>
            </a:r>
            <a:endParaRPr lang="zh-CN" altLang="en-US" sz="3600" dirty="0"/>
          </a:p>
        </p:txBody>
      </p:sp>
      <p:sp>
        <p:nvSpPr>
          <p:cNvPr id="3" name="内容占位符 2"/>
          <p:cNvSpPr>
            <a:spLocks noGrp="1"/>
          </p:cNvSpPr>
          <p:nvPr>
            <p:ph idx="1"/>
          </p:nvPr>
        </p:nvSpPr>
        <p:spPr>
          <a:xfrm>
            <a:off x="0" y="1340768"/>
            <a:ext cx="9144000" cy="5400600"/>
          </a:xfrm>
        </p:spPr>
        <p:txBody>
          <a:bodyPr>
            <a:normAutofit/>
          </a:bodyPr>
          <a:lstStyle/>
          <a:p>
            <a:pPr marL="0" indent="0">
              <a:buNone/>
            </a:pPr>
            <a:r>
              <a:rPr lang="zh-CN" altLang="en-US" sz="3000" dirty="0" smtClean="0"/>
              <a:t>（</a:t>
            </a:r>
            <a:r>
              <a:rPr lang="en-US" altLang="zh-CN" sz="3000" dirty="0" smtClean="0"/>
              <a:t>1</a:t>
            </a:r>
            <a:r>
              <a:rPr lang="zh-CN" altLang="en-US" sz="3000" dirty="0" smtClean="0"/>
              <a:t>）当电荷分布具有某种对称性时，利用高斯定理可以方便地确定该电荷分布所产生的场强分布。</a:t>
            </a:r>
            <a:endParaRPr lang="en-US" altLang="zh-CN" sz="3000" dirty="0" smtClean="0"/>
          </a:p>
          <a:p>
            <a:pPr marL="0" indent="0">
              <a:buNone/>
            </a:pPr>
            <a:r>
              <a:rPr lang="zh-CN" altLang="en-US" sz="3000" dirty="0" smtClean="0"/>
              <a:t>（</a:t>
            </a:r>
            <a:r>
              <a:rPr lang="en-US" altLang="zh-CN" sz="3000" dirty="0" smtClean="0"/>
              <a:t>2</a:t>
            </a:r>
            <a:r>
              <a:rPr lang="zh-CN" altLang="en-US" sz="3000" dirty="0" smtClean="0"/>
              <a:t>）闭合面的电通量只取决于闭合曲面内的电荷，而与</a:t>
            </a:r>
            <a:r>
              <a:rPr lang="zh-CN" altLang="en-US" sz="3000" dirty="0"/>
              <a:t>外部</a:t>
            </a:r>
            <a:r>
              <a:rPr lang="zh-CN" altLang="en-US" sz="3000" dirty="0" smtClean="0"/>
              <a:t>电荷无关。</a:t>
            </a:r>
            <a:endParaRPr lang="en-US" altLang="zh-CN" sz="3000" dirty="0" smtClean="0"/>
          </a:p>
          <a:p>
            <a:pPr marL="0" lvl="0" indent="0">
              <a:buNone/>
            </a:pPr>
            <a:endParaRPr lang="en-US" altLang="zh-CN" sz="3000" dirty="0" smtClean="0"/>
          </a:p>
          <a:p>
            <a:pPr marL="0" lvl="0" indent="0">
              <a:buNone/>
            </a:pPr>
            <a:endParaRPr lang="en-US" altLang="zh-CN" sz="3000" dirty="0" smtClean="0"/>
          </a:p>
          <a:p>
            <a:pPr marL="0" indent="0">
              <a:buNone/>
            </a:pPr>
            <a:endParaRPr lang="zh-CN" altLang="en-US" sz="3000" dirty="0"/>
          </a:p>
        </p:txBody>
      </p:sp>
      <p:graphicFrame>
        <p:nvGraphicFramePr>
          <p:cNvPr id="7" name="对象 6"/>
          <p:cNvGraphicFramePr>
            <a:graphicFrameLocks noChangeAspect="1"/>
          </p:cNvGraphicFramePr>
          <p:nvPr>
            <p:extLst>
              <p:ext uri="{D42A27DB-BD31-4B8C-83A1-F6EECF244321}">
                <p14:modId xmlns:p14="http://schemas.microsoft.com/office/powerpoint/2010/main" val="2347475896"/>
              </p:ext>
            </p:extLst>
          </p:nvPr>
        </p:nvGraphicFramePr>
        <p:xfrm>
          <a:off x="935038" y="3320988"/>
          <a:ext cx="2309812" cy="663575"/>
        </p:xfrm>
        <a:graphic>
          <a:graphicData uri="http://schemas.openxmlformats.org/presentationml/2006/ole">
            <mc:AlternateContent xmlns:mc="http://schemas.openxmlformats.org/markup-compatibility/2006">
              <mc:Choice xmlns:v="urn:schemas-microsoft-com:vml" Requires="v">
                <p:oleObj spid="_x0000_s39109" name="Equation" r:id="rId3" imgW="927000" imgH="266400" progId="Equation.DSMT4">
                  <p:embed/>
                </p:oleObj>
              </mc:Choice>
              <mc:Fallback>
                <p:oleObj name="Equation" r:id="rId3" imgW="927000" imgH="266400" progId="Equation.DSMT4">
                  <p:embed/>
                  <p:pic>
                    <p:nvPicPr>
                      <p:cNvPr id="0" name=""/>
                      <p:cNvPicPr/>
                      <p:nvPr/>
                    </p:nvPicPr>
                    <p:blipFill>
                      <a:blip r:embed="rId4"/>
                      <a:stretch>
                        <a:fillRect/>
                      </a:stretch>
                    </p:blipFill>
                    <p:spPr>
                      <a:xfrm>
                        <a:off x="935038" y="3320988"/>
                        <a:ext cx="2309812" cy="6635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620095040"/>
              </p:ext>
            </p:extLst>
          </p:nvPr>
        </p:nvGraphicFramePr>
        <p:xfrm>
          <a:off x="3796903" y="4977172"/>
          <a:ext cx="1927225" cy="827088"/>
        </p:xfrm>
        <a:graphic>
          <a:graphicData uri="http://schemas.openxmlformats.org/presentationml/2006/ole">
            <mc:AlternateContent xmlns:mc="http://schemas.openxmlformats.org/markup-compatibility/2006">
              <mc:Choice xmlns:v="urn:schemas-microsoft-com:vml" Requires="v">
                <p:oleObj spid="_x0000_s39110" name="Equation" r:id="rId5" imgW="888840" imgH="380880" progId="Equation.DSMT4">
                  <p:embed/>
                </p:oleObj>
              </mc:Choice>
              <mc:Fallback>
                <p:oleObj name="Equation" r:id="rId5" imgW="888840" imgH="380880" progId="Equation.DSMT4">
                  <p:embed/>
                  <p:pic>
                    <p:nvPicPr>
                      <p:cNvPr id="0" name=""/>
                      <p:cNvPicPr>
                        <a:picLocks noChangeAspect="1" noChangeArrowheads="1"/>
                      </p:cNvPicPr>
                      <p:nvPr/>
                    </p:nvPicPr>
                    <p:blipFill>
                      <a:blip r:embed="rId6"/>
                      <a:srcRect/>
                      <a:stretch>
                        <a:fillRect/>
                      </a:stretch>
                    </p:blipFill>
                    <p:spPr bwMode="auto">
                      <a:xfrm>
                        <a:off x="3796903" y="4977172"/>
                        <a:ext cx="1927225" cy="827088"/>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32200441"/>
              </p:ext>
            </p:extLst>
          </p:nvPr>
        </p:nvGraphicFramePr>
        <p:xfrm>
          <a:off x="635000" y="4833156"/>
          <a:ext cx="3013075" cy="1012825"/>
        </p:xfrm>
        <a:graphic>
          <a:graphicData uri="http://schemas.openxmlformats.org/presentationml/2006/ole">
            <mc:AlternateContent xmlns:mc="http://schemas.openxmlformats.org/markup-compatibility/2006">
              <mc:Choice xmlns:v="urn:schemas-microsoft-com:vml" Requires="v">
                <p:oleObj spid="_x0000_s39111" name="Equation" r:id="rId7" imgW="1358640" imgH="457200" progId="Equation.DSMT4">
                  <p:embed/>
                </p:oleObj>
              </mc:Choice>
              <mc:Fallback>
                <p:oleObj name="Equation" r:id="rId7" imgW="1358640" imgH="457200" progId="Equation.DSMT4">
                  <p:embed/>
                  <p:pic>
                    <p:nvPicPr>
                      <p:cNvPr id="0" name="对象 9"/>
                      <p:cNvPicPr>
                        <a:picLocks noChangeAspect="1" noChangeArrowheads="1"/>
                      </p:cNvPicPr>
                      <p:nvPr/>
                    </p:nvPicPr>
                    <p:blipFill>
                      <a:blip r:embed="rId8"/>
                      <a:srcRect/>
                      <a:stretch>
                        <a:fillRect/>
                      </a:stretch>
                    </p:blipFill>
                    <p:spPr bwMode="auto">
                      <a:xfrm>
                        <a:off x="635000" y="4833156"/>
                        <a:ext cx="3013075" cy="101282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32432576"/>
              </p:ext>
            </p:extLst>
          </p:nvPr>
        </p:nvGraphicFramePr>
        <p:xfrm>
          <a:off x="869950" y="4005064"/>
          <a:ext cx="8161338" cy="920750"/>
        </p:xfrm>
        <a:graphic>
          <a:graphicData uri="http://schemas.openxmlformats.org/presentationml/2006/ole">
            <mc:AlternateContent xmlns:mc="http://schemas.openxmlformats.org/markup-compatibility/2006">
              <mc:Choice xmlns:v="urn:schemas-microsoft-com:vml" Requires="v">
                <p:oleObj spid="_x0000_s39112" name="Equation" r:id="rId9" imgW="3377880" imgH="380880" progId="Equation.DSMT4">
                  <p:embed/>
                </p:oleObj>
              </mc:Choice>
              <mc:Fallback>
                <p:oleObj name="Equation" r:id="rId9" imgW="3377880" imgH="380880" progId="Equation.DSMT4">
                  <p:embed/>
                  <p:pic>
                    <p:nvPicPr>
                      <p:cNvPr id="0" name="对象 3"/>
                      <p:cNvPicPr>
                        <a:picLocks noChangeAspect="1" noChangeArrowheads="1"/>
                      </p:cNvPicPr>
                      <p:nvPr/>
                    </p:nvPicPr>
                    <p:blipFill>
                      <a:blip r:embed="rId10"/>
                      <a:srcRect/>
                      <a:stretch>
                        <a:fillRect/>
                      </a:stretch>
                    </p:blipFill>
                    <p:spPr bwMode="auto">
                      <a:xfrm>
                        <a:off x="869950" y="4005064"/>
                        <a:ext cx="8161338"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566465286"/>
              </p:ext>
            </p:extLst>
          </p:nvPr>
        </p:nvGraphicFramePr>
        <p:xfrm>
          <a:off x="632668" y="5697252"/>
          <a:ext cx="2643188" cy="992188"/>
        </p:xfrm>
        <a:graphic>
          <a:graphicData uri="http://schemas.openxmlformats.org/presentationml/2006/ole">
            <mc:AlternateContent xmlns:mc="http://schemas.openxmlformats.org/markup-compatibility/2006">
              <mc:Choice xmlns:v="urn:schemas-microsoft-com:vml" Requires="v">
                <p:oleObj spid="_x0000_s39113" name="Equation" r:id="rId11" imgW="1218960" imgH="457200" progId="Equation.DSMT4">
                  <p:embed/>
                </p:oleObj>
              </mc:Choice>
              <mc:Fallback>
                <p:oleObj name="Equation" r:id="rId11" imgW="1218960" imgH="457200" progId="Equation.DSMT4">
                  <p:embed/>
                  <p:pic>
                    <p:nvPicPr>
                      <p:cNvPr id="0" name="对象 10"/>
                      <p:cNvPicPr>
                        <a:picLocks noChangeAspect="1" noChangeArrowheads="1"/>
                      </p:cNvPicPr>
                      <p:nvPr/>
                    </p:nvPicPr>
                    <p:blipFill>
                      <a:blip r:embed="rId12"/>
                      <a:srcRect/>
                      <a:stretch>
                        <a:fillRect/>
                      </a:stretch>
                    </p:blipFill>
                    <p:spPr bwMode="auto">
                      <a:xfrm>
                        <a:off x="632668" y="5697252"/>
                        <a:ext cx="2643188"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8616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07504" y="188639"/>
                <a:ext cx="8856984" cy="6061531"/>
              </a:xfrm>
              <a:prstGeom prst="rect">
                <a:avLst/>
              </a:prstGeom>
              <a:noFill/>
            </p:spPr>
            <p:txBody>
              <a:bodyPr wrap="square" rtlCol="0">
                <a:spAutoFit/>
              </a:bodyPr>
              <a:lstStyle/>
              <a:p>
                <a:r>
                  <a:rPr lang="zh-CN" altLang="en-US" sz="3200" dirty="0">
                    <a:solidFill>
                      <a:srgbClr val="000000"/>
                    </a:solidFill>
                  </a:rPr>
                  <a:t>例</a:t>
                </a:r>
                <a:r>
                  <a:rPr lang="en-US" altLang="zh-CN" sz="3200" dirty="0" smtClean="0">
                    <a:solidFill>
                      <a:srgbClr val="000000"/>
                    </a:solidFill>
                  </a:rPr>
                  <a:t>1.</a:t>
                </a:r>
                <a:r>
                  <a:rPr lang="zh-CN" altLang="en-US" sz="3200" dirty="0" smtClean="0">
                    <a:solidFill>
                      <a:srgbClr val="000000"/>
                    </a:solidFill>
                  </a:rPr>
                  <a:t>半径</a:t>
                </a:r>
                <a:r>
                  <a:rPr lang="zh-CN" altLang="en-US" sz="3200" dirty="0">
                    <a:solidFill>
                      <a:srgbClr val="000000"/>
                    </a:solidFill>
                  </a:rPr>
                  <a:t>为</a:t>
                </a:r>
                <a:r>
                  <a:rPr lang="en-US" altLang="zh-CN" sz="3200" dirty="0">
                    <a:solidFill>
                      <a:srgbClr val="000000"/>
                    </a:solidFill>
                  </a:rPr>
                  <a:t>R</a:t>
                </a:r>
                <a:r>
                  <a:rPr lang="zh-CN" altLang="en-US" sz="3200" dirty="0">
                    <a:solidFill>
                      <a:srgbClr val="000000"/>
                    </a:solidFill>
                  </a:rPr>
                  <a:t>的球面上均匀带电，带电量为</a:t>
                </a:r>
                <a:r>
                  <a:rPr lang="en-US" altLang="zh-CN" sz="3200" dirty="0">
                    <a:solidFill>
                      <a:srgbClr val="000000"/>
                    </a:solidFill>
                  </a:rPr>
                  <a:t>Q,</a:t>
                </a:r>
                <a:r>
                  <a:rPr lang="zh-CN" altLang="en-US" sz="3200" dirty="0">
                    <a:solidFill>
                      <a:srgbClr val="000000"/>
                    </a:solidFill>
                  </a:rPr>
                  <a:t>求球面内外的</a:t>
                </a:r>
                <a:r>
                  <a:rPr lang="zh-CN" altLang="en-US" sz="3200" dirty="0" smtClean="0">
                    <a:solidFill>
                      <a:srgbClr val="000000"/>
                    </a:solidFill>
                  </a:rPr>
                  <a:t>场强</a:t>
                </a:r>
                <a:r>
                  <a:rPr lang="zh-CN" altLang="en-US" sz="3200" dirty="0">
                    <a:solidFill>
                      <a:srgbClr val="000000"/>
                    </a:solidFill>
                  </a:rPr>
                  <a:t>分布</a:t>
                </a:r>
                <a:r>
                  <a:rPr lang="zh-CN" altLang="en-US" sz="3200" dirty="0" smtClean="0">
                    <a:solidFill>
                      <a:srgbClr val="000000"/>
                    </a:solidFill>
                  </a:rPr>
                  <a:t>。</a:t>
                </a:r>
                <a:endParaRPr lang="en-US" altLang="zh-CN" sz="3200" dirty="0">
                  <a:solidFill>
                    <a:srgbClr val="000000"/>
                  </a:solidFill>
                </a:endParaRPr>
              </a:p>
              <a:p>
                <a:r>
                  <a:rPr lang="zh-CN" altLang="en-US" sz="3200" dirty="0" smtClean="0">
                    <a:solidFill>
                      <a:srgbClr val="000000"/>
                    </a:solidFill>
                  </a:rPr>
                  <a:t>解：</a:t>
                </a:r>
                <a:endParaRPr lang="en-US" altLang="zh-CN" sz="3200" dirty="0" smtClean="0">
                  <a:solidFill>
                    <a:srgbClr val="000000"/>
                  </a:solidFill>
                </a:endParaRPr>
              </a:p>
              <a:p>
                <a:r>
                  <a:rPr lang="zh-CN" altLang="en-US" sz="3200" dirty="0" smtClean="0">
                    <a:solidFill>
                      <a:srgbClr val="000000"/>
                    </a:solidFill>
                  </a:rPr>
                  <a:t>（</a:t>
                </a:r>
                <a:r>
                  <a:rPr lang="en-US" altLang="zh-CN" sz="3200" dirty="0" smtClean="0">
                    <a:solidFill>
                      <a:srgbClr val="000000"/>
                    </a:solidFill>
                  </a:rPr>
                  <a:t>1</a:t>
                </a:r>
                <a:r>
                  <a:rPr lang="zh-CN" altLang="en-US" sz="3200" dirty="0" smtClean="0">
                    <a:solidFill>
                      <a:srgbClr val="000000"/>
                    </a:solidFill>
                  </a:rPr>
                  <a:t>）分析</a:t>
                </a:r>
                <a:r>
                  <a:rPr lang="zh-CN" altLang="en-US" sz="3200" dirty="0">
                    <a:solidFill>
                      <a:srgbClr val="000000"/>
                    </a:solidFill>
                  </a:rPr>
                  <a:t>电场的</a:t>
                </a:r>
                <a:r>
                  <a:rPr lang="zh-CN" altLang="en-US" sz="3200" dirty="0" smtClean="0">
                    <a:solidFill>
                      <a:srgbClr val="000000"/>
                    </a:solidFill>
                  </a:rPr>
                  <a:t>对称性</a:t>
                </a:r>
                <a:endParaRPr lang="en-US" altLang="zh-CN" sz="3200" dirty="0" smtClean="0">
                  <a:solidFill>
                    <a:srgbClr val="000000"/>
                  </a:solidFill>
                </a:endParaRPr>
              </a:p>
              <a:p>
                <a:r>
                  <a:rPr lang="zh-CN" altLang="en-US" sz="3200" dirty="0" smtClean="0">
                    <a:solidFill>
                      <a:srgbClr val="000000"/>
                    </a:solidFill>
                    <a:sym typeface="Wingdings" pitchFamily="2" charset="2"/>
                  </a:rPr>
                  <a:t>（包括</a:t>
                </a:r>
                <a14:m>
                  <m:oMath xmlns:m="http://schemas.openxmlformats.org/officeDocument/2006/math">
                    <m:acc>
                      <m:accPr>
                        <m:chr m:val="⃗"/>
                        <m:ctrlPr>
                          <a:rPr lang="zh-CN" altLang="en-US" sz="3200" i="1">
                            <a:solidFill>
                              <a:srgbClr val="000000"/>
                            </a:solidFill>
                            <a:latin typeface="Cambria Math"/>
                            <a:sym typeface="Wingdings" pitchFamily="2" charset="2"/>
                          </a:rPr>
                        </m:ctrlPr>
                      </m:accPr>
                      <m:e>
                        <m:r>
                          <a:rPr lang="en-US" altLang="zh-CN" sz="3200" i="1">
                            <a:solidFill>
                              <a:srgbClr val="000000"/>
                            </a:solidFill>
                            <a:latin typeface="Cambria Math"/>
                            <a:sym typeface="Wingdings" pitchFamily="2" charset="2"/>
                          </a:rPr>
                          <m:t>𝐸</m:t>
                        </m:r>
                      </m:e>
                    </m:acc>
                  </m:oMath>
                </a14:m>
                <a:r>
                  <a:rPr lang="zh-CN" altLang="en-US" sz="3200" dirty="0" smtClean="0">
                    <a:solidFill>
                      <a:srgbClr val="000000"/>
                    </a:solidFill>
                  </a:rPr>
                  <a:t>的方向和大小的对称性</a:t>
                </a:r>
                <a:r>
                  <a:rPr lang="zh-CN" altLang="en-US" sz="3200" dirty="0">
                    <a:solidFill>
                      <a:srgbClr val="000000"/>
                    </a:solidFill>
                  </a:rPr>
                  <a:t>）</a:t>
                </a:r>
                <a:r>
                  <a:rPr lang="zh-CN" altLang="en-US" sz="3200" dirty="0" smtClean="0">
                    <a:solidFill>
                      <a:srgbClr val="000000"/>
                    </a:solidFill>
                  </a:rPr>
                  <a:t>：</a:t>
                </a:r>
                <a:endParaRPr lang="en-US" altLang="zh-CN" sz="3200" dirty="0">
                  <a:solidFill>
                    <a:srgbClr val="000000"/>
                  </a:solidFill>
                </a:endParaRPr>
              </a:p>
              <a:p>
                <a:endParaRPr lang="en-US" altLang="zh-CN" sz="3200" dirty="0" smtClean="0">
                  <a:solidFill>
                    <a:srgbClr val="000000"/>
                  </a:solidFill>
                </a:endParaRPr>
              </a:p>
              <a:p>
                <a:r>
                  <a:rPr lang="zh-CN" altLang="en-US" sz="3200" dirty="0" smtClean="0">
                    <a:solidFill>
                      <a:srgbClr val="000000"/>
                    </a:solidFill>
                  </a:rPr>
                  <a:t>电场</a:t>
                </a:r>
                <a:r>
                  <a:rPr lang="zh-CN" altLang="en-US" sz="3200" dirty="0">
                    <a:solidFill>
                      <a:srgbClr val="000000"/>
                    </a:solidFill>
                  </a:rPr>
                  <a:t>的</a:t>
                </a:r>
                <a:r>
                  <a:rPr lang="zh-CN" altLang="en-US" sz="3200" dirty="0" smtClean="0">
                    <a:solidFill>
                      <a:srgbClr val="000000"/>
                    </a:solidFill>
                  </a:rPr>
                  <a:t>分布为</a:t>
                </a:r>
                <a:r>
                  <a:rPr lang="zh-CN" altLang="en-US" sz="3200" dirty="0">
                    <a:solidFill>
                      <a:srgbClr val="000000"/>
                    </a:solidFill>
                  </a:rPr>
                  <a:t>球</a:t>
                </a:r>
                <a:r>
                  <a:rPr lang="zh-CN" altLang="en-US" sz="3200" dirty="0" smtClean="0">
                    <a:solidFill>
                      <a:srgbClr val="000000"/>
                    </a:solidFill>
                  </a:rPr>
                  <a:t>对称。即：在</a:t>
                </a:r>
                <a:r>
                  <a:rPr lang="zh-CN" altLang="en-US" sz="3200" dirty="0">
                    <a:solidFill>
                      <a:srgbClr val="000000"/>
                    </a:solidFill>
                  </a:rPr>
                  <a:t>半径为</a:t>
                </a:r>
                <a:r>
                  <a:rPr lang="en-US" altLang="zh-CN" sz="3200" dirty="0">
                    <a:solidFill>
                      <a:srgbClr val="000000"/>
                    </a:solidFill>
                  </a:rPr>
                  <a:t>r</a:t>
                </a:r>
                <a:r>
                  <a:rPr lang="zh-CN" altLang="en-US" sz="3200" smtClean="0">
                    <a:solidFill>
                      <a:srgbClr val="000000"/>
                    </a:solidFill>
                  </a:rPr>
                  <a:t>的球面</a:t>
                </a:r>
                <a:r>
                  <a:rPr lang="zh-CN" altLang="en-US" sz="3200" dirty="0">
                    <a:solidFill>
                      <a:srgbClr val="000000"/>
                    </a:solidFill>
                  </a:rPr>
                  <a:t>上各点，</a:t>
                </a:r>
                <a:r>
                  <a:rPr lang="zh-CN" altLang="en-US" sz="3200" dirty="0" smtClean="0">
                    <a:solidFill>
                      <a:srgbClr val="000000"/>
                    </a:solidFill>
                  </a:rPr>
                  <a:t>场强的大小相等，方向</a:t>
                </a:r>
                <a:r>
                  <a:rPr lang="zh-CN" altLang="en-US" sz="3200" dirty="0">
                    <a:solidFill>
                      <a:srgbClr val="000000"/>
                    </a:solidFill>
                  </a:rPr>
                  <a:t>与该点</a:t>
                </a:r>
                <a:r>
                  <a:rPr lang="zh-CN" altLang="en-US" sz="3200" dirty="0" smtClean="0">
                    <a:solidFill>
                      <a:srgbClr val="000000"/>
                    </a:solidFill>
                  </a:rPr>
                  <a:t>矢径平行</a:t>
                </a:r>
                <a:r>
                  <a:rPr lang="zh-CN" altLang="en-US" sz="3200" dirty="0">
                    <a:solidFill>
                      <a:srgbClr val="000000"/>
                    </a:solidFill>
                  </a:rPr>
                  <a:t>，或者说垂直于球面</a:t>
                </a:r>
                <a:r>
                  <a:rPr lang="zh-CN" altLang="en-US" sz="3200" dirty="0" smtClean="0">
                    <a:solidFill>
                      <a:srgbClr val="000000"/>
                    </a:solidFill>
                  </a:rPr>
                  <a:t>。这种</a:t>
                </a:r>
                <a:r>
                  <a:rPr lang="zh-CN" altLang="en-US" sz="3200" dirty="0">
                    <a:solidFill>
                      <a:srgbClr val="000000"/>
                    </a:solidFill>
                  </a:rPr>
                  <a:t>分析对球面内外都成立</a:t>
                </a:r>
                <a:r>
                  <a:rPr lang="zh-CN" altLang="en-US" sz="3200" dirty="0" smtClean="0">
                    <a:solidFill>
                      <a:srgbClr val="000000"/>
                    </a:solidFill>
                  </a:rPr>
                  <a:t>。</a:t>
                </a:r>
                <a:endParaRPr lang="en-US" altLang="zh-CN" sz="3200" dirty="0" smtClean="0">
                  <a:solidFill>
                    <a:srgbClr val="000000"/>
                  </a:solidFill>
                </a:endParaRPr>
              </a:p>
              <a:p>
                <a:endParaRPr lang="zh-CN" altLang="en-US" sz="3200" dirty="0">
                  <a:solidFill>
                    <a:srgbClr val="000000"/>
                  </a:solidFill>
                </a:endParaRPr>
              </a:p>
              <a:p>
                <a:r>
                  <a:rPr lang="en-US" altLang="zh-CN" sz="3200" dirty="0">
                    <a:solidFill>
                      <a:srgbClr val="000000"/>
                    </a:solidFill>
                  </a:rPr>
                  <a:t>(2)</a:t>
                </a:r>
                <a:r>
                  <a:rPr lang="zh-CN" altLang="en-US" sz="3200" dirty="0">
                    <a:solidFill>
                      <a:srgbClr val="000000"/>
                    </a:solidFill>
                  </a:rPr>
                  <a:t>选择高斯面：以</a:t>
                </a:r>
                <a:r>
                  <a:rPr lang="en-US" altLang="zh-CN" sz="3200" dirty="0">
                    <a:solidFill>
                      <a:srgbClr val="000000"/>
                    </a:solidFill>
                  </a:rPr>
                  <a:t>O</a:t>
                </a:r>
                <a:r>
                  <a:rPr lang="zh-CN" altLang="en-US" sz="3200" dirty="0">
                    <a:solidFill>
                      <a:srgbClr val="000000"/>
                    </a:solidFill>
                  </a:rPr>
                  <a:t>为球心</a:t>
                </a:r>
                <a:r>
                  <a:rPr lang="zh-CN" altLang="en-US" sz="3200" dirty="0" smtClean="0">
                    <a:solidFill>
                      <a:srgbClr val="000000"/>
                    </a:solidFill>
                  </a:rPr>
                  <a:t>，过场点</a:t>
                </a:r>
                <a:r>
                  <a:rPr lang="en-US" altLang="zh-CN" sz="3200" dirty="0" smtClean="0">
                    <a:solidFill>
                      <a:srgbClr val="000000"/>
                    </a:solidFill>
                  </a:rPr>
                  <a:t>P</a:t>
                </a:r>
                <a:r>
                  <a:rPr lang="zh-CN" altLang="en-US" sz="3200" dirty="0" smtClean="0">
                    <a:solidFill>
                      <a:srgbClr val="000000"/>
                    </a:solidFill>
                  </a:rPr>
                  <a:t>，半径为</a:t>
                </a:r>
                <a:r>
                  <a:rPr lang="en-US" altLang="zh-CN" sz="3200" dirty="0" smtClean="0">
                    <a:solidFill>
                      <a:srgbClr val="000000"/>
                    </a:solidFill>
                  </a:rPr>
                  <a:t>r</a:t>
                </a:r>
                <a:r>
                  <a:rPr lang="zh-CN" altLang="en-US" sz="3200" dirty="0" smtClean="0">
                    <a:solidFill>
                      <a:srgbClr val="000000"/>
                    </a:solidFill>
                  </a:rPr>
                  <a:t>的</a:t>
                </a:r>
                <a:r>
                  <a:rPr lang="zh-CN" altLang="en-US" sz="3200" dirty="0">
                    <a:solidFill>
                      <a:srgbClr val="000000"/>
                    </a:solidFill>
                  </a:rPr>
                  <a:t>球面</a:t>
                </a:r>
                <a:r>
                  <a:rPr lang="zh-CN" altLang="en-US" sz="3200" dirty="0" smtClean="0">
                    <a:solidFill>
                      <a:srgbClr val="000000"/>
                    </a:solidFill>
                  </a:rPr>
                  <a:t>。</a:t>
                </a:r>
                <a:endParaRPr lang="en-US" altLang="zh-CN" sz="3200"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7504" y="188639"/>
                <a:ext cx="8856984" cy="6061531"/>
              </a:xfrm>
              <a:prstGeom prst="rect">
                <a:avLst/>
              </a:prstGeom>
              <a:blipFill rotWithShape="1">
                <a:blip r:embed="rId4"/>
                <a:stretch>
                  <a:fillRect l="-1789" t="-1710" r="-1721" b="-2012"/>
                </a:stretch>
              </a:blipFill>
            </p:spPr>
            <p:txBody>
              <a:bodyPr/>
              <a:lstStyle/>
              <a:p>
                <a:r>
                  <a:rPr lang="zh-CN" altLang="en-US">
                    <a:noFill/>
                  </a:rPr>
                  <a:t> </a:t>
                </a:r>
              </a:p>
            </p:txBody>
          </p:sp>
        </mc:Fallback>
      </mc:AlternateContent>
      <p:sp>
        <p:nvSpPr>
          <p:cNvPr id="68" name="Oval 3"/>
          <p:cNvSpPr>
            <a:spLocks noChangeArrowheads="1"/>
          </p:cNvSpPr>
          <p:nvPr/>
        </p:nvSpPr>
        <p:spPr bwMode="auto">
          <a:xfrm>
            <a:off x="6474670" y="1400950"/>
            <a:ext cx="914400" cy="9144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77" name="Line 32"/>
          <p:cNvSpPr>
            <a:spLocks noChangeShapeType="1"/>
          </p:cNvSpPr>
          <p:nvPr/>
        </p:nvSpPr>
        <p:spPr bwMode="auto">
          <a:xfrm flipV="1">
            <a:off x="6552220" y="1858943"/>
            <a:ext cx="379661" cy="322495"/>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80" name="Line 40"/>
          <p:cNvSpPr>
            <a:spLocks noChangeShapeType="1"/>
          </p:cNvSpPr>
          <p:nvPr/>
        </p:nvSpPr>
        <p:spPr bwMode="auto">
          <a:xfrm flipV="1">
            <a:off x="6944756" y="1001725"/>
            <a:ext cx="123825" cy="856426"/>
          </a:xfrm>
          <a:prstGeom prst="line">
            <a:avLst/>
          </a:prstGeom>
          <a:noFill/>
          <a:ln w="38100">
            <a:solidFill>
              <a:schemeClr val="accent2"/>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82" name="Oval 4"/>
          <p:cNvSpPr>
            <a:spLocks noChangeArrowheads="1"/>
          </p:cNvSpPr>
          <p:nvPr/>
        </p:nvSpPr>
        <p:spPr bwMode="auto">
          <a:xfrm>
            <a:off x="6017470" y="1019950"/>
            <a:ext cx="1816100" cy="1663700"/>
          </a:xfrm>
          <a:prstGeom prst="ellipse">
            <a:avLst/>
          </a:prstGeom>
          <a:noFill/>
          <a:ln w="38100">
            <a:solidFill>
              <a:srgbClr val="0000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88" name="Line 46"/>
          <p:cNvSpPr>
            <a:spLocks noChangeShapeType="1"/>
          </p:cNvSpPr>
          <p:nvPr/>
        </p:nvSpPr>
        <p:spPr bwMode="auto">
          <a:xfrm>
            <a:off x="7847871" y="1834341"/>
            <a:ext cx="609600" cy="0"/>
          </a:xfrm>
          <a:prstGeom prst="line">
            <a:avLst/>
          </a:prstGeom>
          <a:noFill/>
          <a:ln w="38100">
            <a:solidFill>
              <a:srgbClr val="CC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cxnSp>
        <p:nvCxnSpPr>
          <p:cNvPr id="9" name="直接箭头连接符 8"/>
          <p:cNvCxnSpPr>
            <a:stCxn id="68" idx="7"/>
          </p:cNvCxnSpPr>
          <p:nvPr/>
        </p:nvCxnSpPr>
        <p:spPr bwMode="auto">
          <a:xfrm>
            <a:off x="7255159" y="1534861"/>
            <a:ext cx="1061257" cy="525987"/>
          </a:xfrm>
          <a:prstGeom prst="straightConnector1">
            <a:avLst/>
          </a:prstGeom>
          <a:ln>
            <a:headEnd type="none" w="sm" len="sm"/>
            <a:tailEnd type="arrow"/>
          </a:ln>
          <a:extLst/>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stCxn id="68" idx="5"/>
          </p:cNvCxnSpPr>
          <p:nvPr/>
        </p:nvCxnSpPr>
        <p:spPr bwMode="auto">
          <a:xfrm flipV="1">
            <a:off x="7255159" y="1534861"/>
            <a:ext cx="1061257" cy="646578"/>
          </a:xfrm>
          <a:prstGeom prst="straightConnector1">
            <a:avLst/>
          </a:prstGeom>
          <a:ln>
            <a:headEnd type="none" w="sm" len="sm"/>
            <a:tailEnd type="arrow"/>
          </a:ln>
          <a:extLst/>
        </p:spPr>
        <p:style>
          <a:lnRef idx="2">
            <a:schemeClr val="accent1"/>
          </a:lnRef>
          <a:fillRef idx="0">
            <a:schemeClr val="accent1"/>
          </a:fillRef>
          <a:effectRef idx="1">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14213226"/>
              </p:ext>
            </p:extLst>
          </p:nvPr>
        </p:nvGraphicFramePr>
        <p:xfrm>
          <a:off x="7198570" y="1270928"/>
          <a:ext cx="397766" cy="371249"/>
        </p:xfrm>
        <a:graphic>
          <a:graphicData uri="http://schemas.openxmlformats.org/presentationml/2006/ole">
            <mc:AlternateContent xmlns:mc="http://schemas.openxmlformats.org/markup-compatibility/2006">
              <mc:Choice xmlns:v="urn:schemas-microsoft-com:vml" Requires="v">
                <p:oleObj spid="_x0000_s40385" name="公式" r:id="rId5" imgW="190440" imgH="177480" progId="Equation.3">
                  <p:embed/>
                </p:oleObj>
              </mc:Choice>
              <mc:Fallback>
                <p:oleObj name="公式" r:id="rId5" imgW="190440" imgH="177480" progId="Equation.3">
                  <p:embed/>
                  <p:pic>
                    <p:nvPicPr>
                      <p:cNvPr id="0" name=""/>
                      <p:cNvPicPr/>
                      <p:nvPr/>
                    </p:nvPicPr>
                    <p:blipFill>
                      <a:blip r:embed="rId6"/>
                      <a:stretch>
                        <a:fillRect/>
                      </a:stretch>
                    </p:blipFill>
                    <p:spPr>
                      <a:xfrm>
                        <a:off x="7198570" y="1270928"/>
                        <a:ext cx="397766" cy="37124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858405672"/>
              </p:ext>
            </p:extLst>
          </p:nvPr>
        </p:nvGraphicFramePr>
        <p:xfrm>
          <a:off x="7132463" y="2104026"/>
          <a:ext cx="513214" cy="422647"/>
        </p:xfrm>
        <a:graphic>
          <a:graphicData uri="http://schemas.openxmlformats.org/presentationml/2006/ole">
            <mc:AlternateContent xmlns:mc="http://schemas.openxmlformats.org/markup-compatibility/2006">
              <mc:Choice xmlns:v="urn:schemas-microsoft-com:vml" Requires="v">
                <p:oleObj spid="_x0000_s40386" name="公式" r:id="rId7" imgW="215640" imgH="177480" progId="Equation.3">
                  <p:embed/>
                </p:oleObj>
              </mc:Choice>
              <mc:Fallback>
                <p:oleObj name="公式" r:id="rId7" imgW="215640" imgH="177480" progId="Equation.3">
                  <p:embed/>
                  <p:pic>
                    <p:nvPicPr>
                      <p:cNvPr id="0" name=""/>
                      <p:cNvPicPr/>
                      <p:nvPr/>
                    </p:nvPicPr>
                    <p:blipFill>
                      <a:blip r:embed="rId8"/>
                      <a:stretch>
                        <a:fillRect/>
                      </a:stretch>
                    </p:blipFill>
                    <p:spPr>
                      <a:xfrm>
                        <a:off x="7132463" y="2104026"/>
                        <a:ext cx="513214" cy="422647"/>
                      </a:xfrm>
                      <a:prstGeom prst="rect">
                        <a:avLst/>
                      </a:prstGeom>
                    </p:spPr>
                  </p:pic>
                </p:oleObj>
              </mc:Fallback>
            </mc:AlternateContent>
          </a:graphicData>
        </a:graphic>
      </p:graphicFrame>
      <p:cxnSp>
        <p:nvCxnSpPr>
          <p:cNvPr id="16" name="直接连接符 15"/>
          <p:cNvCxnSpPr>
            <a:stCxn id="80" idx="0"/>
            <a:endCxn id="88" idx="0"/>
          </p:cNvCxnSpPr>
          <p:nvPr/>
        </p:nvCxnSpPr>
        <p:spPr bwMode="auto">
          <a:xfrm flipV="1">
            <a:off x="6944756" y="1834339"/>
            <a:ext cx="903101" cy="23812"/>
          </a:xfrm>
          <a:prstGeom prst="line">
            <a:avLst/>
          </a:prstGeom>
          <a:ln>
            <a:prstDash val="dash"/>
            <a:headEnd type="none" w="sm" len="sm"/>
            <a:tailEnd type="none" w="sm" len="sm"/>
          </a:ln>
          <a:extLst/>
        </p:spPr>
        <p:style>
          <a:lnRef idx="2">
            <a:schemeClr val="dk1"/>
          </a:lnRef>
          <a:fillRef idx="0">
            <a:schemeClr val="dk1"/>
          </a:fillRef>
          <a:effectRef idx="1">
            <a:schemeClr val="dk1"/>
          </a:effectRef>
          <a:fontRef idx="minor">
            <a:schemeClr val="tx1"/>
          </a:fontRef>
        </p:style>
      </p:cxnSp>
      <p:graphicFrame>
        <p:nvGraphicFramePr>
          <p:cNvPr id="18" name="对象 17"/>
          <p:cNvGraphicFramePr>
            <a:graphicFrameLocks noChangeAspect="1"/>
          </p:cNvGraphicFramePr>
          <p:nvPr>
            <p:extLst>
              <p:ext uri="{D42A27DB-BD31-4B8C-83A1-F6EECF244321}">
                <p14:modId xmlns:p14="http://schemas.microsoft.com/office/powerpoint/2010/main" val="1105188947"/>
              </p:ext>
            </p:extLst>
          </p:nvPr>
        </p:nvGraphicFramePr>
        <p:xfrm>
          <a:off x="7776356" y="1844824"/>
          <a:ext cx="299333" cy="324277"/>
        </p:xfrm>
        <a:graphic>
          <a:graphicData uri="http://schemas.openxmlformats.org/presentationml/2006/ole">
            <mc:AlternateContent xmlns:mc="http://schemas.openxmlformats.org/markup-compatibility/2006">
              <mc:Choice xmlns:v="urn:schemas-microsoft-com:vml" Requires="v">
                <p:oleObj spid="_x0000_s40387" name="公式" r:id="rId9" imgW="152280" imgH="164880" progId="Equation.3">
                  <p:embed/>
                </p:oleObj>
              </mc:Choice>
              <mc:Fallback>
                <p:oleObj name="公式" r:id="rId9" imgW="152280" imgH="164880" progId="Equation.3">
                  <p:embed/>
                  <p:pic>
                    <p:nvPicPr>
                      <p:cNvPr id="0" name=""/>
                      <p:cNvPicPr/>
                      <p:nvPr/>
                    </p:nvPicPr>
                    <p:blipFill>
                      <a:blip r:embed="rId10"/>
                      <a:stretch>
                        <a:fillRect/>
                      </a:stretch>
                    </p:blipFill>
                    <p:spPr>
                      <a:xfrm>
                        <a:off x="7776356" y="1844824"/>
                        <a:ext cx="299333" cy="32427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8061950"/>
              </p:ext>
            </p:extLst>
          </p:nvPr>
        </p:nvGraphicFramePr>
        <p:xfrm>
          <a:off x="7937869" y="1024576"/>
          <a:ext cx="487040" cy="413984"/>
        </p:xfrm>
        <a:graphic>
          <a:graphicData uri="http://schemas.openxmlformats.org/presentationml/2006/ole">
            <mc:AlternateContent xmlns:mc="http://schemas.openxmlformats.org/markup-compatibility/2006">
              <mc:Choice xmlns:v="urn:schemas-microsoft-com:vml" Requires="v">
                <p:oleObj spid="_x0000_s40388" name="公式" r:id="rId11" imgW="253800" imgH="215640" progId="Equation.3">
                  <p:embed/>
                </p:oleObj>
              </mc:Choice>
              <mc:Fallback>
                <p:oleObj name="公式" r:id="rId11" imgW="253800" imgH="215640" progId="Equation.3">
                  <p:embed/>
                  <p:pic>
                    <p:nvPicPr>
                      <p:cNvPr id="0" name=""/>
                      <p:cNvPicPr/>
                      <p:nvPr/>
                    </p:nvPicPr>
                    <p:blipFill>
                      <a:blip r:embed="rId12"/>
                      <a:stretch>
                        <a:fillRect/>
                      </a:stretch>
                    </p:blipFill>
                    <p:spPr>
                      <a:xfrm>
                        <a:off x="7937869" y="1024576"/>
                        <a:ext cx="487040" cy="413984"/>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774497491"/>
              </p:ext>
            </p:extLst>
          </p:nvPr>
        </p:nvGraphicFramePr>
        <p:xfrm>
          <a:off x="7908975" y="2182512"/>
          <a:ext cx="487363" cy="414337"/>
        </p:xfrm>
        <a:graphic>
          <a:graphicData uri="http://schemas.openxmlformats.org/presentationml/2006/ole">
            <mc:AlternateContent xmlns:mc="http://schemas.openxmlformats.org/markup-compatibility/2006">
              <mc:Choice xmlns:v="urn:schemas-microsoft-com:vml" Requires="v">
                <p:oleObj spid="_x0000_s40389" name="公式" r:id="rId13" imgW="253800" imgH="215640" progId="Equation.3">
                  <p:embed/>
                </p:oleObj>
              </mc:Choice>
              <mc:Fallback>
                <p:oleObj name="公式" r:id="rId13" imgW="253800" imgH="215640" progId="Equation.3">
                  <p:embed/>
                  <p:pic>
                    <p:nvPicPr>
                      <p:cNvPr id="0" name=""/>
                      <p:cNvPicPr>
                        <a:picLocks noChangeAspect="1" noChangeArrowheads="1"/>
                      </p:cNvPicPr>
                      <p:nvPr/>
                    </p:nvPicPr>
                    <p:blipFill>
                      <a:blip r:embed="rId14"/>
                      <a:srcRect/>
                      <a:stretch>
                        <a:fillRect/>
                      </a:stretch>
                    </p:blipFill>
                    <p:spPr bwMode="auto">
                      <a:xfrm>
                        <a:off x="7908975" y="2182512"/>
                        <a:ext cx="4873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770636376"/>
              </p:ext>
            </p:extLst>
          </p:nvPr>
        </p:nvGraphicFramePr>
        <p:xfrm>
          <a:off x="8482013" y="1641475"/>
          <a:ext cx="439737" cy="341313"/>
        </p:xfrm>
        <a:graphic>
          <a:graphicData uri="http://schemas.openxmlformats.org/presentationml/2006/ole">
            <mc:AlternateContent xmlns:mc="http://schemas.openxmlformats.org/markup-compatibility/2006">
              <mc:Choice xmlns:v="urn:schemas-microsoft-com:vml" Requires="v">
                <p:oleObj spid="_x0000_s40390" name="公式" r:id="rId15" imgW="228600" imgH="177480" progId="Equation.3">
                  <p:embed/>
                </p:oleObj>
              </mc:Choice>
              <mc:Fallback>
                <p:oleObj name="公式" r:id="rId15" imgW="228600" imgH="177480" progId="Equation.3">
                  <p:embed/>
                  <p:pic>
                    <p:nvPicPr>
                      <p:cNvPr id="0" name=""/>
                      <p:cNvPicPr>
                        <a:picLocks noChangeAspect="1" noChangeArrowheads="1"/>
                      </p:cNvPicPr>
                      <p:nvPr/>
                    </p:nvPicPr>
                    <p:blipFill>
                      <a:blip r:embed="rId16"/>
                      <a:srcRect/>
                      <a:stretch>
                        <a:fillRect/>
                      </a:stretch>
                    </p:blipFill>
                    <p:spPr bwMode="auto">
                      <a:xfrm>
                        <a:off x="8482013" y="1641475"/>
                        <a:ext cx="439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8"/>
          <p:cNvGraphicFramePr>
            <a:graphicFrameLocks/>
          </p:cNvGraphicFramePr>
          <p:nvPr>
            <p:extLst>
              <p:ext uri="{D42A27DB-BD31-4B8C-83A1-F6EECF244321}">
                <p14:modId xmlns:p14="http://schemas.microsoft.com/office/powerpoint/2010/main" val="906059330"/>
              </p:ext>
            </p:extLst>
          </p:nvPr>
        </p:nvGraphicFramePr>
        <p:xfrm>
          <a:off x="6258944" y="1331401"/>
          <a:ext cx="431451" cy="421872"/>
        </p:xfrm>
        <a:graphic>
          <a:graphicData uri="http://schemas.openxmlformats.org/presentationml/2006/ole">
            <mc:AlternateContent xmlns:mc="http://schemas.openxmlformats.org/markup-compatibility/2006">
              <mc:Choice xmlns:v="urn:schemas-microsoft-com:vml" Requires="v">
                <p:oleObj spid="_x0000_s40391" name="公式" r:id="rId17" imgW="164880" imgH="203040" progId="Equation.3">
                  <p:embed/>
                </p:oleObj>
              </mc:Choice>
              <mc:Fallback>
                <p:oleObj name="公式" r:id="rId17" imgW="164880" imgH="20304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58944" y="1331401"/>
                        <a:ext cx="431451" cy="421872"/>
                      </a:xfrm>
                      <a:prstGeom prst="rect">
                        <a:avLst/>
                      </a:prstGeom>
                      <a:noFill/>
                      <a:ln>
                        <a:noFill/>
                      </a:ln>
                      <a:effectLst/>
                      <a:extLst/>
                    </p:spPr>
                  </p:pic>
                </p:oleObj>
              </mc:Fallback>
            </mc:AlternateContent>
          </a:graphicData>
        </a:graphic>
      </p:graphicFrame>
      <p:graphicFrame>
        <p:nvGraphicFramePr>
          <p:cNvPr id="32" name="Object 30"/>
          <p:cNvGraphicFramePr>
            <a:graphicFrameLocks noChangeAspect="1"/>
          </p:cNvGraphicFramePr>
          <p:nvPr>
            <p:extLst>
              <p:ext uri="{D42A27DB-BD31-4B8C-83A1-F6EECF244321}">
                <p14:modId xmlns:p14="http://schemas.microsoft.com/office/powerpoint/2010/main" val="3412228957"/>
              </p:ext>
            </p:extLst>
          </p:nvPr>
        </p:nvGraphicFramePr>
        <p:xfrm>
          <a:off x="6494885" y="1664476"/>
          <a:ext cx="334963" cy="363538"/>
        </p:xfrm>
        <a:graphic>
          <a:graphicData uri="http://schemas.openxmlformats.org/presentationml/2006/ole">
            <mc:AlternateContent xmlns:mc="http://schemas.openxmlformats.org/markup-compatibility/2006">
              <mc:Choice xmlns:v="urn:schemas-microsoft-com:vml" Requires="v">
                <p:oleObj spid="_x0000_s40392" name="公式" r:id="rId19" imgW="152280" imgH="164880" progId="Equation.3">
                  <p:embed/>
                </p:oleObj>
              </mc:Choice>
              <mc:Fallback>
                <p:oleObj name="公式" r:id="rId19" imgW="152280" imgH="1648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94885" y="1664476"/>
                        <a:ext cx="334963" cy="363538"/>
                      </a:xfrm>
                      <a:prstGeom prst="rect">
                        <a:avLst/>
                      </a:prstGeom>
                      <a:noFill/>
                      <a:ln>
                        <a:noFill/>
                      </a:ln>
                      <a:effectLst/>
                      <a:extLst/>
                    </p:spPr>
                  </p:pic>
                </p:oleObj>
              </mc:Fallback>
            </mc:AlternateContent>
          </a:graphicData>
        </a:graphic>
      </p:graphicFrame>
      <p:graphicFrame>
        <p:nvGraphicFramePr>
          <p:cNvPr id="33" name="Object 35"/>
          <p:cNvGraphicFramePr>
            <a:graphicFrameLocks noChangeAspect="1"/>
          </p:cNvGraphicFramePr>
          <p:nvPr>
            <p:extLst>
              <p:ext uri="{D42A27DB-BD31-4B8C-83A1-F6EECF244321}">
                <p14:modId xmlns:p14="http://schemas.microsoft.com/office/powerpoint/2010/main" val="459061576"/>
              </p:ext>
            </p:extLst>
          </p:nvPr>
        </p:nvGraphicFramePr>
        <p:xfrm>
          <a:off x="6817580" y="1858944"/>
          <a:ext cx="411163" cy="457200"/>
        </p:xfrm>
        <a:graphic>
          <a:graphicData uri="http://schemas.openxmlformats.org/presentationml/2006/ole">
            <mc:AlternateContent xmlns:mc="http://schemas.openxmlformats.org/markup-compatibility/2006">
              <mc:Choice xmlns:v="urn:schemas-microsoft-com:vml" Requires="v">
                <p:oleObj spid="_x0000_s40393" name="公式" r:id="rId21" imgW="126720" imgH="139680" progId="Equation.3">
                  <p:embed/>
                </p:oleObj>
              </mc:Choice>
              <mc:Fallback>
                <p:oleObj name="公式" r:id="rId21" imgW="126720" imgH="1396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17580" y="1858944"/>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3"/>
          <p:cNvGraphicFramePr>
            <a:graphicFrameLocks/>
          </p:cNvGraphicFramePr>
          <p:nvPr>
            <p:extLst>
              <p:ext uri="{D42A27DB-BD31-4B8C-83A1-F6EECF244321}">
                <p14:modId xmlns:p14="http://schemas.microsoft.com/office/powerpoint/2010/main" val="4070042668"/>
              </p:ext>
            </p:extLst>
          </p:nvPr>
        </p:nvGraphicFramePr>
        <p:xfrm>
          <a:off x="6683722" y="1063625"/>
          <a:ext cx="336550" cy="420688"/>
        </p:xfrm>
        <a:graphic>
          <a:graphicData uri="http://schemas.openxmlformats.org/presentationml/2006/ole">
            <mc:AlternateContent xmlns:mc="http://schemas.openxmlformats.org/markup-compatibility/2006">
              <mc:Choice xmlns:v="urn:schemas-microsoft-com:vml" Requires="v">
                <p:oleObj spid="_x0000_s40394" name="Equation" r:id="rId23" imgW="114120" imgH="126720" progId="Equation.DSMT4">
                  <p:embed/>
                </p:oleObj>
              </mc:Choice>
              <mc:Fallback>
                <p:oleObj name="Equation" r:id="rId23" imgW="114120" imgH="126720" progId="Equation.DSMT4">
                  <p:embed/>
                  <p:pic>
                    <p:nvPicPr>
                      <p:cNvPr id="0" name=""/>
                      <p:cNvPicPr>
                        <a:picLocks noChangeArrowheads="1"/>
                      </p:cNvPicPr>
                      <p:nvPr/>
                    </p:nvPicPr>
                    <p:blipFill>
                      <a:blip r:embed="rId24"/>
                      <a:srcRect/>
                      <a:stretch>
                        <a:fillRect/>
                      </a:stretch>
                    </p:blipFill>
                    <p:spPr bwMode="auto">
                      <a:xfrm>
                        <a:off x="6683722" y="1063625"/>
                        <a:ext cx="3365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42"/>
          <p:cNvGraphicFramePr>
            <a:graphicFrameLocks noChangeAspect="1"/>
          </p:cNvGraphicFramePr>
          <p:nvPr>
            <p:extLst>
              <p:ext uri="{D42A27DB-BD31-4B8C-83A1-F6EECF244321}">
                <p14:modId xmlns:p14="http://schemas.microsoft.com/office/powerpoint/2010/main" val="2814117626"/>
              </p:ext>
            </p:extLst>
          </p:nvPr>
        </p:nvGraphicFramePr>
        <p:xfrm>
          <a:off x="5796136" y="1260067"/>
          <a:ext cx="346543" cy="436099"/>
        </p:xfrm>
        <a:graphic>
          <a:graphicData uri="http://schemas.openxmlformats.org/presentationml/2006/ole">
            <mc:AlternateContent xmlns:mc="http://schemas.openxmlformats.org/markup-compatibility/2006">
              <mc:Choice xmlns:v="urn:schemas-microsoft-com:vml" Requires="v">
                <p:oleObj spid="_x0000_s40395" name="Equation" r:id="rId25" imgW="139680" imgH="177480" progId="Equation.DSMT4">
                  <p:embed/>
                </p:oleObj>
              </mc:Choice>
              <mc:Fallback>
                <p:oleObj name="Equation" r:id="rId25" imgW="139680" imgH="177480" progId="Equation.DSMT4">
                  <p:embed/>
                  <p:pic>
                    <p:nvPicPr>
                      <p:cNvPr id="0" name=""/>
                      <p:cNvPicPr>
                        <a:picLocks noChangeAspect="1" noChangeArrowheads="1"/>
                      </p:cNvPicPr>
                      <p:nvPr/>
                    </p:nvPicPr>
                    <p:blipFill>
                      <a:blip r:embed="rId26"/>
                      <a:srcRect/>
                      <a:stretch>
                        <a:fillRect/>
                      </a:stretch>
                    </p:blipFill>
                    <p:spPr bwMode="auto">
                      <a:xfrm>
                        <a:off x="5796136" y="1260067"/>
                        <a:ext cx="346543" cy="436099"/>
                      </a:xfrm>
                      <a:prstGeom prst="rect">
                        <a:avLst/>
                      </a:prstGeom>
                      <a:noFill/>
                      <a:ln>
                        <a:noFill/>
                      </a:ln>
                      <a:effectLst/>
                      <a:extLst/>
                    </p:spPr>
                  </p:pic>
                </p:oleObj>
              </mc:Fallback>
            </mc:AlternateContent>
          </a:graphicData>
        </a:graphic>
      </p:graphicFrame>
      <p:sp>
        <p:nvSpPr>
          <p:cNvPr id="87" name="Oval 44"/>
          <p:cNvSpPr>
            <a:spLocks noChangeArrowheads="1"/>
          </p:cNvSpPr>
          <p:nvPr/>
        </p:nvSpPr>
        <p:spPr bwMode="auto">
          <a:xfrm rot="487806">
            <a:off x="7797724" y="1758287"/>
            <a:ext cx="78986" cy="113903"/>
          </a:xfrm>
          <a:prstGeom prst="ellipse">
            <a:avLst/>
          </a:prstGeom>
          <a:solidFill>
            <a:schemeClr val="tx1"/>
          </a:solidFill>
          <a:ln w="12700">
            <a:solidFill>
              <a:schemeClr val="tx1"/>
            </a:solidFill>
            <a:round/>
            <a:headEnd type="none" w="sm" len="sm"/>
            <a:tailEnd type="none" w="sm" len="sm"/>
          </a:ln>
          <a:effectLs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Tree>
    <p:extLst>
      <p:ext uri="{BB962C8B-B14F-4D97-AF65-F5344CB8AC3E}">
        <p14:creationId xmlns:p14="http://schemas.microsoft.com/office/powerpoint/2010/main" val="306294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2" grpId="0" animBg="1"/>
      <p:bldP spid="88" grpId="0" animBg="1"/>
      <p:bldP spid="8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116632"/>
            <a:ext cx="8784976" cy="5509200"/>
          </a:xfrm>
          <a:prstGeom prst="rect">
            <a:avLst/>
          </a:prstGeom>
          <a:noFill/>
        </p:spPr>
        <p:txBody>
          <a:bodyPr wrap="square" rtlCol="0">
            <a:spAutoFit/>
          </a:bodyPr>
          <a:lstStyle/>
          <a:p>
            <a:r>
              <a:rPr lang="en-US" altLang="zh-CN" sz="3200" dirty="0" smtClean="0">
                <a:solidFill>
                  <a:srgbClr val="000000"/>
                </a:solidFill>
              </a:rPr>
              <a:t>(</a:t>
            </a:r>
            <a:r>
              <a:rPr lang="en-US" altLang="zh-CN" sz="3200" dirty="0">
                <a:solidFill>
                  <a:srgbClr val="000000"/>
                </a:solidFill>
              </a:rPr>
              <a:t>3)</a:t>
            </a:r>
            <a:r>
              <a:rPr lang="zh-CN" altLang="en-US" sz="3200" dirty="0">
                <a:solidFill>
                  <a:srgbClr val="000000"/>
                </a:solidFill>
              </a:rPr>
              <a:t>求解</a:t>
            </a:r>
            <a:r>
              <a:rPr lang="zh-CN" altLang="en-US" sz="3200" dirty="0" smtClean="0">
                <a:solidFill>
                  <a:srgbClr val="000000"/>
                </a:solidFill>
              </a:rPr>
              <a:t>：</a:t>
            </a:r>
            <a:endParaRPr lang="en-US" altLang="zh-CN" sz="3200" dirty="0" smtClean="0">
              <a:solidFill>
                <a:srgbClr val="000000"/>
              </a:solidFill>
            </a:endParaRPr>
          </a:p>
          <a:p>
            <a:r>
              <a:rPr lang="en-US" altLang="zh-CN" sz="3200" dirty="0" smtClean="0">
                <a:solidFill>
                  <a:srgbClr val="000000"/>
                </a:solidFill>
              </a:rPr>
              <a:t>                             </a:t>
            </a:r>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r>
              <a:rPr lang="en-US" altLang="zh-CN" sz="3200" dirty="0" smtClean="0">
                <a:solidFill>
                  <a:srgbClr val="000000"/>
                </a:solidFill>
              </a:rPr>
              <a:t>   r&lt;R</a:t>
            </a:r>
            <a:r>
              <a:rPr lang="zh-CN" altLang="en-US" sz="3200" dirty="0" smtClean="0">
                <a:solidFill>
                  <a:srgbClr val="000000"/>
                </a:solidFill>
              </a:rPr>
              <a:t>，球面</a:t>
            </a:r>
            <a:r>
              <a:rPr lang="zh-CN" altLang="en-US" sz="3200" dirty="0">
                <a:solidFill>
                  <a:srgbClr val="000000"/>
                </a:solidFill>
              </a:rPr>
              <a:t>内</a:t>
            </a:r>
            <a:r>
              <a:rPr lang="zh-CN" altLang="en-US" sz="3200" dirty="0" smtClean="0">
                <a:solidFill>
                  <a:srgbClr val="000000"/>
                </a:solidFill>
              </a:rPr>
              <a:t>：</a:t>
            </a:r>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zh-CN" altLang="en-US" sz="3200" dirty="0">
              <a:solidFill>
                <a:srgbClr val="00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114812"/>
              </p:ext>
            </p:extLst>
          </p:nvPr>
        </p:nvGraphicFramePr>
        <p:xfrm>
          <a:off x="611188" y="673100"/>
          <a:ext cx="5689600" cy="955675"/>
        </p:xfrm>
        <a:graphic>
          <a:graphicData uri="http://schemas.openxmlformats.org/presentationml/2006/ole">
            <mc:AlternateContent xmlns:mc="http://schemas.openxmlformats.org/markup-compatibility/2006">
              <mc:Choice xmlns:v="urn:schemas-microsoft-com:vml" Requires="v">
                <p:oleObj spid="_x0000_s41065" name="Equation" r:id="rId4" imgW="2273040" imgH="380880" progId="Equation.DSMT4">
                  <p:embed/>
                </p:oleObj>
              </mc:Choice>
              <mc:Fallback>
                <p:oleObj name="Equation" r:id="rId4" imgW="2273040" imgH="380880" progId="Equation.DSMT4">
                  <p:embed/>
                  <p:pic>
                    <p:nvPicPr>
                      <p:cNvPr id="0" name=""/>
                      <p:cNvPicPr/>
                      <p:nvPr/>
                    </p:nvPicPr>
                    <p:blipFill>
                      <a:blip r:embed="rId5"/>
                      <a:stretch>
                        <a:fillRect/>
                      </a:stretch>
                    </p:blipFill>
                    <p:spPr>
                      <a:xfrm>
                        <a:off x="611188" y="673100"/>
                        <a:ext cx="5689600" cy="9556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22896697"/>
              </p:ext>
            </p:extLst>
          </p:nvPr>
        </p:nvGraphicFramePr>
        <p:xfrm>
          <a:off x="503548" y="4352705"/>
          <a:ext cx="3888432" cy="570566"/>
        </p:xfrm>
        <a:graphic>
          <a:graphicData uri="http://schemas.openxmlformats.org/presentationml/2006/ole">
            <mc:AlternateContent xmlns:mc="http://schemas.openxmlformats.org/markup-compatibility/2006">
              <mc:Choice xmlns:v="urn:schemas-microsoft-com:vml" Requires="v">
                <p:oleObj spid="_x0000_s41066" name="Equation" r:id="rId6" imgW="1384200" imgH="203040" progId="Equation.DSMT4">
                  <p:embed/>
                </p:oleObj>
              </mc:Choice>
              <mc:Fallback>
                <p:oleObj name="Equation" r:id="rId6" imgW="1384200" imgH="203040" progId="Equation.DSMT4">
                  <p:embed/>
                  <p:pic>
                    <p:nvPicPr>
                      <p:cNvPr id="0" name=""/>
                      <p:cNvPicPr/>
                      <p:nvPr/>
                    </p:nvPicPr>
                    <p:blipFill>
                      <a:blip r:embed="rId7"/>
                      <a:stretch>
                        <a:fillRect/>
                      </a:stretch>
                    </p:blipFill>
                    <p:spPr>
                      <a:xfrm>
                        <a:off x="503548" y="4352705"/>
                        <a:ext cx="3888432" cy="57056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59341962"/>
              </p:ext>
            </p:extLst>
          </p:nvPr>
        </p:nvGraphicFramePr>
        <p:xfrm>
          <a:off x="550863" y="1484784"/>
          <a:ext cx="7693545" cy="2033099"/>
        </p:xfrm>
        <a:graphic>
          <a:graphicData uri="http://schemas.openxmlformats.org/presentationml/2006/ole">
            <mc:AlternateContent xmlns:mc="http://schemas.openxmlformats.org/markup-compatibility/2006">
              <mc:Choice xmlns:v="urn:schemas-microsoft-com:vml" Requires="v">
                <p:oleObj spid="_x0000_s41067" name="Equation" r:id="rId8" imgW="3073320" imgH="812520" progId="Equation.DSMT4">
                  <p:embed/>
                </p:oleObj>
              </mc:Choice>
              <mc:Fallback>
                <p:oleObj name="Equation" r:id="rId8" imgW="3073320" imgH="812520" progId="Equation.DSMT4">
                  <p:embed/>
                  <p:pic>
                    <p:nvPicPr>
                      <p:cNvPr id="0" name="对象 2"/>
                      <p:cNvPicPr>
                        <a:picLocks noChangeAspect="1" noChangeArrowheads="1"/>
                      </p:cNvPicPr>
                      <p:nvPr/>
                    </p:nvPicPr>
                    <p:blipFill>
                      <a:blip r:embed="rId9"/>
                      <a:srcRect/>
                      <a:stretch>
                        <a:fillRect/>
                      </a:stretch>
                    </p:blipFill>
                    <p:spPr bwMode="auto">
                      <a:xfrm>
                        <a:off x="550863" y="1484784"/>
                        <a:ext cx="7693545" cy="20330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698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wipe(down)">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268760"/>
            <a:ext cx="9144000" cy="5472608"/>
          </a:xfrm>
        </p:spPr>
        <p:txBody>
          <a:bodyPr/>
          <a:lstStyle/>
          <a:p>
            <a:pPr marL="0" indent="0">
              <a:buNone/>
            </a:pPr>
            <a:r>
              <a:rPr lang="zh-CN" altLang="en-US" dirty="0" smtClean="0"/>
              <a:t>结论：均匀带电球面在球面外产生的场强与把所有电荷放在球心产生的场强相同。球面内场强处处为零。</a:t>
            </a:r>
            <a:endParaRPr lang="zh-CN" altLang="en-US" dirty="0"/>
          </a:p>
        </p:txBody>
      </p:sp>
      <p:grpSp>
        <p:nvGrpSpPr>
          <p:cNvPr id="4" name="Group 88"/>
          <p:cNvGrpSpPr>
            <a:grpSpLocks/>
          </p:cNvGrpSpPr>
          <p:nvPr/>
        </p:nvGrpSpPr>
        <p:grpSpPr bwMode="auto">
          <a:xfrm>
            <a:off x="2224088" y="2709863"/>
            <a:ext cx="4699000" cy="2451100"/>
            <a:chOff x="2572" y="1144"/>
            <a:chExt cx="2960" cy="1544"/>
          </a:xfrm>
        </p:grpSpPr>
        <p:sp>
          <p:nvSpPr>
            <p:cNvPr id="5" name="Line 72"/>
            <p:cNvSpPr>
              <a:spLocks noChangeShapeType="1"/>
            </p:cNvSpPr>
            <p:nvPr/>
          </p:nvSpPr>
          <p:spPr bwMode="auto">
            <a:xfrm flipV="1">
              <a:off x="3396" y="2380"/>
              <a:ext cx="2004"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 name="Line 73"/>
            <p:cNvSpPr>
              <a:spLocks noChangeShapeType="1"/>
            </p:cNvSpPr>
            <p:nvPr/>
          </p:nvSpPr>
          <p:spPr bwMode="auto">
            <a:xfrm flipV="1">
              <a:off x="3396" y="1228"/>
              <a:ext cx="0" cy="115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Line 74"/>
            <p:cNvSpPr>
              <a:spLocks noChangeShapeType="1"/>
            </p:cNvSpPr>
            <p:nvPr/>
          </p:nvSpPr>
          <p:spPr bwMode="auto">
            <a:xfrm flipV="1">
              <a:off x="3384" y="1684"/>
              <a:ext cx="732"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 name="Line 75"/>
            <p:cNvSpPr>
              <a:spLocks noChangeShapeType="1"/>
            </p:cNvSpPr>
            <p:nvPr/>
          </p:nvSpPr>
          <p:spPr bwMode="auto">
            <a:xfrm>
              <a:off x="4116" y="1672"/>
              <a:ext cx="0" cy="732"/>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9" name="Text Box 76"/>
            <p:cNvSpPr txBox="1">
              <a:spLocks noChangeArrowheads="1"/>
            </p:cNvSpPr>
            <p:nvPr/>
          </p:nvSpPr>
          <p:spPr bwMode="auto">
            <a:xfrm>
              <a:off x="3420" y="1144"/>
              <a:ext cx="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a:solidFill>
                    <a:sysClr val="windowText" lastClr="000000"/>
                  </a:solidFill>
                </a:rPr>
                <a:t>E</a:t>
              </a:r>
            </a:p>
          </p:txBody>
        </p:sp>
        <p:sp>
          <p:nvSpPr>
            <p:cNvPr id="10" name="Text Box 77"/>
            <p:cNvSpPr txBox="1">
              <a:spLocks noChangeArrowheads="1"/>
            </p:cNvSpPr>
            <p:nvPr/>
          </p:nvSpPr>
          <p:spPr bwMode="auto">
            <a:xfrm>
              <a:off x="3252" y="2323"/>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kern="0">
                  <a:solidFill>
                    <a:sysClr val="windowText" lastClr="000000"/>
                  </a:solidFill>
                </a:rPr>
                <a:t>0</a:t>
              </a:r>
            </a:p>
          </p:txBody>
        </p:sp>
        <p:sp>
          <p:nvSpPr>
            <p:cNvPr id="11" name="Text Box 78"/>
            <p:cNvSpPr txBox="1">
              <a:spLocks noChangeArrowheads="1"/>
            </p:cNvSpPr>
            <p:nvPr/>
          </p:nvSpPr>
          <p:spPr bwMode="auto">
            <a:xfrm>
              <a:off x="5244" y="2284"/>
              <a:ext cx="2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b="1" i="1" kern="0">
                  <a:solidFill>
                    <a:sysClr val="windowText" lastClr="000000"/>
                  </a:solidFill>
                </a:rPr>
                <a:t>r</a:t>
              </a:r>
            </a:p>
          </p:txBody>
        </p:sp>
        <p:sp>
          <p:nvSpPr>
            <p:cNvPr id="12" name="Text Box 79"/>
            <p:cNvSpPr txBox="1">
              <a:spLocks noChangeArrowheads="1"/>
            </p:cNvSpPr>
            <p:nvPr/>
          </p:nvSpPr>
          <p:spPr bwMode="auto">
            <a:xfrm>
              <a:off x="3972" y="2356"/>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a:solidFill>
                    <a:sysClr val="windowText" lastClr="000000"/>
                  </a:solidFill>
                </a:rPr>
                <a:t>R</a:t>
              </a:r>
            </a:p>
          </p:txBody>
        </p:sp>
        <p:sp>
          <p:nvSpPr>
            <p:cNvPr id="13" name="Freeform 80"/>
            <p:cNvSpPr>
              <a:spLocks/>
            </p:cNvSpPr>
            <p:nvPr/>
          </p:nvSpPr>
          <p:spPr bwMode="auto">
            <a:xfrm>
              <a:off x="4116" y="1672"/>
              <a:ext cx="1152" cy="648"/>
            </a:xfrm>
            <a:custGeom>
              <a:avLst/>
              <a:gdLst>
                <a:gd name="T0" fmla="*/ 0 w 1044"/>
                <a:gd name="T1" fmla="*/ 0 h 648"/>
                <a:gd name="T2" fmla="*/ 132 w 1044"/>
                <a:gd name="T3" fmla="*/ 228 h 648"/>
                <a:gd name="T4" fmla="*/ 324 w 1044"/>
                <a:gd name="T5" fmla="*/ 408 h 648"/>
                <a:gd name="T6" fmla="*/ 720 w 1044"/>
                <a:gd name="T7" fmla="*/ 600 h 648"/>
                <a:gd name="T8" fmla="*/ 1044 w 1044"/>
                <a:gd name="T9" fmla="*/ 648 h 648"/>
              </a:gdLst>
              <a:ahLst/>
              <a:cxnLst>
                <a:cxn ang="0">
                  <a:pos x="T0" y="T1"/>
                </a:cxn>
                <a:cxn ang="0">
                  <a:pos x="T2" y="T3"/>
                </a:cxn>
                <a:cxn ang="0">
                  <a:pos x="T4" y="T5"/>
                </a:cxn>
                <a:cxn ang="0">
                  <a:pos x="T6" y="T7"/>
                </a:cxn>
                <a:cxn ang="0">
                  <a:pos x="T8" y="T9"/>
                </a:cxn>
              </a:cxnLst>
              <a:rect l="0" t="0" r="r" b="b"/>
              <a:pathLst>
                <a:path w="1044" h="648">
                  <a:moveTo>
                    <a:pt x="0" y="0"/>
                  </a:moveTo>
                  <a:cubicBezTo>
                    <a:pt x="39" y="80"/>
                    <a:pt x="78" y="160"/>
                    <a:pt x="132" y="228"/>
                  </a:cubicBezTo>
                  <a:cubicBezTo>
                    <a:pt x="186" y="296"/>
                    <a:pt x="226" y="346"/>
                    <a:pt x="324" y="408"/>
                  </a:cubicBezTo>
                  <a:cubicBezTo>
                    <a:pt x="422" y="470"/>
                    <a:pt x="600" y="560"/>
                    <a:pt x="720" y="600"/>
                  </a:cubicBezTo>
                  <a:cubicBezTo>
                    <a:pt x="840" y="640"/>
                    <a:pt x="942" y="644"/>
                    <a:pt x="1044" y="648"/>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aphicFrame>
          <p:nvGraphicFramePr>
            <p:cNvPr id="14" name="Object 83"/>
            <p:cNvGraphicFramePr>
              <a:graphicFrameLocks noChangeAspect="1"/>
            </p:cNvGraphicFramePr>
            <p:nvPr/>
          </p:nvGraphicFramePr>
          <p:xfrm>
            <a:off x="2572" y="1372"/>
            <a:ext cx="812" cy="664"/>
          </p:xfrm>
          <a:graphic>
            <a:graphicData uri="http://schemas.openxmlformats.org/presentationml/2006/ole">
              <mc:AlternateContent xmlns:mc="http://schemas.openxmlformats.org/markup-compatibility/2006">
                <mc:Choice xmlns:v="urn:schemas-microsoft-com:vml" Requires="v">
                  <p:oleObj spid="_x0000_s42020" name="公式" r:id="rId3" imgW="558720" imgH="457200" progId="Equation.3">
                    <p:embed/>
                  </p:oleObj>
                </mc:Choice>
                <mc:Fallback>
                  <p:oleObj name="公式" r:id="rId3" imgW="5587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 y="1372"/>
                          <a:ext cx="812"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84"/>
            <p:cNvSpPr>
              <a:spLocks noChangeShapeType="1"/>
            </p:cNvSpPr>
            <p:nvPr/>
          </p:nvSpPr>
          <p:spPr bwMode="auto">
            <a:xfrm>
              <a:off x="3396" y="2376"/>
              <a:ext cx="72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Tree>
    <p:extLst>
      <p:ext uri="{BB962C8B-B14F-4D97-AF65-F5344CB8AC3E}">
        <p14:creationId xmlns:p14="http://schemas.microsoft.com/office/powerpoint/2010/main" val="42392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88640"/>
                <a:ext cx="8856984" cy="6408712"/>
              </a:xfrm>
            </p:spPr>
            <p:txBody>
              <a:bodyPr>
                <a:noAutofit/>
              </a:bodyPr>
              <a:lstStyle/>
              <a:p>
                <a:pPr marL="0" indent="0">
                  <a:buNone/>
                </a:pPr>
                <a:r>
                  <a:rPr lang="zh-CN" altLang="en-US" dirty="0" smtClean="0"/>
                  <a:t>例</a:t>
                </a:r>
                <a:r>
                  <a:rPr lang="en-US" altLang="zh-CN" dirty="0" smtClean="0"/>
                  <a:t>2. </a:t>
                </a:r>
                <a:r>
                  <a:rPr lang="zh-CN" altLang="en-US" dirty="0" smtClean="0"/>
                  <a:t>半径为</a:t>
                </a:r>
                <a:r>
                  <a:rPr lang="en-US" altLang="zh-CN" dirty="0" smtClean="0"/>
                  <a:t>R</a:t>
                </a:r>
                <a:r>
                  <a:rPr lang="zh-CN" altLang="en-US" dirty="0" smtClean="0"/>
                  <a:t>的均匀带电球体，电量为</a:t>
                </a:r>
                <a:r>
                  <a:rPr lang="en-US" altLang="zh-CN" dirty="0" smtClean="0"/>
                  <a:t>Q</a:t>
                </a:r>
                <a:r>
                  <a:rPr lang="zh-CN" altLang="en-US" dirty="0" smtClean="0"/>
                  <a:t>，求内外的场强。</a:t>
                </a:r>
                <a:endParaRPr lang="en-US" altLang="zh-CN" dirty="0" smtClean="0"/>
              </a:p>
              <a:p>
                <a:pPr marL="0" indent="0">
                  <a:buNone/>
                </a:pPr>
                <a:r>
                  <a:rPr lang="zh-CN" altLang="en-US" dirty="0" smtClean="0"/>
                  <a:t>解：（</a:t>
                </a:r>
                <a:r>
                  <a:rPr lang="en-US" altLang="zh-CN" dirty="0" smtClean="0"/>
                  <a:t>1</a:t>
                </a:r>
                <a:r>
                  <a:rPr lang="zh-CN" altLang="en-US" dirty="0" smtClean="0"/>
                  <a:t>）球对称</a:t>
                </a:r>
                <a:endParaRPr lang="en-US" altLang="zh-CN" dirty="0" smtClean="0"/>
              </a:p>
              <a:p>
                <a:pPr marL="0" indent="0">
                  <a:buNone/>
                </a:pPr>
                <a:r>
                  <a:rPr lang="zh-CN" altLang="en-US" dirty="0" smtClean="0"/>
                  <a:t>（</a:t>
                </a:r>
                <a:r>
                  <a:rPr lang="en-US" altLang="zh-CN" dirty="0" smtClean="0"/>
                  <a:t>2</a:t>
                </a:r>
                <a:r>
                  <a:rPr lang="zh-CN" altLang="en-US" dirty="0" smtClean="0"/>
                  <a:t>）以</a:t>
                </a:r>
                <a:r>
                  <a:rPr lang="en-US" altLang="zh-CN" dirty="0" smtClean="0"/>
                  <a:t>o</a:t>
                </a:r>
                <a:r>
                  <a:rPr lang="zh-CN" altLang="en-US" dirty="0" smtClean="0"/>
                  <a:t>为球心，半径为</a:t>
                </a:r>
                <a:r>
                  <a:rPr lang="en-US" altLang="zh-CN" dirty="0" smtClean="0"/>
                  <a:t>r</a:t>
                </a:r>
                <a:r>
                  <a:rPr lang="zh-CN" altLang="en-US" dirty="0" smtClean="0"/>
                  <a:t>的球面</a:t>
                </a:r>
                <a:endParaRPr lang="en-US" altLang="zh-CN" dirty="0" smtClean="0"/>
              </a:p>
              <a:p>
                <a:pPr marL="0" indent="0">
                  <a:buNone/>
                </a:pPr>
                <a:r>
                  <a:rPr lang="zh-CN" altLang="en-US" dirty="0" smtClean="0"/>
                  <a:t>（</a:t>
                </a:r>
                <a:r>
                  <a:rPr lang="en-US" altLang="zh-CN" dirty="0" smtClean="0"/>
                  <a:t>3</a:t>
                </a:r>
                <a:r>
                  <a:rPr lang="zh-CN" altLang="en-US" dirty="0" smtClean="0"/>
                  <a:t>）</a:t>
                </a:r>
                <a:endParaRPr lang="en-US" altLang="zh-CN" dirty="0" smtClean="0"/>
              </a:p>
              <a:p>
                <a:pPr marL="0" indent="0">
                  <a:buNone/>
                </a:pPr>
                <a:endParaRPr lang="en-US" altLang="zh-CN" sz="1400" dirty="0" smtClean="0"/>
              </a:p>
              <a:p>
                <a:pPr marL="0" indent="0">
                  <a:buNone/>
                </a:pPr>
                <a:r>
                  <a:rPr lang="zh-CN" altLang="en-US" dirty="0" smtClean="0"/>
                  <a:t>球面外：</a:t>
                </a:r>
                <a:endParaRPr lang="en-US" altLang="zh-CN" dirty="0" smtClean="0"/>
              </a:p>
              <a:p>
                <a:pPr marL="0" indent="0">
                  <a:buNone/>
                </a:pPr>
                <a:r>
                  <a:rPr lang="zh-CN" altLang="en-US" dirty="0" smtClean="0"/>
                  <a:t>球面内：                       ，又</a:t>
                </a:r>
                <a14:m>
                  <m:oMath xmlns:m="http://schemas.openxmlformats.org/officeDocument/2006/math">
                    <m:sSub>
                      <m:sSubPr>
                        <m:ctrlPr>
                          <a:rPr lang="en-US" altLang="zh-CN" b="0" i="1" smtClean="0">
                            <a:latin typeface="Cambria Math"/>
                          </a:rPr>
                        </m:ctrlPr>
                      </m:sSubPr>
                      <m:e>
                        <m:r>
                          <a:rPr lang="en-US" altLang="zh-CN" b="0" i="1" smtClean="0">
                            <a:latin typeface="Cambria Math"/>
                          </a:rPr>
                          <m:t>𝑞</m:t>
                        </m:r>
                      </m:e>
                      <m:sub>
                        <m:r>
                          <a:rPr lang="zh-CN" altLang="en-US" b="0" i="1" smtClean="0">
                            <a:latin typeface="Cambria Math"/>
                          </a:rPr>
                          <m:t>内</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𝑄</m:t>
                        </m:r>
                      </m:num>
                      <m:den>
                        <m:f>
                          <m:fPr>
                            <m:ctrlPr>
                              <a:rPr lang="en-US" altLang="zh-CN" b="0" i="1" smtClean="0">
                                <a:latin typeface="Cambria Math"/>
                              </a:rPr>
                            </m:ctrlPr>
                          </m:fPr>
                          <m:num>
                            <m:r>
                              <a:rPr lang="en-US" altLang="zh-CN" b="0" i="1" smtClean="0">
                                <a:latin typeface="Cambria Math"/>
                              </a:rPr>
                              <m:t>4</m:t>
                            </m:r>
                          </m:num>
                          <m:den>
                            <m:r>
                              <a:rPr lang="en-US" altLang="zh-CN" b="0" i="1" smtClean="0">
                                <a:latin typeface="Cambria Math"/>
                              </a:rPr>
                              <m:t>3 </m:t>
                            </m:r>
                          </m:den>
                        </m:f>
                        <m:r>
                          <a:rPr lang="zh-CN" altLang="en-US" b="0" i="1" smtClean="0">
                            <a:latin typeface="Cambria Math"/>
                          </a:rPr>
                          <m:t>𝜋</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3</m:t>
                            </m:r>
                          </m:sup>
                        </m:sSup>
                      </m:den>
                    </m:f>
                    <m:f>
                      <m:fPr>
                        <m:ctrlPr>
                          <a:rPr lang="en-US" altLang="zh-CN" i="1">
                            <a:solidFill>
                              <a:prstClr val="black"/>
                            </a:solidFill>
                            <a:latin typeface="Cambria Math"/>
                          </a:rPr>
                        </m:ctrlPr>
                      </m:fPr>
                      <m:num>
                        <m:r>
                          <a:rPr lang="en-US" altLang="zh-CN" i="1">
                            <a:solidFill>
                              <a:prstClr val="black"/>
                            </a:solidFill>
                            <a:latin typeface="Cambria Math"/>
                          </a:rPr>
                          <m:t>4</m:t>
                        </m:r>
                      </m:num>
                      <m:den>
                        <m:r>
                          <a:rPr lang="en-US" altLang="zh-CN" i="1">
                            <a:solidFill>
                              <a:prstClr val="black"/>
                            </a:solidFill>
                            <a:latin typeface="Cambria Math"/>
                          </a:rPr>
                          <m:t>3 </m:t>
                        </m:r>
                      </m:den>
                    </m:f>
                    <m:r>
                      <a:rPr lang="zh-CN" altLang="en-US" i="1">
                        <a:solidFill>
                          <a:prstClr val="black"/>
                        </a:solidFill>
                        <a:latin typeface="Cambria Math"/>
                      </a:rPr>
                      <m:t>𝜋</m:t>
                    </m:r>
                    <m:sSup>
                      <m:sSupPr>
                        <m:ctrlPr>
                          <a:rPr lang="en-US" altLang="zh-CN" i="1">
                            <a:solidFill>
                              <a:prstClr val="black"/>
                            </a:solidFill>
                            <a:latin typeface="Cambria Math"/>
                          </a:rPr>
                        </m:ctrlPr>
                      </m:sSupPr>
                      <m:e>
                        <m:r>
                          <a:rPr lang="en-US" altLang="zh-CN" b="0" i="1" smtClean="0">
                            <a:solidFill>
                              <a:prstClr val="black"/>
                            </a:solidFill>
                            <a:latin typeface="Cambria Math"/>
                          </a:rPr>
                          <m:t>𝑟</m:t>
                        </m:r>
                      </m:e>
                      <m:sup>
                        <m:r>
                          <a:rPr lang="en-US" altLang="zh-CN" i="1">
                            <a:solidFill>
                              <a:prstClr val="black"/>
                            </a:solidFill>
                            <a:latin typeface="Cambria Math"/>
                          </a:rPr>
                          <m:t>3</m:t>
                        </m:r>
                      </m:sup>
                    </m:sSup>
                  </m:oMath>
                </a14:m>
                <a:r>
                  <a:rPr lang="en-US" altLang="zh-CN" dirty="0" smtClean="0"/>
                  <a:t>=</a:t>
                </a:r>
                <a14:m>
                  <m:oMath xmlns:m="http://schemas.openxmlformats.org/officeDocument/2006/math">
                    <m:f>
                      <m:fPr>
                        <m:ctrlPr>
                          <a:rPr lang="en-US" altLang="zh-CN" i="1" dirty="0" smtClean="0">
                            <a:latin typeface="Cambria Math"/>
                          </a:rPr>
                        </m:ctrlPr>
                      </m:fPr>
                      <m:num>
                        <m:sSup>
                          <m:sSupPr>
                            <m:ctrlPr>
                              <a:rPr lang="en-US" altLang="zh-CN" i="1" dirty="0" smtClean="0">
                                <a:latin typeface="Cambria Math"/>
                              </a:rPr>
                            </m:ctrlPr>
                          </m:sSupPr>
                          <m:e>
                            <m:r>
                              <a:rPr lang="en-US" altLang="zh-CN" b="0" i="1" dirty="0" smtClean="0">
                                <a:latin typeface="Cambria Math"/>
                              </a:rPr>
                              <m:t>𝑟</m:t>
                            </m:r>
                          </m:e>
                          <m:sup>
                            <m:r>
                              <a:rPr lang="en-US" altLang="zh-CN" b="0" i="1" dirty="0" smtClean="0">
                                <a:latin typeface="Cambria Math"/>
                              </a:rPr>
                              <m:t>3</m:t>
                            </m:r>
                          </m:sup>
                        </m:sSup>
                      </m:num>
                      <m:den>
                        <m:sSup>
                          <m:sSupPr>
                            <m:ctrlPr>
                              <a:rPr lang="en-US" altLang="zh-CN" i="1" dirty="0" smtClean="0">
                                <a:latin typeface="Cambria Math"/>
                              </a:rPr>
                            </m:ctrlPr>
                          </m:sSupPr>
                          <m:e>
                            <m:r>
                              <a:rPr lang="en-US" altLang="zh-CN" b="0" i="1" dirty="0" smtClean="0">
                                <a:latin typeface="Cambria Math"/>
                              </a:rPr>
                              <m:t>𝑅</m:t>
                            </m:r>
                          </m:e>
                          <m:sup>
                            <m:r>
                              <a:rPr lang="en-US" altLang="zh-CN" b="0" i="1" dirty="0" smtClean="0">
                                <a:latin typeface="Cambria Math"/>
                              </a:rPr>
                              <m:t>3</m:t>
                            </m:r>
                          </m:sup>
                        </m:sSup>
                      </m:den>
                    </m:f>
                    <m:r>
                      <a:rPr lang="en-US" altLang="zh-CN" b="0" i="1" dirty="0" smtClean="0">
                        <a:latin typeface="Cambria Math"/>
                      </a:rPr>
                      <m:t>𝑄</m:t>
                    </m:r>
                  </m:oMath>
                </a14:m>
                <a:endParaRPr lang="en-US" altLang="zh-CN" dirty="0" smtClean="0"/>
              </a:p>
              <a:p>
                <a:pPr marL="0" indent="0">
                  <a:buNone/>
                </a:pPr>
                <a:endParaRPr lang="en-US" altLang="zh-CN" sz="1400" dirty="0" smtClean="0"/>
              </a:p>
              <a:p>
                <a:pPr marL="0" indent="0">
                  <a:buNone/>
                </a:pPr>
                <a:r>
                  <a:rPr lang="zh-CN" altLang="en-US" dirty="0" smtClean="0"/>
                  <a:t>有</a:t>
                </a:r>
                <a14:m>
                  <m:oMath xmlns:m="http://schemas.openxmlformats.org/officeDocument/2006/math">
                    <m:acc>
                      <m:accPr>
                        <m:chr m:val="⃗"/>
                        <m:ctrlPr>
                          <a:rPr lang="en-US" altLang="zh-CN" i="1" smtClean="0">
                            <a:solidFill>
                              <a:srgbClr val="C00000"/>
                            </a:solidFill>
                            <a:latin typeface="Cambria Math"/>
                          </a:rPr>
                        </m:ctrlPr>
                      </m:accPr>
                      <m:e>
                        <m:r>
                          <a:rPr lang="en-US" altLang="zh-CN" b="0" i="1" smtClean="0">
                            <a:solidFill>
                              <a:srgbClr val="C00000"/>
                            </a:solidFill>
                            <a:latin typeface="Cambria Math"/>
                          </a:rPr>
                          <m:t>𝐸</m:t>
                        </m:r>
                      </m:e>
                    </m:acc>
                    <m:r>
                      <a:rPr lang="en-US" altLang="zh-CN" b="0" i="0" smtClean="0">
                        <a:solidFill>
                          <a:srgbClr val="C00000"/>
                        </a:solidFill>
                        <a:latin typeface="Cambria Math"/>
                      </a:rPr>
                      <m:t> </m:t>
                    </m:r>
                  </m:oMath>
                </a14:m>
                <a:r>
                  <a:rPr lang="en-US" altLang="zh-CN" dirty="0" smtClean="0">
                    <a:solidFill>
                      <a:srgbClr val="C00000"/>
                    </a:solidFill>
                  </a:rPr>
                  <a:t>=</a:t>
                </a:r>
                <a14:m>
                  <m:oMath xmlns:m="http://schemas.openxmlformats.org/officeDocument/2006/math">
                    <m:r>
                      <a:rPr lang="en-US" altLang="zh-CN" b="0" i="0" dirty="0" smtClean="0">
                        <a:solidFill>
                          <a:srgbClr val="C00000"/>
                        </a:solidFill>
                        <a:latin typeface="Cambria Math"/>
                      </a:rPr>
                      <m:t> </m:t>
                    </m:r>
                    <m:r>
                      <a:rPr lang="en-US" altLang="zh-CN" b="0" i="1" dirty="0" smtClean="0">
                        <a:solidFill>
                          <a:srgbClr val="C00000"/>
                        </a:solidFill>
                        <a:latin typeface="Cambria Math"/>
                      </a:rPr>
                      <m:t>𝑘𝑄</m:t>
                    </m:r>
                    <m:f>
                      <m:fPr>
                        <m:ctrlPr>
                          <a:rPr lang="en-US" altLang="zh-CN" b="0" i="1" dirty="0" smtClean="0">
                            <a:solidFill>
                              <a:srgbClr val="C00000"/>
                            </a:solidFill>
                            <a:latin typeface="Cambria Math"/>
                          </a:rPr>
                        </m:ctrlPr>
                      </m:fPr>
                      <m:num>
                        <m:r>
                          <a:rPr lang="en-US" altLang="zh-CN" b="0" i="1" dirty="0" smtClean="0">
                            <a:solidFill>
                              <a:srgbClr val="C00000"/>
                            </a:solidFill>
                            <a:latin typeface="Cambria Math"/>
                          </a:rPr>
                          <m:t>𝑟</m:t>
                        </m:r>
                      </m:num>
                      <m:den>
                        <m:sSup>
                          <m:sSupPr>
                            <m:ctrlPr>
                              <a:rPr lang="en-US" altLang="zh-CN" b="0" i="1" dirty="0" smtClean="0">
                                <a:solidFill>
                                  <a:srgbClr val="C00000"/>
                                </a:solidFill>
                                <a:latin typeface="Cambria Math"/>
                              </a:rPr>
                            </m:ctrlPr>
                          </m:sSupPr>
                          <m:e>
                            <m:r>
                              <a:rPr lang="en-US" altLang="zh-CN" b="0" i="1" dirty="0" smtClean="0">
                                <a:solidFill>
                                  <a:srgbClr val="C00000"/>
                                </a:solidFill>
                                <a:latin typeface="Cambria Math"/>
                              </a:rPr>
                              <m:t>𝑅</m:t>
                            </m:r>
                          </m:e>
                          <m:sup>
                            <m:r>
                              <a:rPr lang="en-US" altLang="zh-CN" b="0" i="1" dirty="0" smtClean="0">
                                <a:solidFill>
                                  <a:srgbClr val="C00000"/>
                                </a:solidFill>
                                <a:latin typeface="Cambria Math"/>
                              </a:rPr>
                              <m:t>3</m:t>
                            </m:r>
                          </m:sup>
                        </m:sSup>
                      </m:den>
                    </m:f>
                    <m:acc>
                      <m:accPr>
                        <m:chr m:val="̂"/>
                        <m:ctrlPr>
                          <a:rPr lang="en-US" altLang="zh-CN" i="1" dirty="0">
                            <a:solidFill>
                              <a:srgbClr val="C00000"/>
                            </a:solidFill>
                            <a:latin typeface="Cambria Math"/>
                            <a:ea typeface="Cambria Math"/>
                          </a:rPr>
                        </m:ctrlPr>
                      </m:accPr>
                      <m:e>
                        <m:r>
                          <a:rPr lang="en-US" altLang="zh-CN" i="1" dirty="0">
                            <a:solidFill>
                              <a:srgbClr val="C00000"/>
                            </a:solidFill>
                            <a:latin typeface="Cambria Math"/>
                            <a:ea typeface="Cambria Math"/>
                          </a:rPr>
                          <m:t>𝑟</m:t>
                        </m:r>
                      </m:e>
                    </m:acc>
                  </m:oMath>
                </a14:m>
                <a:r>
                  <a:rPr lang="en-US" altLang="zh-CN" dirty="0" smtClean="0">
                    <a:solidFill>
                      <a:srgbClr val="C00000"/>
                    </a:solidFill>
                  </a:rPr>
                  <a:t> = </a:t>
                </a:r>
                <a14:m>
                  <m:oMath xmlns:m="http://schemas.openxmlformats.org/officeDocument/2006/math">
                    <m:r>
                      <a:rPr lang="en-US" altLang="zh-CN" i="1" dirty="0">
                        <a:solidFill>
                          <a:srgbClr val="C00000"/>
                        </a:solidFill>
                        <a:latin typeface="Cambria Math"/>
                      </a:rPr>
                      <m:t>𝑘𝑄</m:t>
                    </m:r>
                    <m:f>
                      <m:fPr>
                        <m:ctrlPr>
                          <a:rPr lang="en-US" altLang="zh-CN" i="1" dirty="0">
                            <a:solidFill>
                              <a:srgbClr val="C00000"/>
                            </a:solidFill>
                            <a:latin typeface="Cambria Math"/>
                          </a:rPr>
                        </m:ctrlPr>
                      </m:fPr>
                      <m:num>
                        <m:acc>
                          <m:accPr>
                            <m:chr m:val="⃗"/>
                            <m:ctrlPr>
                              <a:rPr lang="en-US" altLang="zh-CN" i="1" dirty="0" smtClean="0">
                                <a:solidFill>
                                  <a:srgbClr val="C00000"/>
                                </a:solidFill>
                                <a:latin typeface="Cambria Math"/>
                              </a:rPr>
                            </m:ctrlPr>
                          </m:accPr>
                          <m:e>
                            <m:r>
                              <a:rPr lang="en-US" altLang="zh-CN" b="0" i="1" dirty="0" smtClean="0">
                                <a:solidFill>
                                  <a:srgbClr val="C00000"/>
                                </a:solidFill>
                                <a:latin typeface="Cambria Math"/>
                              </a:rPr>
                              <m:t>𝑟</m:t>
                            </m:r>
                          </m:e>
                        </m:acc>
                      </m:num>
                      <m:den>
                        <m:sSup>
                          <m:sSupPr>
                            <m:ctrlPr>
                              <a:rPr lang="en-US" altLang="zh-CN" i="1" dirty="0">
                                <a:solidFill>
                                  <a:srgbClr val="C00000"/>
                                </a:solidFill>
                                <a:latin typeface="Cambria Math"/>
                              </a:rPr>
                            </m:ctrlPr>
                          </m:sSupPr>
                          <m:e>
                            <m:r>
                              <a:rPr lang="en-US" altLang="zh-CN" i="1" dirty="0">
                                <a:solidFill>
                                  <a:srgbClr val="C00000"/>
                                </a:solidFill>
                                <a:latin typeface="Cambria Math"/>
                              </a:rPr>
                              <m:t>𝑅</m:t>
                            </m:r>
                          </m:e>
                          <m:sup>
                            <m:r>
                              <a:rPr lang="en-US" altLang="zh-CN" i="1" dirty="0">
                                <a:solidFill>
                                  <a:srgbClr val="C00000"/>
                                </a:solidFill>
                                <a:latin typeface="Cambria Math"/>
                              </a:rPr>
                              <m:t>3</m:t>
                            </m:r>
                          </m:sup>
                        </m:sSup>
                      </m:den>
                    </m:f>
                  </m:oMath>
                </a14:m>
                <a:endParaRPr lang="en-US" altLang="zh-CN" dirty="0" smtClean="0"/>
              </a:p>
              <a:p>
                <a:pPr marL="0" indent="0">
                  <a:buNone/>
                </a:pPr>
                <a:r>
                  <a:rPr lang="en-US" altLang="zh-CN" dirty="0"/>
                  <a:t> </a:t>
                </a:r>
                <a:r>
                  <a:rPr lang="en-US" altLang="zh-CN" dirty="0" smtClean="0"/>
                  <a:t>           </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88640"/>
                <a:ext cx="8856984" cy="6408712"/>
              </a:xfrm>
              <a:blipFill rotWithShape="1">
                <a:blip r:embed="rId5"/>
                <a:stretch>
                  <a:fillRect l="-1789" t="-1713" r="-1308"/>
                </a:stretch>
              </a:blipFill>
            </p:spPr>
            <p:txBody>
              <a:bodyPr/>
              <a:lstStyle/>
              <a:p>
                <a:r>
                  <a:rPr lang="zh-CN" altLang="en-US">
                    <a:noFill/>
                  </a:rPr>
                  <a:t> </a:t>
                </a:r>
              </a:p>
            </p:txBody>
          </p:sp>
        </mc:Fallback>
      </mc:AlternateContent>
      <p:grpSp>
        <p:nvGrpSpPr>
          <p:cNvPr id="29" name="Group 30"/>
          <p:cNvGrpSpPr>
            <a:grpSpLocks/>
          </p:cNvGrpSpPr>
          <p:nvPr/>
        </p:nvGrpSpPr>
        <p:grpSpPr bwMode="auto">
          <a:xfrm>
            <a:off x="5364088" y="4733110"/>
            <a:ext cx="2540263" cy="1972254"/>
            <a:chOff x="2904" y="1755"/>
            <a:chExt cx="2688" cy="1401"/>
          </a:xfrm>
        </p:grpSpPr>
        <p:sp>
          <p:nvSpPr>
            <p:cNvPr id="30" name="Line 31"/>
            <p:cNvSpPr>
              <a:spLocks noChangeShapeType="1"/>
            </p:cNvSpPr>
            <p:nvPr/>
          </p:nvSpPr>
          <p:spPr bwMode="auto">
            <a:xfrm>
              <a:off x="3084" y="2808"/>
              <a:ext cx="2400"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Line 32"/>
            <p:cNvSpPr>
              <a:spLocks noChangeShapeType="1"/>
            </p:cNvSpPr>
            <p:nvPr/>
          </p:nvSpPr>
          <p:spPr bwMode="auto">
            <a:xfrm flipV="1">
              <a:off x="3072" y="1903"/>
              <a:ext cx="0" cy="905"/>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2" name="Line 33"/>
            <p:cNvSpPr>
              <a:spLocks noChangeShapeType="1"/>
            </p:cNvSpPr>
            <p:nvPr/>
          </p:nvSpPr>
          <p:spPr bwMode="auto">
            <a:xfrm flipV="1">
              <a:off x="3084" y="2112"/>
              <a:ext cx="1092"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3" name="Line 34"/>
            <p:cNvSpPr>
              <a:spLocks noChangeShapeType="1"/>
            </p:cNvSpPr>
            <p:nvPr/>
          </p:nvSpPr>
          <p:spPr bwMode="auto">
            <a:xfrm>
              <a:off x="4176" y="2100"/>
              <a:ext cx="0" cy="732"/>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4" name="Text Box 35"/>
            <p:cNvSpPr txBox="1">
              <a:spLocks noChangeArrowheads="1"/>
            </p:cNvSpPr>
            <p:nvPr/>
          </p:nvSpPr>
          <p:spPr bwMode="auto">
            <a:xfrm>
              <a:off x="3072" y="1755"/>
              <a:ext cx="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dirty="0">
                  <a:solidFill>
                    <a:sysClr val="windowText" lastClr="000000"/>
                  </a:solidFill>
                </a:rPr>
                <a:t>E</a:t>
              </a:r>
            </a:p>
          </p:txBody>
        </p:sp>
        <p:sp>
          <p:nvSpPr>
            <p:cNvPr id="35" name="Text Box 36"/>
            <p:cNvSpPr txBox="1">
              <a:spLocks noChangeArrowheads="1"/>
            </p:cNvSpPr>
            <p:nvPr/>
          </p:nvSpPr>
          <p:spPr bwMode="auto">
            <a:xfrm>
              <a:off x="2904" y="2748"/>
              <a:ext cx="2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b="1" kern="0" dirty="0">
                  <a:solidFill>
                    <a:sysClr val="windowText" lastClr="000000"/>
                  </a:solidFill>
                </a:rPr>
                <a:t>0</a:t>
              </a:r>
            </a:p>
          </p:txBody>
        </p:sp>
        <p:sp>
          <p:nvSpPr>
            <p:cNvPr id="36" name="Text Box 37"/>
            <p:cNvSpPr txBox="1">
              <a:spLocks noChangeArrowheads="1"/>
            </p:cNvSpPr>
            <p:nvPr/>
          </p:nvSpPr>
          <p:spPr bwMode="auto">
            <a:xfrm>
              <a:off x="5304" y="2712"/>
              <a:ext cx="2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b="1" i="1" kern="0" dirty="0">
                  <a:solidFill>
                    <a:sysClr val="windowText" lastClr="000000"/>
                  </a:solidFill>
                </a:rPr>
                <a:t>r</a:t>
              </a:r>
            </a:p>
          </p:txBody>
        </p:sp>
        <p:sp>
          <p:nvSpPr>
            <p:cNvPr id="37" name="Text Box 38"/>
            <p:cNvSpPr txBox="1">
              <a:spLocks noChangeArrowheads="1"/>
            </p:cNvSpPr>
            <p:nvPr/>
          </p:nvSpPr>
          <p:spPr bwMode="auto">
            <a:xfrm>
              <a:off x="4032" y="2784"/>
              <a:ext cx="504"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i="1" kern="0" dirty="0" smtClean="0">
                  <a:solidFill>
                    <a:sysClr val="windowText" lastClr="000000"/>
                  </a:solidFill>
                </a:rPr>
                <a:t>R</a:t>
              </a:r>
              <a:endParaRPr lang="en-US" altLang="zh-CN" sz="2800" b="1" i="1" kern="0" dirty="0">
                <a:solidFill>
                  <a:sysClr val="windowText" lastClr="000000"/>
                </a:solidFill>
              </a:endParaRPr>
            </a:p>
          </p:txBody>
        </p:sp>
        <p:sp>
          <p:nvSpPr>
            <p:cNvPr id="38" name="Freeform 39"/>
            <p:cNvSpPr>
              <a:spLocks/>
            </p:cNvSpPr>
            <p:nvPr/>
          </p:nvSpPr>
          <p:spPr bwMode="auto">
            <a:xfrm>
              <a:off x="4176" y="2100"/>
              <a:ext cx="1152" cy="648"/>
            </a:xfrm>
            <a:custGeom>
              <a:avLst/>
              <a:gdLst>
                <a:gd name="T0" fmla="*/ 0 w 1044"/>
                <a:gd name="T1" fmla="*/ 0 h 648"/>
                <a:gd name="T2" fmla="*/ 132 w 1044"/>
                <a:gd name="T3" fmla="*/ 228 h 648"/>
                <a:gd name="T4" fmla="*/ 324 w 1044"/>
                <a:gd name="T5" fmla="*/ 408 h 648"/>
                <a:gd name="T6" fmla="*/ 720 w 1044"/>
                <a:gd name="T7" fmla="*/ 600 h 648"/>
                <a:gd name="T8" fmla="*/ 1044 w 1044"/>
                <a:gd name="T9" fmla="*/ 648 h 648"/>
              </a:gdLst>
              <a:ahLst/>
              <a:cxnLst>
                <a:cxn ang="0">
                  <a:pos x="T0" y="T1"/>
                </a:cxn>
                <a:cxn ang="0">
                  <a:pos x="T2" y="T3"/>
                </a:cxn>
                <a:cxn ang="0">
                  <a:pos x="T4" y="T5"/>
                </a:cxn>
                <a:cxn ang="0">
                  <a:pos x="T6" y="T7"/>
                </a:cxn>
                <a:cxn ang="0">
                  <a:pos x="T8" y="T9"/>
                </a:cxn>
              </a:cxnLst>
              <a:rect l="0" t="0" r="r" b="b"/>
              <a:pathLst>
                <a:path w="1044" h="648">
                  <a:moveTo>
                    <a:pt x="0" y="0"/>
                  </a:moveTo>
                  <a:cubicBezTo>
                    <a:pt x="39" y="80"/>
                    <a:pt x="78" y="160"/>
                    <a:pt x="132" y="228"/>
                  </a:cubicBezTo>
                  <a:cubicBezTo>
                    <a:pt x="186" y="296"/>
                    <a:pt x="226" y="346"/>
                    <a:pt x="324" y="408"/>
                  </a:cubicBezTo>
                  <a:cubicBezTo>
                    <a:pt x="422" y="470"/>
                    <a:pt x="600" y="560"/>
                    <a:pt x="720" y="600"/>
                  </a:cubicBezTo>
                  <a:cubicBezTo>
                    <a:pt x="840" y="640"/>
                    <a:pt x="942" y="644"/>
                    <a:pt x="1044" y="648"/>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9" name="Line 40"/>
            <p:cNvSpPr>
              <a:spLocks noChangeShapeType="1"/>
            </p:cNvSpPr>
            <p:nvPr/>
          </p:nvSpPr>
          <p:spPr bwMode="auto">
            <a:xfrm flipV="1">
              <a:off x="3072" y="2100"/>
              <a:ext cx="1116" cy="70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40" name="Oval 3"/>
          <p:cNvSpPr>
            <a:spLocks noChangeArrowheads="1"/>
          </p:cNvSpPr>
          <p:nvPr/>
        </p:nvSpPr>
        <p:spPr bwMode="auto">
          <a:xfrm>
            <a:off x="6589416" y="1642244"/>
            <a:ext cx="914400" cy="9144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41" name="Line 32"/>
          <p:cNvSpPr>
            <a:spLocks noChangeShapeType="1"/>
          </p:cNvSpPr>
          <p:nvPr/>
        </p:nvSpPr>
        <p:spPr bwMode="auto">
          <a:xfrm flipV="1">
            <a:off x="6666966" y="2100237"/>
            <a:ext cx="379661" cy="322495"/>
          </a:xfrm>
          <a:prstGeom prst="line">
            <a:avLst/>
          </a:prstGeom>
          <a:noFill/>
          <a:ln w="381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42" name="Line 40"/>
          <p:cNvSpPr>
            <a:spLocks noChangeShapeType="1"/>
          </p:cNvSpPr>
          <p:nvPr/>
        </p:nvSpPr>
        <p:spPr bwMode="auto">
          <a:xfrm flipV="1">
            <a:off x="7059502" y="1243019"/>
            <a:ext cx="123825" cy="856426"/>
          </a:xfrm>
          <a:prstGeom prst="line">
            <a:avLst/>
          </a:prstGeom>
          <a:noFill/>
          <a:ln w="38100">
            <a:solidFill>
              <a:schemeClr val="accent2"/>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43" name="Oval 4"/>
          <p:cNvSpPr>
            <a:spLocks noChangeArrowheads="1"/>
          </p:cNvSpPr>
          <p:nvPr/>
        </p:nvSpPr>
        <p:spPr bwMode="auto">
          <a:xfrm>
            <a:off x="6132216" y="1261244"/>
            <a:ext cx="1816100" cy="1663700"/>
          </a:xfrm>
          <a:prstGeom prst="ellipse">
            <a:avLst/>
          </a:prstGeom>
          <a:noFill/>
          <a:ln w="38100">
            <a:solidFill>
              <a:srgbClr val="0000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sp>
        <p:nvSpPr>
          <p:cNvPr id="44" name="Line 46"/>
          <p:cNvSpPr>
            <a:spLocks noChangeShapeType="1"/>
          </p:cNvSpPr>
          <p:nvPr/>
        </p:nvSpPr>
        <p:spPr bwMode="auto">
          <a:xfrm>
            <a:off x="7962617" y="2075635"/>
            <a:ext cx="609600" cy="0"/>
          </a:xfrm>
          <a:prstGeom prst="line">
            <a:avLst/>
          </a:prstGeom>
          <a:noFill/>
          <a:ln w="38100">
            <a:solidFill>
              <a:srgbClr val="CC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cxnSp>
        <p:nvCxnSpPr>
          <p:cNvPr id="45" name="直接箭头连接符 44"/>
          <p:cNvCxnSpPr/>
          <p:nvPr/>
        </p:nvCxnSpPr>
        <p:spPr bwMode="auto">
          <a:xfrm>
            <a:off x="7351042" y="1855558"/>
            <a:ext cx="1152128" cy="421314"/>
          </a:xfrm>
          <a:prstGeom prst="straightConnector1">
            <a:avLst/>
          </a:prstGeom>
          <a:ln>
            <a:headEnd type="none" w="sm" len="sm"/>
            <a:tailEnd type="arrow"/>
          </a:ln>
          <a:ex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p:nvPr/>
        </p:nvCxnSpPr>
        <p:spPr bwMode="auto">
          <a:xfrm flipV="1">
            <a:off x="7351042" y="1827548"/>
            <a:ext cx="1152128" cy="485328"/>
          </a:xfrm>
          <a:prstGeom prst="straightConnector1">
            <a:avLst/>
          </a:prstGeom>
          <a:ln>
            <a:headEnd type="none" w="sm" len="sm"/>
            <a:tailEnd type="arrow"/>
          </a:ln>
          <a:extLst/>
        </p:spPr>
        <p:style>
          <a:lnRef idx="2">
            <a:schemeClr val="accent1"/>
          </a:lnRef>
          <a:fillRef idx="0">
            <a:schemeClr val="accent1"/>
          </a:fillRef>
          <a:effectRef idx="1">
            <a:schemeClr val="accent1"/>
          </a:effectRef>
          <a:fontRef idx="minor">
            <a:schemeClr val="tx1"/>
          </a:fontRef>
        </p:style>
      </p:cxnSp>
      <p:graphicFrame>
        <p:nvGraphicFramePr>
          <p:cNvPr id="47" name="对象 46"/>
          <p:cNvGraphicFramePr>
            <a:graphicFrameLocks noChangeAspect="1"/>
          </p:cNvGraphicFramePr>
          <p:nvPr>
            <p:extLst>
              <p:ext uri="{D42A27DB-BD31-4B8C-83A1-F6EECF244321}">
                <p14:modId xmlns:p14="http://schemas.microsoft.com/office/powerpoint/2010/main" val="283089072"/>
              </p:ext>
            </p:extLst>
          </p:nvPr>
        </p:nvGraphicFramePr>
        <p:xfrm>
          <a:off x="7261671" y="1512888"/>
          <a:ext cx="503238" cy="369887"/>
        </p:xfrm>
        <a:graphic>
          <a:graphicData uri="http://schemas.openxmlformats.org/presentationml/2006/ole">
            <mc:AlternateContent xmlns:mc="http://schemas.openxmlformats.org/markup-compatibility/2006">
              <mc:Choice xmlns:v="urn:schemas-microsoft-com:vml" Requires="v">
                <p:oleObj spid="_x0000_s43497" name="Equation" r:id="rId6" imgW="241200" imgH="177480" progId="Equation.DSMT4">
                  <p:embed/>
                </p:oleObj>
              </mc:Choice>
              <mc:Fallback>
                <p:oleObj name="Equation" r:id="rId6" imgW="241200" imgH="177480" progId="Equation.DSMT4">
                  <p:embed/>
                  <p:pic>
                    <p:nvPicPr>
                      <p:cNvPr id="0" name=""/>
                      <p:cNvPicPr/>
                      <p:nvPr/>
                    </p:nvPicPr>
                    <p:blipFill>
                      <a:blip r:embed="rId7"/>
                      <a:stretch>
                        <a:fillRect/>
                      </a:stretch>
                    </p:blipFill>
                    <p:spPr>
                      <a:xfrm>
                        <a:off x="7261671" y="1512888"/>
                        <a:ext cx="503238" cy="369887"/>
                      </a:xfrm>
                      <a:prstGeom prst="rect">
                        <a:avLst/>
                      </a:prstGeom>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033443751"/>
              </p:ext>
            </p:extLst>
          </p:nvPr>
        </p:nvGraphicFramePr>
        <p:xfrm>
          <a:off x="7172771" y="2344738"/>
          <a:ext cx="663575" cy="423862"/>
        </p:xfrm>
        <a:graphic>
          <a:graphicData uri="http://schemas.openxmlformats.org/presentationml/2006/ole">
            <mc:AlternateContent xmlns:mc="http://schemas.openxmlformats.org/markup-compatibility/2006">
              <mc:Choice xmlns:v="urn:schemas-microsoft-com:vml" Requires="v">
                <p:oleObj spid="_x0000_s43498" name="Equation" r:id="rId8" imgW="279360" imgH="177480" progId="Equation.DSMT4">
                  <p:embed/>
                </p:oleObj>
              </mc:Choice>
              <mc:Fallback>
                <p:oleObj name="Equation" r:id="rId8" imgW="279360" imgH="177480" progId="Equation.DSMT4">
                  <p:embed/>
                  <p:pic>
                    <p:nvPicPr>
                      <p:cNvPr id="0" name=""/>
                      <p:cNvPicPr/>
                      <p:nvPr/>
                    </p:nvPicPr>
                    <p:blipFill>
                      <a:blip r:embed="rId9"/>
                      <a:stretch>
                        <a:fillRect/>
                      </a:stretch>
                    </p:blipFill>
                    <p:spPr>
                      <a:xfrm>
                        <a:off x="7172771" y="2344738"/>
                        <a:ext cx="663575" cy="423862"/>
                      </a:xfrm>
                      <a:prstGeom prst="rect">
                        <a:avLst/>
                      </a:prstGeom>
                    </p:spPr>
                  </p:pic>
                </p:oleObj>
              </mc:Fallback>
            </mc:AlternateContent>
          </a:graphicData>
        </a:graphic>
      </p:graphicFrame>
      <p:cxnSp>
        <p:nvCxnSpPr>
          <p:cNvPr id="49" name="直接连接符 48"/>
          <p:cNvCxnSpPr>
            <a:stCxn id="42" idx="0"/>
            <a:endCxn id="44" idx="0"/>
          </p:cNvCxnSpPr>
          <p:nvPr/>
        </p:nvCxnSpPr>
        <p:spPr bwMode="auto">
          <a:xfrm flipV="1">
            <a:off x="7059502" y="2075633"/>
            <a:ext cx="903101" cy="23812"/>
          </a:xfrm>
          <a:prstGeom prst="line">
            <a:avLst/>
          </a:prstGeom>
          <a:ln>
            <a:prstDash val="dash"/>
            <a:headEnd type="none" w="sm" len="sm"/>
            <a:tailEnd type="none" w="sm" len="sm"/>
          </a:ln>
          <a:extLst/>
        </p:spPr>
        <p:style>
          <a:lnRef idx="2">
            <a:schemeClr val="dk1"/>
          </a:lnRef>
          <a:fillRef idx="0">
            <a:schemeClr val="dk1"/>
          </a:fillRef>
          <a:effectRef idx="1">
            <a:schemeClr val="dk1"/>
          </a:effectRef>
          <a:fontRef idx="minor">
            <a:schemeClr val="tx1"/>
          </a:fontRef>
        </p:style>
      </p:cxnSp>
      <p:graphicFrame>
        <p:nvGraphicFramePr>
          <p:cNvPr id="50" name="对象 49"/>
          <p:cNvGraphicFramePr>
            <a:graphicFrameLocks noChangeAspect="1"/>
          </p:cNvGraphicFramePr>
          <p:nvPr>
            <p:extLst>
              <p:ext uri="{D42A27DB-BD31-4B8C-83A1-F6EECF244321}">
                <p14:modId xmlns:p14="http://schemas.microsoft.com/office/powerpoint/2010/main" val="489823228"/>
              </p:ext>
            </p:extLst>
          </p:nvPr>
        </p:nvGraphicFramePr>
        <p:xfrm>
          <a:off x="7884368" y="2060848"/>
          <a:ext cx="299333" cy="324277"/>
        </p:xfrm>
        <a:graphic>
          <a:graphicData uri="http://schemas.openxmlformats.org/presentationml/2006/ole">
            <mc:AlternateContent xmlns:mc="http://schemas.openxmlformats.org/markup-compatibility/2006">
              <mc:Choice xmlns:v="urn:schemas-microsoft-com:vml" Requires="v">
                <p:oleObj spid="_x0000_s43499" name="公式" r:id="rId10" imgW="152280" imgH="164880" progId="Equation.3">
                  <p:embed/>
                </p:oleObj>
              </mc:Choice>
              <mc:Fallback>
                <p:oleObj name="公式" r:id="rId10" imgW="152280" imgH="164880" progId="Equation.3">
                  <p:embed/>
                  <p:pic>
                    <p:nvPicPr>
                      <p:cNvPr id="0" name=""/>
                      <p:cNvPicPr/>
                      <p:nvPr/>
                    </p:nvPicPr>
                    <p:blipFill>
                      <a:blip r:embed="rId11"/>
                      <a:stretch>
                        <a:fillRect/>
                      </a:stretch>
                    </p:blipFill>
                    <p:spPr>
                      <a:xfrm>
                        <a:off x="7884368" y="2060848"/>
                        <a:ext cx="299333" cy="324277"/>
                      </a:xfrm>
                      <a:prstGeom prst="rect">
                        <a:avLst/>
                      </a:prstGeom>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3666497085"/>
              </p:ext>
            </p:extLst>
          </p:nvPr>
        </p:nvGraphicFramePr>
        <p:xfrm>
          <a:off x="8052615" y="1265870"/>
          <a:ext cx="487040" cy="413984"/>
        </p:xfrm>
        <a:graphic>
          <a:graphicData uri="http://schemas.openxmlformats.org/presentationml/2006/ole">
            <mc:AlternateContent xmlns:mc="http://schemas.openxmlformats.org/markup-compatibility/2006">
              <mc:Choice xmlns:v="urn:schemas-microsoft-com:vml" Requires="v">
                <p:oleObj spid="_x0000_s43500" name="公式" r:id="rId12" imgW="253800" imgH="215640" progId="Equation.3">
                  <p:embed/>
                </p:oleObj>
              </mc:Choice>
              <mc:Fallback>
                <p:oleObj name="公式" r:id="rId12" imgW="253800" imgH="215640" progId="Equation.3">
                  <p:embed/>
                  <p:pic>
                    <p:nvPicPr>
                      <p:cNvPr id="0" name=""/>
                      <p:cNvPicPr/>
                      <p:nvPr/>
                    </p:nvPicPr>
                    <p:blipFill>
                      <a:blip r:embed="rId13"/>
                      <a:stretch>
                        <a:fillRect/>
                      </a:stretch>
                    </p:blipFill>
                    <p:spPr>
                      <a:xfrm>
                        <a:off x="8052615" y="1265870"/>
                        <a:ext cx="487040" cy="413984"/>
                      </a:xfrm>
                      <a:prstGeom prst="rect">
                        <a:avLst/>
                      </a:prstGeom>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3326491357"/>
              </p:ext>
            </p:extLst>
          </p:nvPr>
        </p:nvGraphicFramePr>
        <p:xfrm>
          <a:off x="8023721" y="2423806"/>
          <a:ext cx="487363" cy="414337"/>
        </p:xfrm>
        <a:graphic>
          <a:graphicData uri="http://schemas.openxmlformats.org/presentationml/2006/ole">
            <mc:AlternateContent xmlns:mc="http://schemas.openxmlformats.org/markup-compatibility/2006">
              <mc:Choice xmlns:v="urn:schemas-microsoft-com:vml" Requires="v">
                <p:oleObj spid="_x0000_s43501" name="公式" r:id="rId14" imgW="253800" imgH="215640" progId="Equation.3">
                  <p:embed/>
                </p:oleObj>
              </mc:Choice>
              <mc:Fallback>
                <p:oleObj name="公式" r:id="rId14" imgW="253800" imgH="215640" progId="Equation.3">
                  <p:embed/>
                  <p:pic>
                    <p:nvPicPr>
                      <p:cNvPr id="0" name=""/>
                      <p:cNvPicPr>
                        <a:picLocks noChangeAspect="1" noChangeArrowheads="1"/>
                      </p:cNvPicPr>
                      <p:nvPr/>
                    </p:nvPicPr>
                    <p:blipFill>
                      <a:blip r:embed="rId15"/>
                      <a:srcRect/>
                      <a:stretch>
                        <a:fillRect/>
                      </a:stretch>
                    </p:blipFill>
                    <p:spPr bwMode="auto">
                      <a:xfrm>
                        <a:off x="8023721" y="2423806"/>
                        <a:ext cx="4873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278789393"/>
              </p:ext>
            </p:extLst>
          </p:nvPr>
        </p:nvGraphicFramePr>
        <p:xfrm>
          <a:off x="8596759" y="1882769"/>
          <a:ext cx="439737" cy="341313"/>
        </p:xfrm>
        <a:graphic>
          <a:graphicData uri="http://schemas.openxmlformats.org/presentationml/2006/ole">
            <mc:AlternateContent xmlns:mc="http://schemas.openxmlformats.org/markup-compatibility/2006">
              <mc:Choice xmlns:v="urn:schemas-microsoft-com:vml" Requires="v">
                <p:oleObj spid="_x0000_s43502" name="公式" r:id="rId16" imgW="228600" imgH="177480" progId="Equation.3">
                  <p:embed/>
                </p:oleObj>
              </mc:Choice>
              <mc:Fallback>
                <p:oleObj name="公式" r:id="rId16" imgW="228600" imgH="177480" progId="Equation.3">
                  <p:embed/>
                  <p:pic>
                    <p:nvPicPr>
                      <p:cNvPr id="0" name=""/>
                      <p:cNvPicPr>
                        <a:picLocks noChangeAspect="1" noChangeArrowheads="1"/>
                      </p:cNvPicPr>
                      <p:nvPr/>
                    </p:nvPicPr>
                    <p:blipFill>
                      <a:blip r:embed="rId17"/>
                      <a:srcRect/>
                      <a:stretch>
                        <a:fillRect/>
                      </a:stretch>
                    </p:blipFill>
                    <p:spPr bwMode="auto">
                      <a:xfrm>
                        <a:off x="8596759" y="1882769"/>
                        <a:ext cx="4397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8"/>
          <p:cNvGraphicFramePr>
            <a:graphicFrameLocks/>
          </p:cNvGraphicFramePr>
          <p:nvPr>
            <p:extLst>
              <p:ext uri="{D42A27DB-BD31-4B8C-83A1-F6EECF244321}">
                <p14:modId xmlns:p14="http://schemas.microsoft.com/office/powerpoint/2010/main" val="3772138496"/>
              </p:ext>
            </p:extLst>
          </p:nvPr>
        </p:nvGraphicFramePr>
        <p:xfrm>
          <a:off x="6373690" y="1572695"/>
          <a:ext cx="431451" cy="421872"/>
        </p:xfrm>
        <a:graphic>
          <a:graphicData uri="http://schemas.openxmlformats.org/presentationml/2006/ole">
            <mc:AlternateContent xmlns:mc="http://schemas.openxmlformats.org/markup-compatibility/2006">
              <mc:Choice xmlns:v="urn:schemas-microsoft-com:vml" Requires="v">
                <p:oleObj spid="_x0000_s43503" name="公式" r:id="rId18" imgW="164880" imgH="203040" progId="Equation.3">
                  <p:embed/>
                </p:oleObj>
              </mc:Choice>
              <mc:Fallback>
                <p:oleObj name="公式" r:id="rId18" imgW="164880" imgH="20304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690" y="1572695"/>
                        <a:ext cx="431451" cy="421872"/>
                      </a:xfrm>
                      <a:prstGeom prst="rect">
                        <a:avLst/>
                      </a:prstGeom>
                      <a:noFill/>
                      <a:ln>
                        <a:noFill/>
                      </a:ln>
                      <a:effectLst/>
                      <a:extLst/>
                    </p:spPr>
                  </p:pic>
                </p:oleObj>
              </mc:Fallback>
            </mc:AlternateContent>
          </a:graphicData>
        </a:graphic>
      </p:graphicFrame>
      <p:graphicFrame>
        <p:nvGraphicFramePr>
          <p:cNvPr id="55" name="Object 30"/>
          <p:cNvGraphicFramePr>
            <a:graphicFrameLocks noChangeAspect="1"/>
          </p:cNvGraphicFramePr>
          <p:nvPr>
            <p:extLst>
              <p:ext uri="{D42A27DB-BD31-4B8C-83A1-F6EECF244321}">
                <p14:modId xmlns:p14="http://schemas.microsoft.com/office/powerpoint/2010/main" val="4271446426"/>
              </p:ext>
            </p:extLst>
          </p:nvPr>
        </p:nvGraphicFramePr>
        <p:xfrm>
          <a:off x="6609631" y="1905770"/>
          <a:ext cx="334963" cy="363538"/>
        </p:xfrm>
        <a:graphic>
          <a:graphicData uri="http://schemas.openxmlformats.org/presentationml/2006/ole">
            <mc:AlternateContent xmlns:mc="http://schemas.openxmlformats.org/markup-compatibility/2006">
              <mc:Choice xmlns:v="urn:schemas-microsoft-com:vml" Requires="v">
                <p:oleObj spid="_x0000_s43504" name="公式" r:id="rId20" imgW="152280" imgH="164880" progId="Equation.3">
                  <p:embed/>
                </p:oleObj>
              </mc:Choice>
              <mc:Fallback>
                <p:oleObj name="公式" r:id="rId20" imgW="152280" imgH="1648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09631" y="1905770"/>
                        <a:ext cx="334963" cy="363538"/>
                      </a:xfrm>
                      <a:prstGeom prst="rect">
                        <a:avLst/>
                      </a:prstGeom>
                      <a:noFill/>
                      <a:ln>
                        <a:noFill/>
                      </a:ln>
                      <a:effectLst/>
                      <a:extLst/>
                    </p:spPr>
                  </p:pic>
                </p:oleObj>
              </mc:Fallback>
            </mc:AlternateContent>
          </a:graphicData>
        </a:graphic>
      </p:graphicFrame>
      <p:graphicFrame>
        <p:nvGraphicFramePr>
          <p:cNvPr id="56" name="Object 35"/>
          <p:cNvGraphicFramePr>
            <a:graphicFrameLocks noChangeAspect="1"/>
          </p:cNvGraphicFramePr>
          <p:nvPr>
            <p:extLst>
              <p:ext uri="{D42A27DB-BD31-4B8C-83A1-F6EECF244321}">
                <p14:modId xmlns:p14="http://schemas.microsoft.com/office/powerpoint/2010/main" val="4263064527"/>
              </p:ext>
            </p:extLst>
          </p:nvPr>
        </p:nvGraphicFramePr>
        <p:xfrm>
          <a:off x="6932326" y="2100238"/>
          <a:ext cx="411163" cy="457200"/>
        </p:xfrm>
        <a:graphic>
          <a:graphicData uri="http://schemas.openxmlformats.org/presentationml/2006/ole">
            <mc:AlternateContent xmlns:mc="http://schemas.openxmlformats.org/markup-compatibility/2006">
              <mc:Choice xmlns:v="urn:schemas-microsoft-com:vml" Requires="v">
                <p:oleObj spid="_x0000_s43505" name="公式" r:id="rId22" imgW="126720" imgH="139680" progId="Equation.3">
                  <p:embed/>
                </p:oleObj>
              </mc:Choice>
              <mc:Fallback>
                <p:oleObj name="公式" r:id="rId22" imgW="126720" imgH="1396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32326" y="2100238"/>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13"/>
          <p:cNvGraphicFramePr>
            <a:graphicFrameLocks/>
          </p:cNvGraphicFramePr>
          <p:nvPr>
            <p:extLst>
              <p:ext uri="{D42A27DB-BD31-4B8C-83A1-F6EECF244321}">
                <p14:modId xmlns:p14="http://schemas.microsoft.com/office/powerpoint/2010/main" val="4225316564"/>
              </p:ext>
            </p:extLst>
          </p:nvPr>
        </p:nvGraphicFramePr>
        <p:xfrm>
          <a:off x="6798468" y="1304919"/>
          <a:ext cx="336550" cy="420688"/>
        </p:xfrm>
        <a:graphic>
          <a:graphicData uri="http://schemas.openxmlformats.org/presentationml/2006/ole">
            <mc:AlternateContent xmlns:mc="http://schemas.openxmlformats.org/markup-compatibility/2006">
              <mc:Choice xmlns:v="urn:schemas-microsoft-com:vml" Requires="v">
                <p:oleObj spid="_x0000_s43506" name="Equation" r:id="rId24" imgW="114120" imgH="126720" progId="Equation.DSMT4">
                  <p:embed/>
                </p:oleObj>
              </mc:Choice>
              <mc:Fallback>
                <p:oleObj name="Equation" r:id="rId24" imgW="114120" imgH="126720" progId="Equation.DSMT4">
                  <p:embed/>
                  <p:pic>
                    <p:nvPicPr>
                      <p:cNvPr id="0" name=""/>
                      <p:cNvPicPr>
                        <a:picLocks noChangeArrowheads="1"/>
                      </p:cNvPicPr>
                      <p:nvPr/>
                    </p:nvPicPr>
                    <p:blipFill>
                      <a:blip r:embed="rId25"/>
                      <a:srcRect/>
                      <a:stretch>
                        <a:fillRect/>
                      </a:stretch>
                    </p:blipFill>
                    <p:spPr bwMode="auto">
                      <a:xfrm>
                        <a:off x="6798468" y="1304919"/>
                        <a:ext cx="3365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42"/>
          <p:cNvGraphicFramePr>
            <a:graphicFrameLocks noChangeAspect="1"/>
          </p:cNvGraphicFramePr>
          <p:nvPr>
            <p:extLst>
              <p:ext uri="{D42A27DB-BD31-4B8C-83A1-F6EECF244321}">
                <p14:modId xmlns:p14="http://schemas.microsoft.com/office/powerpoint/2010/main" val="1119740041"/>
              </p:ext>
            </p:extLst>
          </p:nvPr>
        </p:nvGraphicFramePr>
        <p:xfrm>
          <a:off x="5910882" y="1501361"/>
          <a:ext cx="346543" cy="436099"/>
        </p:xfrm>
        <a:graphic>
          <a:graphicData uri="http://schemas.openxmlformats.org/presentationml/2006/ole">
            <mc:AlternateContent xmlns:mc="http://schemas.openxmlformats.org/markup-compatibility/2006">
              <mc:Choice xmlns:v="urn:schemas-microsoft-com:vml" Requires="v">
                <p:oleObj spid="_x0000_s43507" name="Equation" r:id="rId26" imgW="139680" imgH="177480" progId="Equation.DSMT4">
                  <p:embed/>
                </p:oleObj>
              </mc:Choice>
              <mc:Fallback>
                <p:oleObj name="Equation" r:id="rId26" imgW="139680" imgH="177480" progId="Equation.DSMT4">
                  <p:embed/>
                  <p:pic>
                    <p:nvPicPr>
                      <p:cNvPr id="0" name=""/>
                      <p:cNvPicPr>
                        <a:picLocks noChangeAspect="1" noChangeArrowheads="1"/>
                      </p:cNvPicPr>
                      <p:nvPr/>
                    </p:nvPicPr>
                    <p:blipFill>
                      <a:blip r:embed="rId27"/>
                      <a:srcRect/>
                      <a:stretch>
                        <a:fillRect/>
                      </a:stretch>
                    </p:blipFill>
                    <p:spPr bwMode="auto">
                      <a:xfrm>
                        <a:off x="5910882" y="1501361"/>
                        <a:ext cx="346543" cy="436099"/>
                      </a:xfrm>
                      <a:prstGeom prst="rect">
                        <a:avLst/>
                      </a:prstGeom>
                      <a:noFill/>
                      <a:ln>
                        <a:noFill/>
                      </a:ln>
                      <a:effectLst/>
                      <a:extLst/>
                    </p:spPr>
                  </p:pic>
                </p:oleObj>
              </mc:Fallback>
            </mc:AlternateContent>
          </a:graphicData>
        </a:graphic>
      </p:graphicFrame>
      <p:sp>
        <p:nvSpPr>
          <p:cNvPr id="59" name="Oval 44"/>
          <p:cNvSpPr>
            <a:spLocks noChangeArrowheads="1"/>
          </p:cNvSpPr>
          <p:nvPr/>
        </p:nvSpPr>
        <p:spPr bwMode="auto">
          <a:xfrm rot="487806">
            <a:off x="7912470" y="2013940"/>
            <a:ext cx="78986" cy="113903"/>
          </a:xfrm>
          <a:prstGeom prst="ellipse">
            <a:avLst/>
          </a:prstGeom>
          <a:solidFill>
            <a:schemeClr val="tx1"/>
          </a:solidFill>
          <a:ln w="12700">
            <a:solidFill>
              <a:schemeClr val="tx1"/>
            </a:solidFill>
            <a:round/>
            <a:headEnd type="none" w="sm" len="sm"/>
            <a:tailEnd type="none" w="sm" len="sm"/>
          </a:ln>
          <a:effectLst/>
          <a:extLst/>
        </p:spPr>
        <p:txBody>
          <a:bodyPr wrap="none" anchor="ctr"/>
          <a:lstStyle/>
          <a:p>
            <a:pPr eaLnBrk="0" fontAlgn="base" hangingPunct="0">
              <a:spcBef>
                <a:spcPct val="0"/>
              </a:spcBef>
              <a:spcAft>
                <a:spcPct val="0"/>
              </a:spcAft>
            </a:pPr>
            <a:endParaRPr kumimoji="1" lang="zh-CN" altLang="en-US" sz="2400">
              <a:solidFill>
                <a:srgbClr val="FF3300"/>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1685639428"/>
              </p:ext>
            </p:extLst>
          </p:nvPr>
        </p:nvGraphicFramePr>
        <p:xfrm>
          <a:off x="985786" y="2454910"/>
          <a:ext cx="4990370" cy="614050"/>
        </p:xfrm>
        <a:graphic>
          <a:graphicData uri="http://schemas.openxmlformats.org/presentationml/2006/ole">
            <mc:AlternateContent xmlns:mc="http://schemas.openxmlformats.org/markup-compatibility/2006">
              <mc:Choice xmlns:v="urn:schemas-microsoft-com:vml" Requires="v">
                <p:oleObj spid="_x0000_s43508" name="Equation" r:id="rId28" imgW="2273040" imgH="279360" progId="Equation.DSMT4">
                  <p:embed/>
                </p:oleObj>
              </mc:Choice>
              <mc:Fallback>
                <p:oleObj name="Equation" r:id="rId28" imgW="2273040" imgH="279360" progId="Equation.DSMT4">
                  <p:embed/>
                  <p:pic>
                    <p:nvPicPr>
                      <p:cNvPr id="0" name="对象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5786" y="2454910"/>
                        <a:ext cx="4990370" cy="614050"/>
                      </a:xfrm>
                      <a:prstGeom prst="rect">
                        <a:avLst/>
                      </a:prstGeom>
                      <a:noFill/>
                      <a:ln>
                        <a:noFill/>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243385415"/>
              </p:ext>
            </p:extLst>
          </p:nvPr>
        </p:nvGraphicFramePr>
        <p:xfrm>
          <a:off x="1583668" y="3067993"/>
          <a:ext cx="7407275" cy="1081087"/>
        </p:xfrm>
        <a:graphic>
          <a:graphicData uri="http://schemas.openxmlformats.org/presentationml/2006/ole">
            <mc:AlternateContent xmlns:mc="http://schemas.openxmlformats.org/markup-compatibility/2006">
              <mc:Choice xmlns:v="urn:schemas-microsoft-com:vml" Requires="v">
                <p:oleObj spid="_x0000_s43509" name="Equation" r:id="rId30" imgW="2958840" imgH="431640" progId="Equation.DSMT4">
                  <p:embed/>
                </p:oleObj>
              </mc:Choice>
              <mc:Fallback>
                <p:oleObj name="Equation" r:id="rId30" imgW="2958840" imgH="431640" progId="Equation.DSMT4">
                  <p:embed/>
                  <p:pic>
                    <p:nvPicPr>
                      <p:cNvPr id="0" name="对象 4"/>
                      <p:cNvPicPr>
                        <a:picLocks noChangeAspect="1" noChangeArrowheads="1"/>
                      </p:cNvPicPr>
                      <p:nvPr/>
                    </p:nvPicPr>
                    <p:blipFill>
                      <a:blip r:embed="rId31"/>
                      <a:srcRect/>
                      <a:stretch>
                        <a:fillRect/>
                      </a:stretch>
                    </p:blipFill>
                    <p:spPr bwMode="auto">
                      <a:xfrm>
                        <a:off x="1583668" y="3067993"/>
                        <a:ext cx="74072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222240536"/>
              </p:ext>
            </p:extLst>
          </p:nvPr>
        </p:nvGraphicFramePr>
        <p:xfrm>
          <a:off x="1692275" y="3837409"/>
          <a:ext cx="2211388" cy="1247775"/>
        </p:xfrm>
        <a:graphic>
          <a:graphicData uri="http://schemas.openxmlformats.org/presentationml/2006/ole">
            <mc:AlternateContent xmlns:mc="http://schemas.openxmlformats.org/markup-compatibility/2006">
              <mc:Choice xmlns:v="urn:schemas-microsoft-com:vml" Requires="v">
                <p:oleObj spid="_x0000_s43510" name="Equation" r:id="rId32" imgW="787320" imgH="444240" progId="Equation.DSMT4">
                  <p:embed/>
                </p:oleObj>
              </mc:Choice>
              <mc:Fallback>
                <p:oleObj name="Equation" r:id="rId32" imgW="787320" imgH="444240" progId="Equation.DSMT4">
                  <p:embed/>
                  <p:pic>
                    <p:nvPicPr>
                      <p:cNvPr id="0" name="对象 3"/>
                      <p:cNvPicPr>
                        <a:picLocks noChangeAspect="1" noChangeArrowheads="1"/>
                      </p:cNvPicPr>
                      <p:nvPr/>
                    </p:nvPicPr>
                    <p:blipFill>
                      <a:blip r:embed="rId33"/>
                      <a:srcRect/>
                      <a:stretch>
                        <a:fillRect/>
                      </a:stretch>
                    </p:blipFill>
                    <p:spPr bwMode="auto">
                      <a:xfrm>
                        <a:off x="1692275" y="3837409"/>
                        <a:ext cx="2211388"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515277539"/>
              </p:ext>
            </p:extLst>
          </p:nvPr>
        </p:nvGraphicFramePr>
        <p:xfrm>
          <a:off x="4514850" y="3338513"/>
          <a:ext cx="114300" cy="177800"/>
        </p:xfrm>
        <a:graphic>
          <a:graphicData uri="http://schemas.openxmlformats.org/presentationml/2006/ole">
            <mc:AlternateContent xmlns:mc="http://schemas.openxmlformats.org/markup-compatibility/2006">
              <mc:Choice xmlns:v="urn:schemas-microsoft-com:vml" Requires="v">
                <p:oleObj spid="_x0000_s43511" name="Equation" r:id="rId34" imgW="114120" imgH="177480" progId="Equation.DSMT4">
                  <p:embed/>
                </p:oleObj>
              </mc:Choice>
              <mc:Fallback>
                <p:oleObj name="Equation" r:id="rId34" imgW="114120" imgH="177480" progId="Equation.DSMT4">
                  <p:embed/>
                  <p:pic>
                    <p:nvPicPr>
                      <p:cNvPr id="0" name=""/>
                      <p:cNvPicPr/>
                      <p:nvPr/>
                    </p:nvPicPr>
                    <p:blipFill>
                      <a:blip r:embed="rId35"/>
                      <a:stretch>
                        <a:fillRect/>
                      </a:stretch>
                    </p:blipFill>
                    <p:spPr>
                      <a:xfrm>
                        <a:off x="4514850" y="3338513"/>
                        <a:ext cx="114300" cy="177800"/>
                      </a:xfrm>
                      <a:prstGeom prst="rect">
                        <a:avLst/>
                      </a:prstGeom>
                    </p:spPr>
                  </p:pic>
                </p:oleObj>
              </mc:Fallback>
            </mc:AlternateContent>
          </a:graphicData>
        </a:graphic>
      </p:graphicFrame>
    </p:spTree>
    <p:extLst>
      <p:ext uri="{BB962C8B-B14F-4D97-AF65-F5344CB8AC3E}">
        <p14:creationId xmlns:p14="http://schemas.microsoft.com/office/powerpoint/2010/main" val="17558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down)">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wipe(down)">
                                      <p:cBhvr>
                                        <p:cTn id="57" dur="500"/>
                                        <p:tgtEl>
                                          <p:spTgt spid="3">
                                            <p:txEl>
                                              <p:pRg st="3" end="3"/>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wipe(down)">
                                      <p:cBhvr>
                                        <p:cTn id="65" dur="500"/>
                                        <p:tgtEl>
                                          <p:spTgt spid="3">
                                            <p:txEl>
                                              <p:pRg st="5" end="5"/>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wipe(down)">
                                      <p:cBhvr>
                                        <p:cTn id="73" dur="500"/>
                                        <p:tgtEl>
                                          <p:spTgt spid="3">
                                            <p:txEl>
                                              <p:pRg st="6" end="6"/>
                                            </p:txEl>
                                          </p:spTgt>
                                        </p:tgtEl>
                                      </p:cBhvr>
                                    </p:animEffect>
                                  </p:childTnLst>
                                </p:cTn>
                              </p:par>
                              <p:par>
                                <p:cTn id="74" presetID="22" presetClass="entr" presetSubtype="4"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down)">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wipe(down)">
                                      <p:cBhvr>
                                        <p:cTn id="81" dur="500"/>
                                        <p:tgtEl>
                                          <p:spTgt spid="3">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down)">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0244" y="203359"/>
                <a:ext cx="8856984" cy="6408712"/>
              </a:xfrm>
            </p:spPr>
            <p:txBody>
              <a:bodyPr/>
              <a:lstStyle/>
              <a:p>
                <a:pPr marL="0" indent="0">
                  <a:buNone/>
                </a:pPr>
                <a:r>
                  <a:rPr lang="zh-CN" altLang="en-US" dirty="0" smtClean="0"/>
                  <a:t>例</a:t>
                </a:r>
                <a:r>
                  <a:rPr lang="en-US" altLang="zh-CN" dirty="0" smtClean="0"/>
                  <a:t>3. </a:t>
                </a:r>
                <a:r>
                  <a:rPr lang="zh-CN" altLang="en-US" dirty="0" smtClean="0"/>
                  <a:t>无限大平面均匀带正电，电荷密度为</a:t>
                </a:r>
                <a14:m>
                  <m:oMath xmlns:m="http://schemas.openxmlformats.org/officeDocument/2006/math">
                    <m:r>
                      <a:rPr lang="zh-CN" altLang="en-US" i="1" smtClean="0">
                        <a:latin typeface="Cambria Math"/>
                      </a:rPr>
                      <m:t>𝜎</m:t>
                    </m:r>
                  </m:oMath>
                </a14:m>
                <a:r>
                  <a:rPr lang="zh-CN" altLang="en-US" dirty="0" smtClean="0"/>
                  <a:t>，求平面外电场矢量分布。</a:t>
                </a:r>
                <a:endParaRPr lang="en-US" altLang="zh-CN" dirty="0" smtClean="0"/>
              </a:p>
              <a:p>
                <a:pPr marL="0" indent="0">
                  <a:buNone/>
                </a:pPr>
                <a:r>
                  <a:rPr lang="zh-CN" altLang="en-US" dirty="0"/>
                  <a:t>解</a:t>
                </a:r>
                <a:r>
                  <a:rPr lang="zh-CN" altLang="en-US" dirty="0" smtClean="0"/>
                  <a:t>：（</a:t>
                </a:r>
                <a:r>
                  <a:rPr lang="en-US" altLang="zh-CN" dirty="0"/>
                  <a:t>1</a:t>
                </a:r>
                <a:r>
                  <a:rPr lang="zh-CN" altLang="en-US" dirty="0"/>
                  <a:t>）由于电荷</a:t>
                </a:r>
                <a:r>
                  <a:rPr lang="zh-CN" altLang="en-US" dirty="0" smtClean="0"/>
                  <a:t>均匀分布</a:t>
                </a:r>
                <a:endParaRPr lang="en-US" altLang="zh-CN" dirty="0" smtClean="0"/>
              </a:p>
              <a:p>
                <a:pPr marL="0" indent="0">
                  <a:buNone/>
                </a:pPr>
                <a:r>
                  <a:rPr lang="zh-CN" altLang="en-US" dirty="0" smtClean="0"/>
                  <a:t>   在无限大</a:t>
                </a:r>
                <a:r>
                  <a:rPr lang="zh-CN" altLang="en-US" dirty="0"/>
                  <a:t>平面，所以两侧</a:t>
                </a:r>
                <a:r>
                  <a:rPr lang="zh-CN" altLang="en-US" dirty="0" smtClean="0"/>
                  <a:t>的</a:t>
                </a:r>
                <a:endParaRPr lang="en-US" altLang="zh-CN" dirty="0" smtClean="0"/>
              </a:p>
              <a:p>
                <a:pPr marL="0" indent="0">
                  <a:buNone/>
                </a:pPr>
                <a:r>
                  <a:rPr lang="zh-CN" altLang="en-US" dirty="0" smtClean="0"/>
                  <a:t>   电场</a:t>
                </a:r>
                <a:r>
                  <a:rPr lang="zh-CN" altLang="en-US" dirty="0"/>
                  <a:t>分布对称，而且与</a:t>
                </a:r>
                <a:r>
                  <a:rPr lang="zh-CN" altLang="en-US" dirty="0" smtClean="0"/>
                  <a:t>带电</a:t>
                </a:r>
                <a:endParaRPr lang="en-US" altLang="zh-CN" dirty="0" smtClean="0"/>
              </a:p>
              <a:p>
                <a:pPr marL="0" indent="0">
                  <a:buNone/>
                </a:pPr>
                <a:r>
                  <a:rPr lang="en-US" altLang="zh-CN" dirty="0"/>
                  <a:t> </a:t>
                </a:r>
                <a:r>
                  <a:rPr lang="en-US" altLang="zh-CN" dirty="0" smtClean="0"/>
                  <a:t>  </a:t>
                </a:r>
                <a:r>
                  <a:rPr lang="zh-CN" altLang="en-US" dirty="0" smtClean="0"/>
                  <a:t>平面</a:t>
                </a:r>
                <a:r>
                  <a:rPr lang="zh-CN" altLang="en-US" dirty="0"/>
                  <a:t>垂直。</a:t>
                </a:r>
                <a:endParaRPr lang="en-US" altLang="zh-CN" dirty="0"/>
              </a:p>
              <a:p>
                <a:pPr marL="0" indent="0">
                  <a:buNone/>
                </a:pPr>
                <a:r>
                  <a:rPr lang="zh-CN" altLang="en-US" dirty="0"/>
                  <a:t>（</a:t>
                </a:r>
                <a:r>
                  <a:rPr lang="en-US" altLang="zh-CN" dirty="0"/>
                  <a:t>2</a:t>
                </a:r>
                <a:r>
                  <a:rPr lang="zh-CN" altLang="en-US" dirty="0"/>
                  <a:t>）选取如图所示的闭合柱面为高斯面。</a:t>
                </a: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0244" y="203359"/>
                <a:ext cx="8856984" cy="6408712"/>
              </a:xfrm>
              <a:blipFill rotWithShape="1">
                <a:blip r:embed="rId4"/>
                <a:stretch>
                  <a:fillRect l="-1721" t="-1711"/>
                </a:stretch>
              </a:blipFill>
            </p:spPr>
            <p:txBody>
              <a:bodyPr/>
              <a:lstStyle/>
              <a:p>
                <a:r>
                  <a:rPr lang="zh-CN" altLang="en-US">
                    <a:noFill/>
                  </a:rPr>
                  <a:t> </a:t>
                </a:r>
              </a:p>
            </p:txBody>
          </p:sp>
        </mc:Fallback>
      </mc:AlternateContent>
      <p:sp>
        <p:nvSpPr>
          <p:cNvPr id="7" name="AutoShape 62" descr="羊皮纸"/>
          <p:cNvSpPr>
            <a:spLocks noChangeArrowheads="1"/>
          </p:cNvSpPr>
          <p:nvPr/>
        </p:nvSpPr>
        <p:spPr bwMode="auto">
          <a:xfrm rot="5400000" flipV="1">
            <a:off x="6401013" y="1094531"/>
            <a:ext cx="1622357" cy="1162071"/>
          </a:xfrm>
          <a:prstGeom prst="parallelogram">
            <a:avLst>
              <a:gd name="adj" fmla="val 64721"/>
            </a:avLst>
          </a:prstGeom>
          <a:blipFill dpi="0" rotWithShape="0">
            <a:blip r:embed="rId5"/>
            <a:srcRect/>
            <a:tile tx="0" ty="0" sx="100000" sy="100000" flip="none" algn="tl"/>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endParaRPr>
          </a:p>
        </p:txBody>
      </p:sp>
      <p:sp>
        <p:nvSpPr>
          <p:cNvPr id="8" name="Line 63"/>
          <p:cNvSpPr>
            <a:spLocks noChangeShapeType="1"/>
          </p:cNvSpPr>
          <p:nvPr/>
        </p:nvSpPr>
        <p:spPr bwMode="auto">
          <a:xfrm>
            <a:off x="7643770" y="1387070"/>
            <a:ext cx="826212"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9" name="Line 64"/>
          <p:cNvSpPr>
            <a:spLocks noChangeShapeType="1"/>
          </p:cNvSpPr>
          <p:nvPr/>
        </p:nvSpPr>
        <p:spPr bwMode="auto">
          <a:xfrm>
            <a:off x="6734713" y="2020128"/>
            <a:ext cx="962795"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0" name="Line 65"/>
          <p:cNvSpPr>
            <a:spLocks noChangeShapeType="1"/>
          </p:cNvSpPr>
          <p:nvPr/>
        </p:nvSpPr>
        <p:spPr bwMode="auto">
          <a:xfrm flipH="1">
            <a:off x="6628357" y="857964"/>
            <a:ext cx="1151995" cy="77672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1" name="Line 66"/>
          <p:cNvSpPr>
            <a:spLocks noChangeShapeType="1"/>
          </p:cNvSpPr>
          <p:nvPr/>
        </p:nvSpPr>
        <p:spPr bwMode="auto">
          <a:xfrm flipV="1">
            <a:off x="7253054" y="1666222"/>
            <a:ext cx="919133" cy="3504"/>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3" name="Line 68"/>
          <p:cNvSpPr>
            <a:spLocks noChangeShapeType="1"/>
          </p:cNvSpPr>
          <p:nvPr/>
        </p:nvSpPr>
        <p:spPr bwMode="auto">
          <a:xfrm flipV="1">
            <a:off x="5695790" y="2009616"/>
            <a:ext cx="934806" cy="0"/>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14" name="Line 69"/>
          <p:cNvSpPr>
            <a:spLocks noChangeShapeType="1"/>
          </p:cNvSpPr>
          <p:nvPr/>
        </p:nvSpPr>
        <p:spPr bwMode="auto">
          <a:xfrm>
            <a:off x="6309292" y="1349694"/>
            <a:ext cx="725455" cy="3504"/>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32" name="Line 102"/>
          <p:cNvSpPr>
            <a:spLocks noChangeShapeType="1"/>
          </p:cNvSpPr>
          <p:nvPr/>
        </p:nvSpPr>
        <p:spPr bwMode="auto">
          <a:xfrm>
            <a:off x="6633955" y="1634686"/>
            <a:ext cx="0" cy="86198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33" name="Line 103"/>
          <p:cNvSpPr>
            <a:spLocks noChangeShapeType="1"/>
          </p:cNvSpPr>
          <p:nvPr/>
        </p:nvSpPr>
        <p:spPr bwMode="auto">
          <a:xfrm>
            <a:off x="5984628" y="1635854"/>
            <a:ext cx="649327" cy="30368"/>
          </a:xfrm>
          <a:prstGeom prst="line">
            <a:avLst/>
          </a:prstGeom>
          <a:noFill/>
          <a:ln w="28575">
            <a:solidFill>
              <a:srgbClr val="0000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nvGrpSpPr>
          <p:cNvPr id="52" name="Group 61"/>
          <p:cNvGrpSpPr>
            <a:grpSpLocks/>
          </p:cNvGrpSpPr>
          <p:nvPr/>
        </p:nvGrpSpPr>
        <p:grpSpPr bwMode="auto">
          <a:xfrm>
            <a:off x="3105433" y="4329100"/>
            <a:ext cx="2604880" cy="1992296"/>
            <a:chOff x="2142" y="382"/>
            <a:chExt cx="1891" cy="1403"/>
          </a:xfrm>
        </p:grpSpPr>
        <p:sp>
          <p:nvSpPr>
            <p:cNvPr id="53" name="AutoShape 62" descr="羊皮纸"/>
            <p:cNvSpPr>
              <a:spLocks noChangeArrowheads="1"/>
            </p:cNvSpPr>
            <p:nvPr/>
          </p:nvSpPr>
          <p:spPr bwMode="auto">
            <a:xfrm rot="5400000" flipV="1">
              <a:off x="1969" y="563"/>
              <a:ext cx="1389" cy="1038"/>
            </a:xfrm>
            <a:prstGeom prst="parallelogram">
              <a:avLst>
                <a:gd name="adj" fmla="val 64721"/>
              </a:avLst>
            </a:prstGeom>
            <a:blipFill dpi="0" rotWithShape="0">
              <a:blip r:embed="rId5"/>
              <a:srcRect/>
              <a:tile tx="0" ty="0" sx="100000" sy="100000" flip="none" algn="tl"/>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dirty="0">
                <a:solidFill>
                  <a:srgbClr val="000000"/>
                </a:solidFill>
              </a:endParaRPr>
            </a:p>
          </p:txBody>
        </p:sp>
        <p:sp>
          <p:nvSpPr>
            <p:cNvPr id="56" name="Line 65"/>
            <p:cNvSpPr>
              <a:spLocks noChangeShapeType="1"/>
            </p:cNvSpPr>
            <p:nvPr/>
          </p:nvSpPr>
          <p:spPr bwMode="auto">
            <a:xfrm flipH="1">
              <a:off x="2142" y="382"/>
              <a:ext cx="1029" cy="66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sp>
          <p:nvSpPr>
            <p:cNvPr id="63" name="WordArt 75"/>
            <p:cNvSpPr>
              <a:spLocks noChangeArrowheads="1" noChangeShapeType="1" noTextEdit="1"/>
            </p:cNvSpPr>
            <p:nvPr/>
          </p:nvSpPr>
          <p:spPr bwMode="auto">
            <a:xfrm>
              <a:off x="3697" y="549"/>
              <a:ext cx="336" cy="20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5991"/>
                </a:avLst>
              </a:prstTxWarp>
            </a:bodyPr>
            <a:lstStyle/>
            <a:p>
              <a:pPr algn="ctr" fontAlgn="base">
                <a:spcBef>
                  <a:spcPct val="0"/>
                </a:spcBef>
                <a:spcAft>
                  <a:spcPct val="0"/>
                </a:spcAft>
                <a:defRPr/>
              </a:pPr>
              <a:endParaRPr lang="zh-CN" altLang="en-US" sz="800" b="1" i="1" kern="10" dirty="0">
                <a:ln w="9525">
                  <a:solidFill>
                    <a:srgbClr val="FF0000"/>
                  </a:solidFill>
                  <a:round/>
                  <a:headEnd/>
                  <a:tailEnd/>
                </a:ln>
                <a:solidFill>
                  <a:srgbClr val="FF0000"/>
                </a:solidFill>
                <a:latin typeface="Times New Roman"/>
                <a:cs typeface="Times New Roman"/>
              </a:endParaRPr>
            </a:p>
          </p:txBody>
        </p:sp>
        <p:sp>
          <p:nvSpPr>
            <p:cNvPr id="66" name="Line 102"/>
            <p:cNvSpPr>
              <a:spLocks noChangeShapeType="1"/>
            </p:cNvSpPr>
            <p:nvPr/>
          </p:nvSpPr>
          <p:spPr bwMode="auto">
            <a:xfrm>
              <a:off x="2147" y="1047"/>
              <a:ext cx="0" cy="7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kern="0">
                <a:solidFill>
                  <a:srgbClr val="000000"/>
                </a:solidFill>
              </a:endParaRPr>
            </a:p>
          </p:txBody>
        </p:sp>
      </p:grpSp>
      <p:sp>
        <p:nvSpPr>
          <p:cNvPr id="68" name="椭圆 67"/>
          <p:cNvSpPr/>
          <p:nvPr/>
        </p:nvSpPr>
        <p:spPr>
          <a:xfrm>
            <a:off x="2137040" y="5003649"/>
            <a:ext cx="396035" cy="71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78"/>
          <p:cNvCxnSpPr/>
          <p:nvPr/>
        </p:nvCxnSpPr>
        <p:spPr>
          <a:xfrm>
            <a:off x="2267744" y="5020661"/>
            <a:ext cx="1192826" cy="10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flipV="1">
            <a:off x="6082452" y="2674192"/>
            <a:ext cx="92366" cy="1467047"/>
          </a:xfrm>
          <a:prstGeom prst="rect">
            <a:avLst/>
          </a:prstGeom>
          <a:noFill/>
        </p:spPr>
        <p:txBody>
          <a:bodyPr wrap="square" rtlCol="0">
            <a:spAutoFit/>
          </a:bodyPr>
          <a:lstStyle/>
          <a:p>
            <a:endParaRPr lang="zh-CN" altLang="en-US" dirty="0">
              <a:solidFill>
                <a:prstClr val="black"/>
              </a:solidFill>
            </a:endParaRPr>
          </a:p>
        </p:txBody>
      </p:sp>
      <mc:AlternateContent xmlns:mc="http://schemas.openxmlformats.org/markup-compatibility/2006" xmlns:a14="http://schemas.microsoft.com/office/drawing/2010/main">
        <mc:Choice Requires="a14">
          <p:sp>
            <p:nvSpPr>
              <p:cNvPr id="87" name="TextBox 86"/>
              <p:cNvSpPr txBox="1"/>
              <p:nvPr/>
            </p:nvSpPr>
            <p:spPr>
              <a:xfrm flipH="1">
                <a:off x="5148064" y="4682687"/>
                <a:ext cx="43380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a:rPr>
                          </m:ctrlPr>
                        </m:sSubPr>
                        <m:e>
                          <m:r>
                            <a:rPr lang="en-US" altLang="zh-CN" sz="3200" i="1">
                              <a:solidFill>
                                <a:prstClr val="black"/>
                              </a:solidFill>
                              <a:latin typeface="Cambria Math"/>
                            </a:rPr>
                            <m:t>𝑆</m:t>
                          </m:r>
                        </m:e>
                        <m:sub>
                          <m:r>
                            <a:rPr lang="en-US" altLang="zh-CN" sz="3200" i="1">
                              <a:solidFill>
                                <a:prstClr val="black"/>
                              </a:solidFill>
                              <a:latin typeface="Cambria Math"/>
                            </a:rPr>
                            <m:t>2</m:t>
                          </m:r>
                        </m:sub>
                      </m:sSub>
                    </m:oMath>
                  </m:oMathPara>
                </a14:m>
                <a:endParaRPr lang="zh-CN" altLang="en-US" sz="3200" dirty="0">
                  <a:solidFill>
                    <a:prstClr val="black"/>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flipH="1">
                <a:off x="5148064" y="4682687"/>
                <a:ext cx="433805" cy="58477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955708" y="4914785"/>
                <a:ext cx="47227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a:rPr>
                          </m:ctrlPr>
                        </m:sSubPr>
                        <m:e>
                          <m:r>
                            <a:rPr lang="en-US" altLang="zh-CN" sz="3200" i="1">
                              <a:solidFill>
                                <a:prstClr val="black"/>
                              </a:solidFill>
                              <a:latin typeface="Cambria Math"/>
                            </a:rPr>
                            <m:t>𝑆</m:t>
                          </m:r>
                        </m:e>
                        <m:sub>
                          <m:r>
                            <a:rPr lang="en-US" altLang="zh-CN" sz="3200" i="1">
                              <a:solidFill>
                                <a:prstClr val="black"/>
                              </a:solidFill>
                              <a:latin typeface="Cambria Math"/>
                            </a:rPr>
                            <m:t>0</m:t>
                          </m:r>
                        </m:sub>
                      </m:sSub>
                    </m:oMath>
                  </m:oMathPara>
                </a14:m>
                <a:endParaRPr lang="zh-CN" altLang="en-US" sz="3200" dirty="0">
                  <a:solidFill>
                    <a:prstClr val="black"/>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3955708" y="4914785"/>
                <a:ext cx="472276" cy="58477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2418858" y="5000772"/>
                <a:ext cx="64097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a:rPr>
                          </m:ctrlPr>
                        </m:sSubPr>
                        <m:e>
                          <m:r>
                            <a:rPr lang="en-US" altLang="zh-CN" sz="3200" i="1">
                              <a:solidFill>
                                <a:prstClr val="black"/>
                              </a:solidFill>
                              <a:latin typeface="Cambria Math"/>
                            </a:rPr>
                            <m:t>𝑆</m:t>
                          </m:r>
                        </m:e>
                        <m:sub>
                          <m:r>
                            <a:rPr lang="en-US" altLang="zh-CN" sz="3200" i="1">
                              <a:solidFill>
                                <a:prstClr val="black"/>
                              </a:solidFill>
                              <a:latin typeface="Cambria Math"/>
                            </a:rPr>
                            <m:t>1</m:t>
                          </m:r>
                        </m:sub>
                      </m:sSub>
                    </m:oMath>
                  </m:oMathPara>
                </a14:m>
                <a:endParaRPr lang="zh-CN" altLang="en-US" sz="3200" dirty="0">
                  <a:solidFill>
                    <a:prstClr val="black"/>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2418858" y="5000772"/>
                <a:ext cx="640974" cy="584775"/>
              </a:xfrm>
              <a:prstGeom prst="rect">
                <a:avLst/>
              </a:prstGeom>
              <a:blipFill rotWithShape="1">
                <a:blip r:embed="rId8"/>
                <a:stretch>
                  <a:fillRect/>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32565025"/>
              </p:ext>
            </p:extLst>
          </p:nvPr>
        </p:nvGraphicFramePr>
        <p:xfrm>
          <a:off x="5630479" y="4861609"/>
          <a:ext cx="417685" cy="556913"/>
        </p:xfrm>
        <a:graphic>
          <a:graphicData uri="http://schemas.openxmlformats.org/presentationml/2006/ole">
            <mc:AlternateContent xmlns:mc="http://schemas.openxmlformats.org/markup-compatibility/2006">
              <mc:Choice xmlns:v="urn:schemas-microsoft-com:vml" Requires="v">
                <p:oleObj spid="_x0000_s44096" name="公式" r:id="rId9" imgW="152280" imgH="203040" progId="Equation.3">
                  <p:embed/>
                </p:oleObj>
              </mc:Choice>
              <mc:Fallback>
                <p:oleObj name="公式" r:id="rId9" imgW="152280" imgH="203040" progId="Equation.3">
                  <p:embed/>
                  <p:pic>
                    <p:nvPicPr>
                      <p:cNvPr id="0" name=""/>
                      <p:cNvPicPr/>
                      <p:nvPr/>
                    </p:nvPicPr>
                    <p:blipFill>
                      <a:blip r:embed="rId10"/>
                      <a:stretch>
                        <a:fillRect/>
                      </a:stretch>
                    </p:blipFill>
                    <p:spPr>
                      <a:xfrm>
                        <a:off x="5630479" y="4861609"/>
                        <a:ext cx="417685" cy="556913"/>
                      </a:xfrm>
                      <a:prstGeom prst="rect">
                        <a:avLst/>
                      </a:prstGeom>
                    </p:spPr>
                  </p:pic>
                </p:oleObj>
              </mc:Fallback>
            </mc:AlternateContent>
          </a:graphicData>
        </a:graphic>
      </p:graphicFrame>
      <p:sp>
        <p:nvSpPr>
          <p:cNvPr id="46" name="椭圆 45"/>
          <p:cNvSpPr/>
          <p:nvPr/>
        </p:nvSpPr>
        <p:spPr>
          <a:xfrm>
            <a:off x="3625789" y="5003649"/>
            <a:ext cx="396035" cy="71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4860032" y="4995504"/>
            <a:ext cx="396035" cy="711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9" name="直接连接符 48"/>
          <p:cNvCxnSpPr/>
          <p:nvPr/>
        </p:nvCxnSpPr>
        <p:spPr>
          <a:xfrm>
            <a:off x="3811222" y="5028806"/>
            <a:ext cx="1228830" cy="270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339752" y="5708155"/>
            <a:ext cx="765681" cy="74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823807" y="5715584"/>
            <a:ext cx="1234243" cy="171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014231" y="5715584"/>
            <a:ext cx="765681" cy="742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3524687" y="5003649"/>
            <a:ext cx="327233" cy="278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058049" y="5351471"/>
            <a:ext cx="63774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endCxn id="68" idx="2"/>
          </p:cNvCxnSpPr>
          <p:nvPr/>
        </p:nvCxnSpPr>
        <p:spPr>
          <a:xfrm>
            <a:off x="1655676" y="5355544"/>
            <a:ext cx="481364" cy="407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extLst>
              <p:ext uri="{D42A27DB-BD31-4B8C-83A1-F6EECF244321}">
                <p14:modId xmlns:p14="http://schemas.microsoft.com/office/powerpoint/2010/main" val="929058235"/>
              </p:ext>
            </p:extLst>
          </p:nvPr>
        </p:nvGraphicFramePr>
        <p:xfrm>
          <a:off x="1509812" y="4765905"/>
          <a:ext cx="417512" cy="557213"/>
        </p:xfrm>
        <a:graphic>
          <a:graphicData uri="http://schemas.openxmlformats.org/presentationml/2006/ole">
            <mc:AlternateContent xmlns:mc="http://schemas.openxmlformats.org/markup-compatibility/2006">
              <mc:Choice xmlns:v="urn:schemas-microsoft-com:vml" Requires="v">
                <p:oleObj spid="_x0000_s44097" name="公式" r:id="rId11" imgW="152280" imgH="203040" progId="Equation.3">
                  <p:embed/>
                </p:oleObj>
              </mc:Choice>
              <mc:Fallback>
                <p:oleObj name="公式" r:id="rId11" imgW="152280" imgH="203040" progId="Equation.3">
                  <p:embed/>
                  <p:pic>
                    <p:nvPicPr>
                      <p:cNvPr id="0" name="对象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9812" y="4765905"/>
                        <a:ext cx="417512"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51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down)">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par>
                                <p:cTn id="50" presetID="22" presetClass="entr" presetSubtype="4"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down)">
                                      <p:cBhvr>
                                        <p:cTn id="52" dur="500"/>
                                        <p:tgtEl>
                                          <p:spTgt spid="7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down)">
                                      <p:cBhvr>
                                        <p:cTn id="55" dur="500"/>
                                        <p:tgtEl>
                                          <p:spTgt spid="8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down)">
                                      <p:cBhvr>
                                        <p:cTn id="58" dur="500"/>
                                        <p:tgtEl>
                                          <p:spTgt spid="8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down)">
                                      <p:cBhvr>
                                        <p:cTn id="61" dur="500"/>
                                        <p:tgtEl>
                                          <p:spTgt spid="89"/>
                                        </p:tgtEl>
                                      </p:cBhvr>
                                    </p:animEffect>
                                  </p:childTnLst>
                                </p:cTn>
                              </p:par>
                              <p:par>
                                <p:cTn id="62" presetID="22" presetClass="entr" presetSubtype="4"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down)">
                                      <p:cBhvr>
                                        <p:cTn id="67" dur="500"/>
                                        <p:tgtEl>
                                          <p:spTgt spid="4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down)">
                                      <p:cBhvr>
                                        <p:cTn id="70" dur="500"/>
                                        <p:tgtEl>
                                          <p:spTgt spid="48"/>
                                        </p:tgtEl>
                                      </p:cBhvr>
                                    </p:animEffect>
                                  </p:childTnLst>
                                </p:cTn>
                              </p:par>
                              <p:par>
                                <p:cTn id="71" presetID="22" presetClass="entr" presetSubtype="4"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wipe(down)">
                                      <p:cBhvr>
                                        <p:cTn id="73" dur="500"/>
                                        <p:tgtEl>
                                          <p:spTgt spid="49"/>
                                        </p:tgtEl>
                                      </p:cBhvr>
                                    </p:animEffect>
                                  </p:childTnLst>
                                </p:cTn>
                              </p:par>
                              <p:par>
                                <p:cTn id="74" presetID="22" presetClass="entr" presetSubtype="4"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par>
                                <p:cTn id="77" presetID="22" presetClass="entr" presetSubtype="4"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down)">
                                      <p:cBhvr>
                                        <p:cTn id="79" dur="500"/>
                                        <p:tgtEl>
                                          <p:spTgt spid="57"/>
                                        </p:tgtEl>
                                      </p:cBhvr>
                                    </p:animEffect>
                                  </p:childTnLst>
                                </p:cTn>
                              </p:par>
                              <p:par>
                                <p:cTn id="80" presetID="22" presetClass="entr" presetSubtype="4"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down)">
                                      <p:cBhvr>
                                        <p:cTn id="82" dur="500"/>
                                        <p:tgtEl>
                                          <p:spTgt spid="62"/>
                                        </p:tgtEl>
                                      </p:cBhvr>
                                    </p:animEffect>
                                  </p:childTnLst>
                                </p:cTn>
                              </p:par>
                              <p:par>
                                <p:cTn id="83" presetID="2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down)">
                                      <p:cBhvr>
                                        <p:cTn id="85" dur="500"/>
                                        <p:tgtEl>
                                          <p:spTgt spid="67"/>
                                        </p:tgtEl>
                                      </p:cBhvr>
                                    </p:animEffect>
                                  </p:childTnLst>
                                </p:cTn>
                              </p:par>
                              <p:par>
                                <p:cTn id="86" presetID="22" presetClass="entr" presetSubtype="4"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down)">
                                      <p:cBhvr>
                                        <p:cTn id="88" dur="500"/>
                                        <p:tgtEl>
                                          <p:spTgt spid="31"/>
                                        </p:tgtEl>
                                      </p:cBhvr>
                                    </p:animEffect>
                                  </p:childTnLst>
                                </p:cTn>
                              </p:par>
                              <p:par>
                                <p:cTn id="89" presetID="22" presetClass="entr" presetSubtype="4"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wipe(down)">
                                      <p:cBhvr>
                                        <p:cTn id="91" dur="500"/>
                                        <p:tgtEl>
                                          <p:spTgt spid="71"/>
                                        </p:tgtEl>
                                      </p:cBhvr>
                                    </p:animEffect>
                                  </p:childTnLst>
                                </p:cTn>
                              </p:par>
                              <p:par>
                                <p:cTn id="92" presetID="22" presetClass="entr" presetSubtype="4"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down)">
                                      <p:cBhvr>
                                        <p:cTn id="9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33" grpId="0" animBg="1"/>
      <p:bldP spid="68" grpId="0" animBg="1"/>
      <p:bldP spid="87" grpId="0"/>
      <p:bldP spid="88" grpId="0"/>
      <p:bldP spid="89" grpId="0"/>
      <p:bldP spid="46" grpId="0" animBg="1"/>
      <p:bldP spid="4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88640"/>
                <a:ext cx="8856984" cy="6336704"/>
              </a:xfrm>
            </p:spPr>
            <p:txBody>
              <a:bodyPr>
                <a:normAutofit/>
              </a:bodyPr>
              <a:lstStyle/>
              <a:p>
                <a:pPr marL="0" indent="0">
                  <a:buNone/>
                </a:pPr>
                <a:endParaRPr lang="en-US" altLang="zh-CN" sz="1100" dirty="0" smtClean="0"/>
              </a:p>
              <a:p>
                <a:pPr marL="0" indent="0">
                  <a:buNone/>
                </a:pPr>
                <a:r>
                  <a:rPr lang="zh-CN" altLang="en-US" dirty="0" smtClean="0"/>
                  <a:t>（</a:t>
                </a:r>
                <a:r>
                  <a:rPr lang="en-US" altLang="zh-CN" dirty="0" smtClean="0"/>
                  <a:t>3</a:t>
                </a:r>
                <a:r>
                  <a:rPr lang="zh-CN" altLang="en-US" dirty="0" smtClean="0"/>
                  <a:t>）</a:t>
                </a:r>
                <a:endParaRPr lang="en-US" altLang="zh-CN" dirty="0"/>
              </a:p>
              <a:p>
                <a:pPr marL="0" indent="0">
                  <a:buNone/>
                </a:pPr>
                <a:endParaRPr lang="en-US" altLang="zh-CN" sz="1100" dirty="0" smtClean="0"/>
              </a:p>
              <a:p>
                <a:pPr marL="0" indent="0">
                  <a:buNone/>
                </a:pPr>
                <a:r>
                  <a:rPr lang="zh-CN" altLang="en-US" dirty="0" smtClean="0"/>
                  <a:t>由于</a:t>
                </a:r>
                <a:r>
                  <a:rPr lang="zh-CN" altLang="en-US" dirty="0"/>
                  <a:t>电力线与高斯面的侧面平行，故侧面的</a:t>
                </a:r>
                <a:r>
                  <a:rPr lang="zh-CN" altLang="en-US" dirty="0" smtClean="0"/>
                  <a:t>电通量</a:t>
                </a:r>
                <a:r>
                  <a:rPr lang="zh-CN" altLang="en-US" dirty="0"/>
                  <a:t>为零</a:t>
                </a:r>
                <a:r>
                  <a:rPr lang="zh-CN" altLang="en-US" dirty="0" smtClean="0"/>
                  <a:t>。两</a:t>
                </a:r>
                <a:r>
                  <a:rPr lang="zh-CN" altLang="en-US" dirty="0"/>
                  <a:t>底面的外法线方向</a:t>
                </a:r>
                <a:r>
                  <a:rPr lang="zh-CN" altLang="en-US" dirty="0" smtClean="0"/>
                  <a:t>与</a:t>
                </a:r>
                <a:r>
                  <a:rPr lang="zh-CN" altLang="en-US" dirty="0"/>
                  <a:t>电场</a:t>
                </a:r>
                <a:r>
                  <a:rPr lang="zh-CN" altLang="en-US" dirty="0" smtClean="0"/>
                  <a:t>矢量方向一致，故通量</a:t>
                </a:r>
                <a:r>
                  <a:rPr lang="zh-CN" altLang="en-US" dirty="0"/>
                  <a:t>都等于</a:t>
                </a:r>
                <a14:m>
                  <m:oMath xmlns:m="http://schemas.openxmlformats.org/officeDocument/2006/math">
                    <m:r>
                      <a:rPr lang="en-US" altLang="zh-CN" i="1">
                        <a:latin typeface="Cambria Math"/>
                      </a:rPr>
                      <m:t>𝐸</m:t>
                    </m:r>
                    <m:sSub>
                      <m:sSubPr>
                        <m:ctrlPr>
                          <a:rPr lang="en-US" altLang="zh-CN" i="1">
                            <a:latin typeface="Cambria Math"/>
                          </a:rPr>
                        </m:ctrlPr>
                      </m:sSubPr>
                      <m:e>
                        <m:r>
                          <a:rPr lang="en-US" altLang="zh-CN" i="1">
                            <a:latin typeface="Cambria Math"/>
                          </a:rPr>
                          <m:t>𝑆</m:t>
                        </m:r>
                      </m:e>
                      <m:sub>
                        <m:r>
                          <a:rPr lang="en-US" altLang="zh-CN" i="1">
                            <a:latin typeface="Cambria Math"/>
                          </a:rPr>
                          <m:t>0</m:t>
                        </m:r>
                      </m:sub>
                    </m:sSub>
                    <m:r>
                      <a:rPr lang="zh-CN" altLang="en-US" i="1">
                        <a:latin typeface="Cambria Math"/>
                      </a:rPr>
                      <m:t>。</m:t>
                    </m:r>
                  </m:oMath>
                </a14:m>
                <a:endParaRPr lang="en-US" altLang="zh-CN" dirty="0"/>
              </a:p>
              <a:p>
                <a:pPr marL="0" indent="0">
                  <a:buNone/>
                </a:pPr>
                <a:r>
                  <a:rPr lang="zh-CN" altLang="en-US" dirty="0"/>
                  <a:t>由</a:t>
                </a:r>
                <a:r>
                  <a:rPr lang="zh-CN" altLang="en-US" dirty="0" smtClean="0"/>
                  <a:t>高斯定理有：</a:t>
                </a:r>
                <a:endParaRPr lang="en-US" altLang="zh-CN" dirty="0"/>
              </a:p>
              <a:p>
                <a:pPr marL="0" indent="0">
                  <a:buNone/>
                </a:pPr>
                <a14:m>
                  <m:oMathPara xmlns:m="http://schemas.openxmlformats.org/officeDocument/2006/math">
                    <m:oMathParaPr>
                      <m:jc m:val="left"/>
                    </m:oMathParaPr>
                    <m:oMath xmlns:m="http://schemas.openxmlformats.org/officeDocument/2006/math">
                      <m:nary>
                        <m:naryPr>
                          <m:chr m:val="∯"/>
                          <m:limLoc m:val="undOvr"/>
                          <m:ctrlPr>
                            <a:rPr lang="zh-CN" altLang="en-US" i="1">
                              <a:solidFill>
                                <a:prstClr val="black"/>
                              </a:solidFill>
                              <a:latin typeface="Cambria Math"/>
                            </a:rPr>
                          </m:ctrlPr>
                        </m:naryPr>
                        <m:sub>
                          <m:r>
                            <m:rPr>
                              <m:brk m:alnAt="24"/>
                            </m:rPr>
                            <a:rPr lang="en-US" altLang="zh-CN" i="1">
                              <a:solidFill>
                                <a:prstClr val="black"/>
                              </a:solidFill>
                              <a:latin typeface="Cambria Math"/>
                            </a:rPr>
                            <m:t>𝑆</m:t>
                          </m:r>
                        </m:sub>
                        <m:sup/>
                        <m:e>
                          <m:acc>
                            <m:accPr>
                              <m:chr m:val="⃗"/>
                              <m:ctrlPr>
                                <a:rPr lang="en-US" altLang="zh-CN" i="1" smtClean="0">
                                  <a:solidFill>
                                    <a:prstClr val="black"/>
                                  </a:solidFill>
                                  <a:latin typeface="Cambria Math"/>
                                </a:rPr>
                              </m:ctrlPr>
                            </m:accPr>
                            <m:e>
                              <m:r>
                                <a:rPr lang="en-US" altLang="zh-CN" b="0" i="1" smtClean="0">
                                  <a:solidFill>
                                    <a:prstClr val="black"/>
                                  </a:solidFill>
                                  <a:latin typeface="Cambria Math"/>
                                </a:rPr>
                                <m:t>𝐸</m:t>
                              </m:r>
                            </m:e>
                          </m:acc>
                          <m:r>
                            <a:rPr lang="en-US" altLang="zh-CN" i="1">
                              <a:solidFill>
                                <a:prstClr val="black"/>
                              </a:solidFill>
                              <a:latin typeface="Cambria Math"/>
                              <a:ea typeface="Cambria Math"/>
                            </a:rPr>
                            <m:t>⋅</m:t>
                          </m:r>
                          <m:r>
                            <a:rPr lang="en-US" altLang="zh-CN" i="1">
                              <a:solidFill>
                                <a:prstClr val="black"/>
                              </a:solidFill>
                              <a:latin typeface="Cambria Math"/>
                              <a:ea typeface="Cambria Math"/>
                            </a:rPr>
                            <m:t>𝑑</m:t>
                          </m:r>
                          <m:acc>
                            <m:accPr>
                              <m:chr m:val="⃗"/>
                              <m:ctrlPr>
                                <a:rPr lang="en-US" altLang="zh-CN" i="1" smtClean="0">
                                  <a:solidFill>
                                    <a:prstClr val="black"/>
                                  </a:solidFill>
                                  <a:latin typeface="Cambria Math"/>
                                  <a:ea typeface="Cambria Math"/>
                                </a:rPr>
                              </m:ctrlPr>
                            </m:accPr>
                            <m:e>
                              <m:r>
                                <a:rPr lang="en-US" altLang="zh-CN" b="0" i="1" smtClean="0">
                                  <a:solidFill>
                                    <a:prstClr val="black"/>
                                  </a:solidFill>
                                  <a:latin typeface="Cambria Math"/>
                                  <a:ea typeface="Cambria Math"/>
                                </a:rPr>
                                <m:t>𝑆</m:t>
                              </m:r>
                            </m:e>
                          </m:acc>
                          <m:r>
                            <a:rPr lang="en-US" altLang="zh-CN" i="1">
                              <a:solidFill>
                                <a:prstClr val="black"/>
                              </a:solidFill>
                              <a:latin typeface="Cambria Math"/>
                              <a:ea typeface="Cambria Math"/>
                            </a:rPr>
                            <m:t>=2</m:t>
                          </m:r>
                          <m:r>
                            <a:rPr lang="en-US" altLang="zh-CN" i="1">
                              <a:solidFill>
                                <a:prstClr val="black"/>
                              </a:solidFill>
                              <a:latin typeface="Cambria Math"/>
                            </a:rPr>
                            <m:t>𝐸</m:t>
                          </m:r>
                          <m:sSub>
                            <m:sSubPr>
                              <m:ctrlPr>
                                <a:rPr lang="en-US" altLang="zh-CN" i="1">
                                  <a:solidFill>
                                    <a:prstClr val="black"/>
                                  </a:solidFill>
                                  <a:latin typeface="Cambria Math"/>
                                </a:rPr>
                              </m:ctrlPr>
                            </m:sSubPr>
                            <m:e>
                              <m:r>
                                <a:rPr lang="en-US" altLang="zh-CN" i="1">
                                  <a:solidFill>
                                    <a:prstClr val="black"/>
                                  </a:solidFill>
                                  <a:latin typeface="Cambria Math"/>
                                </a:rPr>
                                <m:t>𝑆</m:t>
                              </m:r>
                            </m:e>
                            <m:sub>
                              <m:r>
                                <a:rPr lang="en-US" altLang="zh-CN" i="1">
                                  <a:solidFill>
                                    <a:prstClr val="black"/>
                                  </a:solidFill>
                                  <a:latin typeface="Cambria Math"/>
                                </a:rPr>
                                <m:t>0</m:t>
                              </m:r>
                            </m:sub>
                          </m:sSub>
                        </m:e>
                      </m:nary>
                      <m:r>
                        <a:rPr lang="en-US" altLang="zh-CN" i="1">
                          <a:solidFill>
                            <a:prstClr val="black"/>
                          </a:solidFill>
                          <a:latin typeface="Cambria Math"/>
                          <a:ea typeface="Cambria Math"/>
                        </a:rPr>
                        <m:t>=</m:t>
                      </m:r>
                      <m:f>
                        <m:fPr>
                          <m:ctrlPr>
                            <a:rPr lang="en-US" altLang="zh-CN" i="1">
                              <a:solidFill>
                                <a:prstClr val="black"/>
                              </a:solidFill>
                              <a:latin typeface="Cambria Math"/>
                              <a:ea typeface="Cambria Math"/>
                            </a:rPr>
                          </m:ctrlPr>
                        </m:fPr>
                        <m:num>
                          <m:r>
                            <a:rPr lang="zh-CN" altLang="en-US" i="1">
                              <a:solidFill>
                                <a:prstClr val="black"/>
                              </a:solidFill>
                              <a:latin typeface="Cambria Math"/>
                              <a:ea typeface="Cambria Math"/>
                            </a:rPr>
                            <m:t>𝜎</m:t>
                          </m:r>
                          <m:sSub>
                            <m:sSubPr>
                              <m:ctrlPr>
                                <a:rPr lang="en-US" altLang="zh-CN" i="1">
                                  <a:solidFill>
                                    <a:prstClr val="black"/>
                                  </a:solidFill>
                                  <a:latin typeface="Cambria Math"/>
                                  <a:ea typeface="Cambria Math"/>
                                </a:rPr>
                              </m:ctrlPr>
                            </m:sSubPr>
                            <m:e>
                              <m:r>
                                <a:rPr lang="en-US" altLang="zh-CN" i="1">
                                  <a:solidFill>
                                    <a:prstClr val="black"/>
                                  </a:solidFill>
                                  <a:latin typeface="Cambria Math"/>
                                  <a:ea typeface="Cambria Math"/>
                                </a:rPr>
                                <m:t>𝑆</m:t>
                              </m:r>
                            </m:e>
                            <m:sub>
                              <m:r>
                                <a:rPr lang="en-US" altLang="zh-CN" i="1">
                                  <a:solidFill>
                                    <a:prstClr val="black"/>
                                  </a:solidFill>
                                  <a:latin typeface="Cambria Math"/>
                                  <a:ea typeface="Cambria Math"/>
                                </a:rPr>
                                <m:t>0</m:t>
                              </m:r>
                            </m:sub>
                          </m:sSub>
                        </m:num>
                        <m:den>
                          <m:sSub>
                            <m:sSubPr>
                              <m:ctrlPr>
                                <a:rPr lang="en-US" altLang="zh-CN" i="1">
                                  <a:solidFill>
                                    <a:prstClr val="black"/>
                                  </a:solidFill>
                                  <a:latin typeface="Cambria Math"/>
                                  <a:ea typeface="Cambria Math"/>
                                </a:rPr>
                              </m:ctrlPr>
                            </m:sSubPr>
                            <m:e>
                              <m:r>
                                <a:rPr lang="zh-CN" altLang="en-US" i="1">
                                  <a:solidFill>
                                    <a:prstClr val="black"/>
                                  </a:solidFill>
                                  <a:latin typeface="Cambria Math"/>
                                  <a:ea typeface="Cambria Math"/>
                                </a:rPr>
                                <m:t>𝜀</m:t>
                              </m:r>
                            </m:e>
                            <m:sub>
                              <m:r>
                                <a:rPr lang="en-US" altLang="zh-CN" i="1">
                                  <a:solidFill>
                                    <a:prstClr val="black"/>
                                  </a:solidFill>
                                  <a:latin typeface="Cambria Math"/>
                                  <a:ea typeface="Cambria Math"/>
                                </a:rPr>
                                <m:t>0</m:t>
                              </m:r>
                            </m:sub>
                          </m:sSub>
                        </m:den>
                      </m:f>
                    </m:oMath>
                  </m:oMathPara>
                </a14:m>
                <a:endParaRPr lang="en-US" altLang="zh-CN" dirty="0"/>
              </a:p>
              <a:p>
                <a:pPr marL="0" indent="0">
                  <a:buNone/>
                </a:pPr>
                <a:r>
                  <a:rPr lang="zh-CN" altLang="en-US" dirty="0"/>
                  <a:t>故</a:t>
                </a:r>
                <a14:m>
                  <m:oMath xmlns:m="http://schemas.openxmlformats.org/officeDocument/2006/math">
                    <m:r>
                      <a:rPr lang="en-US" altLang="zh-CN" i="1" smtClean="0">
                        <a:solidFill>
                          <a:srgbClr val="C00000"/>
                        </a:solidFill>
                        <a:latin typeface="Cambria Math"/>
                      </a:rPr>
                      <m:t>𝐸</m:t>
                    </m:r>
                    <m:r>
                      <a:rPr lang="en-US" altLang="zh-CN" i="1" smtClean="0">
                        <a:solidFill>
                          <a:srgbClr val="C00000"/>
                        </a:solidFill>
                        <a:latin typeface="Cambria Math"/>
                      </a:rPr>
                      <m:t>=</m:t>
                    </m:r>
                    <m:f>
                      <m:fPr>
                        <m:ctrlPr>
                          <a:rPr lang="en-US" altLang="zh-CN" i="1">
                            <a:solidFill>
                              <a:srgbClr val="C00000"/>
                            </a:solidFill>
                            <a:latin typeface="Cambria Math"/>
                          </a:rPr>
                        </m:ctrlPr>
                      </m:fPr>
                      <m:num>
                        <m:r>
                          <a:rPr lang="zh-CN" altLang="en-US" i="1">
                            <a:solidFill>
                              <a:srgbClr val="C00000"/>
                            </a:solidFill>
                            <a:latin typeface="Cambria Math"/>
                          </a:rPr>
                          <m:t>𝜎</m:t>
                        </m:r>
                      </m:num>
                      <m:den>
                        <m:r>
                          <a:rPr lang="en-US" altLang="zh-CN" i="1">
                            <a:solidFill>
                              <a:srgbClr val="C00000"/>
                            </a:solidFill>
                            <a:latin typeface="Cambria Math"/>
                          </a:rPr>
                          <m:t>2</m:t>
                        </m:r>
                        <m:sSub>
                          <m:sSubPr>
                            <m:ctrlPr>
                              <a:rPr lang="en-US" altLang="zh-CN" i="1">
                                <a:solidFill>
                                  <a:srgbClr val="C00000"/>
                                </a:solidFill>
                                <a:latin typeface="Cambria Math"/>
                              </a:rPr>
                            </m:ctrlPr>
                          </m:sSubPr>
                          <m:e>
                            <m:r>
                              <a:rPr lang="zh-CN" altLang="en-US" i="1">
                                <a:solidFill>
                                  <a:srgbClr val="C00000"/>
                                </a:solidFill>
                                <a:latin typeface="Cambria Math"/>
                              </a:rPr>
                              <m:t>𝜀</m:t>
                            </m:r>
                          </m:e>
                          <m:sub>
                            <m:r>
                              <a:rPr lang="en-US" altLang="zh-CN" i="1">
                                <a:solidFill>
                                  <a:srgbClr val="C00000"/>
                                </a:solidFill>
                                <a:latin typeface="Cambria Math"/>
                              </a:rPr>
                              <m:t>0</m:t>
                            </m:r>
                          </m:sub>
                        </m:sSub>
                      </m:den>
                    </m:f>
                    <m:r>
                      <a:rPr lang="zh-CN" altLang="en-US" b="0" i="1" smtClean="0">
                        <a:latin typeface="Cambria Math"/>
                      </a:rPr>
                      <m:t>，</m:t>
                    </m:r>
                  </m:oMath>
                </a14:m>
                <a:r>
                  <a:rPr lang="zh-CN" altLang="en-US" dirty="0"/>
                  <a:t>方向垂直平面向外</a:t>
                </a:r>
                <a:r>
                  <a:rPr lang="zh-CN" altLang="en-US" dirty="0" smtClean="0"/>
                  <a:t>。</a:t>
                </a: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88640"/>
                <a:ext cx="8856984" cy="6336704"/>
              </a:xfrm>
              <a:blipFill rotWithShape="1">
                <a:blip r:embed="rId4"/>
                <a:stretch>
                  <a:fillRect l="-1789" r="-344"/>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777099556"/>
              </p:ext>
            </p:extLst>
          </p:nvPr>
        </p:nvGraphicFramePr>
        <p:xfrm>
          <a:off x="1071563" y="369726"/>
          <a:ext cx="5918200" cy="935038"/>
        </p:xfrm>
        <a:graphic>
          <a:graphicData uri="http://schemas.openxmlformats.org/presentationml/2006/ole">
            <mc:AlternateContent xmlns:mc="http://schemas.openxmlformats.org/markup-compatibility/2006">
              <mc:Choice xmlns:v="urn:schemas-microsoft-com:vml" Requires="v">
                <p:oleObj spid="_x0000_s45093" name="Equation" r:id="rId5" imgW="2489040" imgH="393480" progId="Equation.DSMT4">
                  <p:embed/>
                </p:oleObj>
              </mc:Choice>
              <mc:Fallback>
                <p:oleObj name="Equation" r:id="rId5" imgW="2489040" imgH="393480" progId="Equation.DSMT4">
                  <p:embed/>
                  <p:pic>
                    <p:nvPicPr>
                      <p:cNvPr id="0" name=""/>
                      <p:cNvPicPr/>
                      <p:nvPr/>
                    </p:nvPicPr>
                    <p:blipFill>
                      <a:blip r:embed="rId6"/>
                      <a:stretch>
                        <a:fillRect/>
                      </a:stretch>
                    </p:blipFill>
                    <p:spPr>
                      <a:xfrm>
                        <a:off x="1071563" y="369726"/>
                        <a:ext cx="5918200" cy="935038"/>
                      </a:xfrm>
                      <a:prstGeom prst="rect">
                        <a:avLst/>
                      </a:prstGeom>
                    </p:spPr>
                  </p:pic>
                </p:oleObj>
              </mc:Fallback>
            </mc:AlternateContent>
          </a:graphicData>
        </a:graphic>
      </p:graphicFrame>
    </p:spTree>
    <p:extLst>
      <p:ext uri="{BB962C8B-B14F-4D97-AF65-F5344CB8AC3E}">
        <p14:creationId xmlns:p14="http://schemas.microsoft.com/office/powerpoint/2010/main" val="79013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88640"/>
                <a:ext cx="8856984" cy="6480720"/>
              </a:xfrm>
            </p:spPr>
            <p:txBody>
              <a:bodyPr>
                <a:normAutofit/>
              </a:bodyPr>
              <a:lstStyle/>
              <a:p>
                <a:pPr marL="0" indent="0">
                  <a:buNone/>
                </a:pPr>
                <a:r>
                  <a:rPr lang="zh-CN" altLang="en-US" dirty="0" smtClean="0"/>
                  <a:t>例</a:t>
                </a:r>
                <a:r>
                  <a:rPr lang="en-US" altLang="zh-CN" dirty="0" smtClean="0"/>
                  <a:t>4. </a:t>
                </a:r>
                <a:r>
                  <a:rPr lang="zh-CN" altLang="en-US" dirty="0" smtClean="0"/>
                  <a:t>半径分别为</a:t>
                </a:r>
                <a:r>
                  <a:rPr lang="en-US" altLang="zh-CN" dirty="0" smtClean="0"/>
                  <a:t>R</a:t>
                </a:r>
                <a:r>
                  <a:rPr lang="zh-CN" altLang="en-US" dirty="0" smtClean="0"/>
                  <a:t>，</a:t>
                </a:r>
                <a:r>
                  <a:rPr lang="en-US" altLang="zh-CN" dirty="0" smtClean="0"/>
                  <a:t>r</a:t>
                </a:r>
                <a:r>
                  <a:rPr lang="zh-CN" altLang="en-US" dirty="0" smtClean="0"/>
                  <a:t>的两球均匀带电，且相交，体电荷密度分别为</a:t>
                </a:r>
                <a14:m>
                  <m:oMath xmlns:m="http://schemas.openxmlformats.org/officeDocument/2006/math">
                    <m:r>
                      <a:rPr lang="zh-CN" altLang="en-US" i="1" smtClean="0">
                        <a:latin typeface="Cambria Math"/>
                      </a:rPr>
                      <m:t>𝜌</m:t>
                    </m:r>
                    <m:r>
                      <a:rPr lang="zh-CN" altLang="en-US" b="0" i="1" smtClean="0">
                        <a:latin typeface="Cambria Math"/>
                      </a:rPr>
                      <m:t>和</m:t>
                    </m:r>
                    <m:r>
                      <a:rPr lang="en-US" altLang="zh-CN" b="0" i="1" smtClean="0">
                        <a:latin typeface="Cambria Math"/>
                      </a:rPr>
                      <m:t>−</m:t>
                    </m:r>
                    <m:r>
                      <a:rPr lang="zh-CN" altLang="en-US" b="0" i="1" smtClean="0">
                        <a:latin typeface="Cambria Math"/>
                      </a:rPr>
                      <m:t>𝜌</m:t>
                    </m:r>
                  </m:oMath>
                </a14:m>
                <a:r>
                  <a:rPr lang="zh-CN" altLang="en-US" dirty="0" smtClean="0"/>
                  <a:t>。两球相距为</a:t>
                </a:r>
                <a:r>
                  <a:rPr lang="en-US" altLang="zh-CN" dirty="0" smtClean="0"/>
                  <a:t>a , a&lt; </a:t>
                </a:r>
                <a:r>
                  <a:rPr lang="en-US" altLang="zh-CN" dirty="0" err="1" smtClean="0"/>
                  <a:t>R+r</a:t>
                </a:r>
                <a:r>
                  <a:rPr lang="en-US" altLang="zh-CN" dirty="0" smtClean="0"/>
                  <a:t>,</a:t>
                </a:r>
                <a:r>
                  <a:rPr lang="zh-CN" altLang="en-US" dirty="0" smtClean="0"/>
                  <a:t>求两球面相交处</a:t>
                </a:r>
                <a:r>
                  <a:rPr lang="en-US" altLang="zh-CN" dirty="0" smtClean="0"/>
                  <a:t>P</a:t>
                </a:r>
                <a:r>
                  <a:rPr lang="zh-CN" altLang="en-US" dirty="0" smtClean="0"/>
                  <a:t>的电场矢量。（两球相交部分的电荷体密度为</a:t>
                </a:r>
                <a:r>
                  <a:rPr lang="en-US" altLang="zh-CN" dirty="0" smtClean="0"/>
                  <a:t>0</a:t>
                </a:r>
                <a:r>
                  <a:rPr lang="zh-CN" altLang="en-US" dirty="0" smtClean="0"/>
                  <a:t>）</a:t>
                </a:r>
                <a:endParaRPr lang="en-US" altLang="zh-CN" dirty="0" smtClean="0"/>
              </a:p>
              <a:p>
                <a:pPr marL="0" indent="0">
                  <a:buNone/>
                </a:pPr>
                <a:r>
                  <a:rPr lang="zh-CN" altLang="en-US" dirty="0" smtClean="0"/>
                  <a:t>解：</a:t>
                </a:r>
                <a:endParaRPr lang="en-US" altLang="zh-CN" dirty="0" smtClean="0"/>
              </a:p>
              <a:p>
                <a:pPr marL="0" indent="0">
                  <a:buNone/>
                </a:pPr>
                <a:r>
                  <a:rPr lang="zh-CN" altLang="en-US" dirty="0" smtClean="0"/>
                  <a:t>（</a:t>
                </a:r>
                <a:r>
                  <a:rPr lang="en-US" altLang="zh-CN" dirty="0" smtClean="0"/>
                  <a:t>1</a:t>
                </a:r>
                <a:r>
                  <a:rPr lang="zh-CN" altLang="en-US" dirty="0" smtClean="0"/>
                  <a:t>）对称性不好，可以利用</a:t>
                </a:r>
                <a:endParaRPr lang="en-US" altLang="zh-CN" dirty="0" smtClean="0"/>
              </a:p>
              <a:p>
                <a:pPr marL="0" indent="0">
                  <a:buNone/>
                </a:pPr>
                <a:r>
                  <a:rPr lang="zh-CN" altLang="en-US" dirty="0" smtClean="0"/>
                  <a:t>           高斯定律及电场叠加原</a:t>
                </a:r>
                <a:endParaRPr lang="en-US" altLang="zh-CN" dirty="0" smtClean="0"/>
              </a:p>
              <a:p>
                <a:pPr marL="0" indent="0">
                  <a:buNone/>
                </a:pPr>
                <a:r>
                  <a:rPr lang="en-US" altLang="zh-CN" dirty="0"/>
                  <a:t> </a:t>
                </a:r>
                <a:r>
                  <a:rPr lang="en-US" altLang="zh-CN" dirty="0" smtClean="0"/>
                  <a:t>          </a:t>
                </a:r>
                <a:r>
                  <a:rPr lang="zh-CN" altLang="en-US" dirty="0" smtClean="0"/>
                  <a:t>理求得。</a:t>
                </a:r>
                <a:endParaRPr lang="en-US" altLang="zh-CN" dirty="0"/>
              </a:p>
              <a:p>
                <a:pPr marL="0" indent="0">
                  <a:buNone/>
                </a:pPr>
                <a:r>
                  <a:rPr lang="zh-CN" altLang="en-US" dirty="0" smtClean="0"/>
                  <a:t>（</a:t>
                </a:r>
                <a:r>
                  <a:rPr lang="en-US" altLang="zh-CN" dirty="0" smtClean="0"/>
                  <a:t>2</a:t>
                </a:r>
                <a:r>
                  <a:rPr lang="zh-CN" altLang="en-US" dirty="0" smtClean="0"/>
                  <a:t>）先求单个球在</a:t>
                </a:r>
                <a:r>
                  <a:rPr lang="en-US" altLang="zh-CN" dirty="0" smtClean="0"/>
                  <a:t>P</a:t>
                </a:r>
                <a:r>
                  <a:rPr lang="zh-CN" altLang="en-US" dirty="0" smtClean="0"/>
                  <a:t>点产生的场强，然后叠加。  </a:t>
                </a:r>
                <a:endParaRPr lang="en-US" altLang="zh-CN" dirty="0" smtClean="0"/>
              </a:p>
              <a:p>
                <a:pPr marL="0" indent="0">
                  <a:buNone/>
                </a:pPr>
                <a:r>
                  <a:rPr lang="en-US" altLang="zh-CN" dirty="0"/>
                  <a:t> </a:t>
                </a:r>
                <a:r>
                  <a:rPr lang="en-US" altLang="zh-CN" dirty="0" smtClean="0"/>
                  <a:t>          </a:t>
                </a:r>
                <a:r>
                  <a:rPr lang="zh-CN" altLang="en-US" dirty="0" smtClean="0"/>
                  <a:t>可利用例</a:t>
                </a:r>
                <a:r>
                  <a:rPr lang="en-US" altLang="zh-CN" dirty="0" smtClean="0"/>
                  <a:t>2</a:t>
                </a:r>
                <a:r>
                  <a:rPr lang="zh-CN" altLang="en-US" dirty="0" smtClean="0"/>
                  <a:t>的结果。</a:t>
                </a:r>
                <a:endParaRPr lang="en-US" altLang="zh-CN" dirty="0" smtClean="0"/>
              </a:p>
              <a:p>
                <a:pPr marL="0" lvl="0" indent="0">
                  <a:buNone/>
                </a:pPr>
                <a:endParaRPr lang="en-US" altLang="zh-CN" dirty="0">
                  <a:solidFill>
                    <a:prstClr val="black"/>
                  </a:solidFill>
                </a:endParaRPr>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88640"/>
                <a:ext cx="8856984" cy="6480720"/>
              </a:xfrm>
              <a:blipFill rotWithShape="1">
                <a:blip r:embed="rId4"/>
                <a:stretch>
                  <a:fillRect l="-1789" t="-1693" r="-1376"/>
                </a:stretch>
              </a:blipFill>
            </p:spPr>
            <p:txBody>
              <a:bodyPr/>
              <a:lstStyle/>
              <a:p>
                <a:r>
                  <a:rPr lang="zh-CN" altLang="en-US">
                    <a:noFill/>
                  </a:rPr>
                  <a:t> </a:t>
                </a:r>
              </a:p>
            </p:txBody>
          </p:sp>
        </mc:Fallback>
      </mc:AlternateContent>
      <p:sp>
        <p:nvSpPr>
          <p:cNvPr id="28" name="Oval 7"/>
          <p:cNvSpPr>
            <a:spLocks noChangeArrowheads="1"/>
          </p:cNvSpPr>
          <p:nvPr/>
        </p:nvSpPr>
        <p:spPr bwMode="auto">
          <a:xfrm>
            <a:off x="5868144" y="2348880"/>
            <a:ext cx="1551658" cy="1440160"/>
          </a:xfrm>
          <a:prstGeom prst="ellipse">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0" name="Oval 7"/>
          <p:cNvSpPr>
            <a:spLocks noChangeArrowheads="1"/>
          </p:cNvSpPr>
          <p:nvPr/>
        </p:nvSpPr>
        <p:spPr bwMode="auto">
          <a:xfrm>
            <a:off x="7020272" y="2348880"/>
            <a:ext cx="1551658" cy="1440160"/>
          </a:xfrm>
          <a:prstGeom prst="ellipse">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cxnSp>
        <p:nvCxnSpPr>
          <p:cNvPr id="32" name="直接箭头连接符 31"/>
          <p:cNvCxnSpPr>
            <a:endCxn id="30" idx="1"/>
          </p:cNvCxnSpPr>
          <p:nvPr/>
        </p:nvCxnSpPr>
        <p:spPr>
          <a:xfrm flipV="1">
            <a:off x="6643973" y="2559787"/>
            <a:ext cx="603534" cy="509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endCxn id="28" idx="7"/>
          </p:cNvCxnSpPr>
          <p:nvPr/>
        </p:nvCxnSpPr>
        <p:spPr>
          <a:xfrm flipH="1" flipV="1">
            <a:off x="7192567" y="2559787"/>
            <a:ext cx="603534" cy="509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p:nvPr/>
        </p:nvCxnSpPr>
        <p:spPr>
          <a:xfrm flipH="1">
            <a:off x="6369676" y="3068960"/>
            <a:ext cx="274297"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7809853" y="3068960"/>
            <a:ext cx="187173" cy="728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412850" y="3276273"/>
            <a:ext cx="332068"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p:sp>
        <p:nvSpPr>
          <p:cNvPr id="47" name="TextBox 46"/>
          <p:cNvSpPr txBox="1"/>
          <p:nvPr/>
        </p:nvSpPr>
        <p:spPr>
          <a:xfrm>
            <a:off x="7582770" y="3212977"/>
            <a:ext cx="378252"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mc:AlternateContent xmlns:mc="http://schemas.openxmlformats.org/markup-compatibility/2006" xmlns:a14="http://schemas.microsoft.com/office/drawing/2010/main">
        <mc:Choice Requires="a14">
          <p:sp>
            <p:nvSpPr>
              <p:cNvPr id="48" name="TextBox 47"/>
              <p:cNvSpPr txBox="1"/>
              <p:nvPr/>
            </p:nvSpPr>
            <p:spPr>
              <a:xfrm>
                <a:off x="6300193" y="2348880"/>
                <a:ext cx="3880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6300193" y="2348880"/>
                <a:ext cx="388012" cy="58477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7794148" y="2348882"/>
                <a:ext cx="4502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a:rPr>
                        <m:t>−</m:t>
                      </m:r>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7794148" y="2348882"/>
                <a:ext cx="450260" cy="584775"/>
              </a:xfrm>
              <a:prstGeom prst="rect">
                <a:avLst/>
              </a:prstGeom>
              <a:blipFill rotWithShape="1">
                <a:blip r:embed="rId6"/>
                <a:stretch>
                  <a:fillRect r="-35616"/>
                </a:stretch>
              </a:blipFill>
            </p:spPr>
            <p:txBody>
              <a:bodyPr/>
              <a:lstStyle/>
              <a:p>
                <a:r>
                  <a:rPr lang="zh-CN" altLang="en-US">
                    <a:noFill/>
                  </a:rPr>
                  <a:t> </a:t>
                </a:r>
              </a:p>
            </p:txBody>
          </p:sp>
        </mc:Fallback>
      </mc:AlternateContent>
      <p:sp>
        <p:nvSpPr>
          <p:cNvPr id="51" name="TextBox 50"/>
          <p:cNvSpPr txBox="1"/>
          <p:nvPr/>
        </p:nvSpPr>
        <p:spPr>
          <a:xfrm>
            <a:off x="6452593" y="2501282"/>
            <a:ext cx="235612" cy="369332"/>
          </a:xfrm>
          <a:prstGeom prst="rect">
            <a:avLst/>
          </a:prstGeom>
          <a:noFill/>
        </p:spPr>
        <p:txBody>
          <a:bodyPr wrap="square" rtlCol="0">
            <a:spAutoFit/>
          </a:bodyPr>
          <a:lstStyle/>
          <a:p>
            <a:endParaRPr lang="zh-CN" altLang="en-US" dirty="0">
              <a:solidFill>
                <a:prstClr val="black"/>
              </a:solidFill>
            </a:endParaRPr>
          </a:p>
        </p:txBody>
      </p:sp>
      <p:sp>
        <p:nvSpPr>
          <p:cNvPr id="52" name="TextBox 51"/>
          <p:cNvSpPr txBox="1"/>
          <p:nvPr/>
        </p:nvSpPr>
        <p:spPr>
          <a:xfrm>
            <a:off x="7020272" y="2060848"/>
            <a:ext cx="474061" cy="584775"/>
          </a:xfrm>
          <a:prstGeom prst="rect">
            <a:avLst/>
          </a:prstGeom>
          <a:noFill/>
        </p:spPr>
        <p:txBody>
          <a:bodyPr wrap="square" rtlCol="0">
            <a:spAutoFit/>
          </a:bodyPr>
          <a:lstStyle/>
          <a:p>
            <a:r>
              <a:rPr lang="en-US" altLang="zh-CN" sz="3200" dirty="0">
                <a:solidFill>
                  <a:prstClr val="black"/>
                </a:solidFill>
              </a:rPr>
              <a:t>P</a:t>
            </a:r>
            <a:endParaRPr lang="zh-CN" altLang="en-US" sz="3200" dirty="0">
              <a:solidFill>
                <a:prstClr val="black"/>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38521538"/>
              </p:ext>
            </p:extLst>
          </p:nvPr>
        </p:nvGraphicFramePr>
        <p:xfrm>
          <a:off x="6324583" y="2878951"/>
          <a:ext cx="303660" cy="334026"/>
        </p:xfrm>
        <a:graphic>
          <a:graphicData uri="http://schemas.openxmlformats.org/presentationml/2006/ole">
            <mc:AlternateContent xmlns:mc="http://schemas.openxmlformats.org/markup-compatibility/2006">
              <mc:Choice xmlns:v="urn:schemas-microsoft-com:vml" Requires="v">
                <p:oleObj spid="_x0000_s48197" name="公式" r:id="rId7" imgW="126720" imgH="139680" progId="Equation.3">
                  <p:embed/>
                </p:oleObj>
              </mc:Choice>
              <mc:Fallback>
                <p:oleObj name="公式" r:id="rId7" imgW="126720" imgH="139680" progId="Equation.3">
                  <p:embed/>
                  <p:pic>
                    <p:nvPicPr>
                      <p:cNvPr id="0" name=""/>
                      <p:cNvPicPr/>
                      <p:nvPr/>
                    </p:nvPicPr>
                    <p:blipFill>
                      <a:blip r:embed="rId8"/>
                      <a:stretch>
                        <a:fillRect/>
                      </a:stretch>
                    </p:blipFill>
                    <p:spPr>
                      <a:xfrm>
                        <a:off x="6324583" y="2878951"/>
                        <a:ext cx="303660" cy="334026"/>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39469344"/>
              </p:ext>
            </p:extLst>
          </p:nvPr>
        </p:nvGraphicFramePr>
        <p:xfrm>
          <a:off x="7851587" y="2905708"/>
          <a:ext cx="392821" cy="458292"/>
        </p:xfrm>
        <a:graphic>
          <a:graphicData uri="http://schemas.openxmlformats.org/presentationml/2006/ole">
            <mc:AlternateContent xmlns:mc="http://schemas.openxmlformats.org/markup-compatibility/2006">
              <mc:Choice xmlns:v="urn:schemas-microsoft-com:vml" Requires="v">
                <p:oleObj spid="_x0000_s48198" name="公式" r:id="rId9" imgW="152280" imgH="177480" progId="Equation.3">
                  <p:embed/>
                </p:oleObj>
              </mc:Choice>
              <mc:Fallback>
                <p:oleObj name="公式" r:id="rId9" imgW="152280" imgH="177480" progId="Equation.3">
                  <p:embed/>
                  <p:pic>
                    <p:nvPicPr>
                      <p:cNvPr id="0" name=""/>
                      <p:cNvPicPr/>
                      <p:nvPr/>
                    </p:nvPicPr>
                    <p:blipFill>
                      <a:blip r:embed="rId10"/>
                      <a:stretch>
                        <a:fillRect/>
                      </a:stretch>
                    </p:blipFill>
                    <p:spPr>
                      <a:xfrm>
                        <a:off x="7851587" y="2905708"/>
                        <a:ext cx="392821" cy="458292"/>
                      </a:xfrm>
                      <a:prstGeom prst="rect">
                        <a:avLst/>
                      </a:prstGeom>
                    </p:spPr>
                  </p:pic>
                </p:oleObj>
              </mc:Fallback>
            </mc:AlternateContent>
          </a:graphicData>
        </a:graphic>
      </p:graphicFrame>
      <p:cxnSp>
        <p:nvCxnSpPr>
          <p:cNvPr id="7" name="直接连接符 6"/>
          <p:cNvCxnSpPr/>
          <p:nvPr/>
        </p:nvCxnSpPr>
        <p:spPr>
          <a:xfrm>
            <a:off x="6643973" y="3068960"/>
            <a:ext cx="1152128"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extLst>
              <p:ext uri="{D42A27DB-BD31-4B8C-83A1-F6EECF244321}">
                <p14:modId xmlns:p14="http://schemas.microsoft.com/office/powerpoint/2010/main" val="3226309425"/>
              </p:ext>
            </p:extLst>
          </p:nvPr>
        </p:nvGraphicFramePr>
        <p:xfrm>
          <a:off x="7054874" y="3032633"/>
          <a:ext cx="325438" cy="360363"/>
        </p:xfrm>
        <a:graphic>
          <a:graphicData uri="http://schemas.openxmlformats.org/presentationml/2006/ole">
            <mc:AlternateContent xmlns:mc="http://schemas.openxmlformats.org/markup-compatibility/2006">
              <mc:Choice xmlns:v="urn:schemas-microsoft-com:vml" Requires="v">
                <p:oleObj spid="_x0000_s48199" name="Equation" r:id="rId11" imgW="126720" imgH="139680" progId="Equation.DSMT4">
                  <p:embed/>
                </p:oleObj>
              </mc:Choice>
              <mc:Fallback>
                <p:oleObj name="Equation" r:id="rId11" imgW="126720" imgH="139680" progId="Equation.DSMT4">
                  <p:embed/>
                  <p:pic>
                    <p:nvPicPr>
                      <p:cNvPr id="0" name="对象 3"/>
                      <p:cNvPicPr>
                        <a:picLocks noChangeAspect="1" noChangeArrowheads="1"/>
                      </p:cNvPicPr>
                      <p:nvPr/>
                    </p:nvPicPr>
                    <p:blipFill>
                      <a:blip r:embed="rId12"/>
                      <a:srcRect/>
                      <a:stretch>
                        <a:fillRect/>
                      </a:stretch>
                    </p:blipFill>
                    <p:spPr bwMode="auto">
                      <a:xfrm>
                        <a:off x="7054874" y="3032633"/>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169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down)">
                                      <p:cBhvr>
                                        <p:cTn id="23" dur="500"/>
                                        <p:tgtEl>
                                          <p:spTgt spid="3">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92696"/>
            <a:ext cx="9144000" cy="6048672"/>
          </a:xfrm>
        </p:spPr>
        <p:txBody>
          <a:bodyPr>
            <a:normAutofit lnSpcReduction="10000"/>
          </a:bodyPr>
          <a:lstStyle/>
          <a:p>
            <a:pPr marL="0" indent="0">
              <a:buNone/>
            </a:pPr>
            <a:r>
              <a:rPr lang="zh-CN" altLang="en-US" sz="3600" dirty="0" smtClean="0"/>
              <a:t>五、学习要求：</a:t>
            </a:r>
            <a:endParaRPr lang="en-US" altLang="zh-CN" sz="3600" dirty="0" smtClean="0"/>
          </a:p>
          <a:p>
            <a:pPr marL="0" indent="0">
              <a:buNone/>
            </a:pPr>
            <a:r>
              <a:rPr lang="en-US" altLang="zh-CN" dirty="0" smtClean="0">
                <a:latin typeface="+mn-ea"/>
              </a:rPr>
              <a:t>1</a:t>
            </a:r>
            <a:r>
              <a:rPr lang="zh-CN" altLang="en-US" dirty="0" smtClean="0">
                <a:latin typeface="+mn-ea"/>
              </a:rPr>
              <a:t>、上课注意听讲，不得缺席。（随时抽查，计入平时成绩。）</a:t>
            </a:r>
            <a:endParaRPr lang="en-US" altLang="zh-CN" dirty="0" smtClean="0">
              <a:latin typeface="+mn-ea"/>
            </a:endParaRPr>
          </a:p>
          <a:p>
            <a:pPr marL="0" indent="0">
              <a:buNone/>
            </a:pPr>
            <a:r>
              <a:rPr lang="en-US" altLang="zh-CN" dirty="0" smtClean="0">
                <a:latin typeface="+mn-ea"/>
              </a:rPr>
              <a:t>2</a:t>
            </a:r>
            <a:r>
              <a:rPr lang="zh-CN" altLang="en-US" dirty="0" smtClean="0">
                <a:latin typeface="+mn-ea"/>
              </a:rPr>
              <a:t>、细心阅读课本，课本的内容有的不要求掌握，上课时会说明。除此之外的内容全部要求掌握，一些简单易懂的内容可能在课堂上不讲，但是也是要求范围。（课堂上讲的，课本上没有的内容也要求。）</a:t>
            </a:r>
            <a:endParaRPr lang="en-US" altLang="zh-CN" dirty="0" smtClean="0">
              <a:latin typeface="+mn-ea"/>
            </a:endParaRPr>
          </a:p>
          <a:p>
            <a:pPr marL="0" indent="0">
              <a:buNone/>
            </a:pPr>
            <a:r>
              <a:rPr lang="en-US" altLang="zh-CN" dirty="0" smtClean="0">
                <a:latin typeface="+mn-ea"/>
              </a:rPr>
              <a:t>3</a:t>
            </a:r>
            <a:r>
              <a:rPr lang="zh-CN" altLang="en-US" dirty="0" smtClean="0">
                <a:latin typeface="+mn-ea"/>
              </a:rPr>
              <a:t>、认真完成作业，不得抄写。</a:t>
            </a:r>
            <a:r>
              <a:rPr lang="en-US" altLang="zh-CN" dirty="0" smtClean="0">
                <a:latin typeface="+mn-ea"/>
              </a:rPr>
              <a:t>(</a:t>
            </a:r>
            <a:r>
              <a:rPr lang="zh-CN" altLang="en-US" dirty="0" smtClean="0">
                <a:latin typeface="+mn-ea"/>
              </a:rPr>
              <a:t>计入平时成绩）</a:t>
            </a:r>
            <a:endParaRPr lang="en-US" altLang="zh-CN" dirty="0" smtClean="0">
              <a:latin typeface="+mn-ea"/>
            </a:endParaRPr>
          </a:p>
          <a:p>
            <a:pPr marL="0" indent="0">
              <a:buNone/>
            </a:pPr>
            <a:r>
              <a:rPr lang="en-US" altLang="zh-CN" dirty="0" smtClean="0">
                <a:latin typeface="+mn-ea"/>
              </a:rPr>
              <a:t>4</a:t>
            </a:r>
            <a:r>
              <a:rPr lang="zh-CN" altLang="en-US" dirty="0" smtClean="0">
                <a:latin typeface="+mn-ea"/>
              </a:rPr>
              <a:t>、课后多习题，从习题中发现问题。</a:t>
            </a:r>
            <a:endParaRPr lang="en-US" altLang="zh-CN" dirty="0" smtClean="0">
              <a:latin typeface="+mn-ea"/>
            </a:endParaRPr>
          </a:p>
          <a:p>
            <a:pPr marL="0" indent="0">
              <a:buNone/>
            </a:pPr>
            <a:r>
              <a:rPr lang="en-US" altLang="zh-CN" dirty="0" smtClean="0">
                <a:latin typeface="+mn-ea"/>
              </a:rPr>
              <a:t>5</a:t>
            </a:r>
            <a:r>
              <a:rPr lang="zh-CN" altLang="en-US" dirty="0" smtClean="0">
                <a:latin typeface="+mn-ea"/>
              </a:rPr>
              <a:t>、参加期中、期末考试。</a:t>
            </a:r>
            <a:endParaRPr lang="en-US" altLang="zh-CN" dirty="0" smtClean="0">
              <a:latin typeface="+mn-ea"/>
            </a:endParaRPr>
          </a:p>
          <a:p>
            <a:pPr marL="0" indent="0">
              <a:buNone/>
            </a:pPr>
            <a:r>
              <a:rPr lang="en-US" altLang="zh-CN" dirty="0" smtClean="0">
                <a:latin typeface="+mn-ea"/>
              </a:rPr>
              <a:t>6</a:t>
            </a:r>
            <a:r>
              <a:rPr lang="zh-CN" altLang="en-US" dirty="0" smtClean="0">
                <a:latin typeface="+mn-ea"/>
              </a:rPr>
              <a:t>、多提意见：关于讲授的方法、内容。</a:t>
            </a:r>
            <a:endParaRPr lang="zh-CN" altLang="en-US" dirty="0">
              <a:latin typeface="+mn-ea"/>
            </a:endParaRPr>
          </a:p>
          <a:p>
            <a:pPr marL="0" indent="0">
              <a:buNone/>
            </a:pPr>
            <a:endParaRPr lang="zh-CN" altLang="en-US" dirty="0"/>
          </a:p>
        </p:txBody>
      </p:sp>
    </p:spTree>
    <p:extLst>
      <p:ext uri="{BB962C8B-B14F-4D97-AF65-F5344CB8AC3E}">
        <p14:creationId xmlns:p14="http://schemas.microsoft.com/office/powerpoint/2010/main" val="3258841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88640"/>
                <a:ext cx="8856984" cy="6480720"/>
              </a:xfrm>
            </p:spPr>
            <p:txBody>
              <a:bodyPr>
                <a:normAutofit/>
              </a:bodyPr>
              <a:lstStyle/>
              <a:p>
                <a:pPr marL="0" indent="0">
                  <a:buNone/>
                </a:pPr>
                <a:r>
                  <a:rPr lang="en-US" altLang="zh-CN" dirty="0" smtClean="0">
                    <a:solidFill>
                      <a:srgbClr val="C00000"/>
                    </a:solidFill>
                  </a:rPr>
                  <a:t>       </a:t>
                </a:r>
                <a14:m>
                  <m:oMath xmlns:m="http://schemas.openxmlformats.org/officeDocument/2006/math">
                    <m:acc>
                      <m:accPr>
                        <m:chr m:val="⃗"/>
                        <m:ctrlPr>
                          <a:rPr lang="en-US" altLang="zh-CN" i="1" smtClean="0">
                            <a:solidFill>
                              <a:srgbClr val="C00000"/>
                            </a:solidFill>
                            <a:latin typeface="Cambria Math"/>
                          </a:rPr>
                        </m:ctrlPr>
                      </m:accPr>
                      <m:e>
                        <m:r>
                          <a:rPr lang="en-US" altLang="zh-CN" i="1">
                            <a:solidFill>
                              <a:srgbClr val="C00000"/>
                            </a:solidFill>
                            <a:latin typeface="Cambria Math"/>
                          </a:rPr>
                          <m:t>𝐸</m:t>
                        </m:r>
                      </m:e>
                    </m:acc>
                    <m:r>
                      <a:rPr lang="en-US" altLang="zh-CN">
                        <a:solidFill>
                          <a:srgbClr val="C00000"/>
                        </a:solidFill>
                        <a:latin typeface="Cambria Math"/>
                      </a:rPr>
                      <m:t> </m:t>
                    </m:r>
                  </m:oMath>
                </a14:m>
                <a:r>
                  <a:rPr lang="en-US" altLang="zh-CN" dirty="0">
                    <a:solidFill>
                      <a:srgbClr val="C00000"/>
                    </a:solidFill>
                  </a:rPr>
                  <a:t>=</a:t>
                </a:r>
                <a14:m>
                  <m:oMath xmlns:m="http://schemas.openxmlformats.org/officeDocument/2006/math">
                    <m:r>
                      <a:rPr lang="en-US" altLang="zh-CN" dirty="0">
                        <a:solidFill>
                          <a:srgbClr val="C00000"/>
                        </a:solidFill>
                        <a:latin typeface="Cambria Math"/>
                      </a:rPr>
                      <m:t> </m:t>
                    </m:r>
                    <m:r>
                      <a:rPr lang="en-US" altLang="zh-CN" i="1" dirty="0">
                        <a:solidFill>
                          <a:srgbClr val="C00000"/>
                        </a:solidFill>
                        <a:latin typeface="Cambria Math"/>
                      </a:rPr>
                      <m:t>𝑘𝑄</m:t>
                    </m:r>
                    <m:f>
                      <m:fPr>
                        <m:ctrlPr>
                          <a:rPr lang="en-US" altLang="zh-CN" i="1" dirty="0">
                            <a:solidFill>
                              <a:srgbClr val="C00000"/>
                            </a:solidFill>
                            <a:latin typeface="Cambria Math"/>
                          </a:rPr>
                        </m:ctrlPr>
                      </m:fPr>
                      <m:num>
                        <m:r>
                          <a:rPr lang="en-US" altLang="zh-CN" i="1" dirty="0">
                            <a:solidFill>
                              <a:srgbClr val="C00000"/>
                            </a:solidFill>
                            <a:latin typeface="Cambria Math"/>
                          </a:rPr>
                          <m:t>𝑟</m:t>
                        </m:r>
                      </m:num>
                      <m:den>
                        <m:sSup>
                          <m:sSupPr>
                            <m:ctrlPr>
                              <a:rPr lang="en-US" altLang="zh-CN" i="1" dirty="0">
                                <a:solidFill>
                                  <a:srgbClr val="C00000"/>
                                </a:solidFill>
                                <a:latin typeface="Cambria Math"/>
                              </a:rPr>
                            </m:ctrlPr>
                          </m:sSupPr>
                          <m:e>
                            <m:r>
                              <a:rPr lang="en-US" altLang="zh-CN" i="1" dirty="0">
                                <a:solidFill>
                                  <a:srgbClr val="C00000"/>
                                </a:solidFill>
                                <a:latin typeface="Cambria Math"/>
                              </a:rPr>
                              <m:t>𝑅</m:t>
                            </m:r>
                          </m:e>
                          <m:sup>
                            <m:r>
                              <a:rPr lang="en-US" altLang="zh-CN" i="1" dirty="0">
                                <a:solidFill>
                                  <a:srgbClr val="C00000"/>
                                </a:solidFill>
                                <a:latin typeface="Cambria Math"/>
                              </a:rPr>
                              <m:t>3</m:t>
                            </m:r>
                          </m:sup>
                        </m:sSup>
                      </m:den>
                    </m:f>
                    <m:acc>
                      <m:accPr>
                        <m:chr m:val="̂"/>
                        <m:ctrlPr>
                          <a:rPr lang="en-US" altLang="zh-CN" i="1" dirty="0">
                            <a:solidFill>
                              <a:srgbClr val="C00000"/>
                            </a:solidFill>
                            <a:latin typeface="Cambria Math"/>
                            <a:ea typeface="Cambria Math"/>
                          </a:rPr>
                        </m:ctrlPr>
                      </m:accPr>
                      <m:e>
                        <m:r>
                          <a:rPr lang="en-US" altLang="zh-CN" i="1" dirty="0">
                            <a:solidFill>
                              <a:srgbClr val="C00000"/>
                            </a:solidFill>
                            <a:latin typeface="Cambria Math"/>
                            <a:ea typeface="Cambria Math"/>
                          </a:rPr>
                          <m:t>𝑟</m:t>
                        </m:r>
                      </m:e>
                    </m:acc>
                  </m:oMath>
                </a14:m>
                <a:r>
                  <a:rPr lang="en-US" altLang="zh-CN" dirty="0">
                    <a:solidFill>
                      <a:srgbClr val="C00000"/>
                    </a:solidFill>
                  </a:rPr>
                  <a:t> </a:t>
                </a:r>
                <a:r>
                  <a:rPr lang="en-US" altLang="zh-CN" dirty="0" smtClean="0">
                    <a:solidFill>
                      <a:srgbClr val="C00000"/>
                    </a:solidFill>
                  </a:rPr>
                  <a:t>= </a:t>
                </a:r>
                <a14:m>
                  <m:oMath xmlns:m="http://schemas.openxmlformats.org/officeDocument/2006/math">
                    <m:r>
                      <a:rPr lang="en-US" altLang="zh-CN" i="1" dirty="0">
                        <a:solidFill>
                          <a:srgbClr val="C00000"/>
                        </a:solidFill>
                        <a:latin typeface="Cambria Math"/>
                      </a:rPr>
                      <m:t>𝑘𝑄</m:t>
                    </m:r>
                    <m:f>
                      <m:fPr>
                        <m:ctrlPr>
                          <a:rPr lang="en-US" altLang="zh-CN" i="1" dirty="0">
                            <a:solidFill>
                              <a:srgbClr val="C00000"/>
                            </a:solidFill>
                            <a:latin typeface="Cambria Math"/>
                          </a:rPr>
                        </m:ctrlPr>
                      </m:fPr>
                      <m:num>
                        <m:acc>
                          <m:accPr>
                            <m:chr m:val="⃗"/>
                            <m:ctrlPr>
                              <a:rPr lang="en-US" altLang="zh-CN" i="1" dirty="0">
                                <a:solidFill>
                                  <a:srgbClr val="C00000"/>
                                </a:solidFill>
                                <a:latin typeface="Cambria Math"/>
                              </a:rPr>
                            </m:ctrlPr>
                          </m:accPr>
                          <m:e>
                            <m:r>
                              <a:rPr lang="en-US" altLang="zh-CN" i="1" dirty="0">
                                <a:solidFill>
                                  <a:srgbClr val="C00000"/>
                                </a:solidFill>
                                <a:latin typeface="Cambria Math"/>
                              </a:rPr>
                              <m:t>𝑟</m:t>
                            </m:r>
                          </m:e>
                        </m:acc>
                      </m:num>
                      <m:den>
                        <m:sSup>
                          <m:sSupPr>
                            <m:ctrlPr>
                              <a:rPr lang="en-US" altLang="zh-CN" i="1" dirty="0">
                                <a:solidFill>
                                  <a:srgbClr val="C00000"/>
                                </a:solidFill>
                                <a:latin typeface="Cambria Math"/>
                              </a:rPr>
                            </m:ctrlPr>
                          </m:sSupPr>
                          <m:e>
                            <m:r>
                              <a:rPr lang="en-US" altLang="zh-CN" i="1" dirty="0">
                                <a:solidFill>
                                  <a:srgbClr val="C00000"/>
                                </a:solidFill>
                                <a:latin typeface="Cambria Math"/>
                              </a:rPr>
                              <m:t>𝑅</m:t>
                            </m:r>
                          </m:e>
                          <m:sup>
                            <m:r>
                              <a:rPr lang="en-US" altLang="zh-CN" i="1" dirty="0">
                                <a:solidFill>
                                  <a:srgbClr val="C00000"/>
                                </a:solidFill>
                                <a:latin typeface="Cambria Math"/>
                              </a:rPr>
                              <m:t>3</m:t>
                            </m:r>
                          </m:sup>
                        </m:sSup>
                      </m:den>
                    </m:f>
                  </m:oMath>
                </a14:m>
                <a:r>
                  <a:rPr lang="en-US" altLang="zh-CN" dirty="0" smtClean="0"/>
                  <a:t> = </a:t>
                </a:r>
                <a14:m>
                  <m:oMath xmlns:m="http://schemas.openxmlformats.org/officeDocument/2006/math">
                    <m:f>
                      <m:fPr>
                        <m:ctrlPr>
                          <a:rPr lang="en-US" altLang="zh-CN" i="1" smtClean="0">
                            <a:latin typeface="Cambria Math"/>
                          </a:rPr>
                        </m:ctrlPr>
                      </m:fPr>
                      <m:num>
                        <m:r>
                          <a:rPr lang="en-US" altLang="zh-CN" i="1" smtClean="0">
                            <a:latin typeface="Cambria Math"/>
                            <a:ea typeface="Cambria Math"/>
                          </a:rPr>
                          <m:t>𝜌</m:t>
                        </m:r>
                      </m:num>
                      <m:den>
                        <m:r>
                          <a:rPr lang="en-US" altLang="zh-CN" b="0" i="1" smtClean="0">
                            <a:latin typeface="Cambria Math"/>
                          </a:rPr>
                          <m:t>3</m:t>
                        </m:r>
                        <m:sSub>
                          <m:sSubPr>
                            <m:ctrlPr>
                              <a:rPr lang="en-US" altLang="zh-CN" b="0" i="1" smtClean="0">
                                <a:latin typeface="Cambria Math"/>
                              </a:rPr>
                            </m:ctrlPr>
                          </m:sSubPr>
                          <m:e>
                            <m:r>
                              <a:rPr lang="en-US" altLang="zh-CN" b="0" i="1" smtClean="0">
                                <a:latin typeface="Cambria Math"/>
                                <a:ea typeface="Cambria Math"/>
                              </a:rPr>
                              <m:t>𝜀</m:t>
                            </m:r>
                          </m:e>
                          <m:sub>
                            <m:r>
                              <a:rPr lang="en-US" altLang="zh-CN" b="0" i="1" smtClean="0">
                                <a:latin typeface="Cambria Math"/>
                              </a:rPr>
                              <m:t>0</m:t>
                            </m:r>
                          </m:sub>
                        </m:sSub>
                      </m:den>
                    </m:f>
                    <m:acc>
                      <m:accPr>
                        <m:chr m:val="⃗"/>
                        <m:ctrlPr>
                          <a:rPr lang="en-US" altLang="zh-CN" i="1" smtClean="0">
                            <a:latin typeface="Cambria Math"/>
                          </a:rPr>
                        </m:ctrlPr>
                      </m:accPr>
                      <m:e>
                        <m:r>
                          <a:rPr lang="en-US" altLang="zh-CN" b="0" i="1" smtClean="0">
                            <a:latin typeface="Cambria Math"/>
                          </a:rPr>
                          <m:t>𝑟</m:t>
                        </m:r>
                      </m:e>
                    </m:acc>
                  </m:oMath>
                </a14:m>
                <a:endParaRPr lang="en-US" altLang="zh-CN" dirty="0" smtClean="0"/>
              </a:p>
              <a:p>
                <a:pPr marL="0" lvl="0" indent="0">
                  <a:buNone/>
                </a:pPr>
                <a:endParaRPr lang="en-US" altLang="zh-CN" dirty="0">
                  <a:solidFill>
                    <a:prstClr val="black"/>
                  </a:solidFill>
                </a:endParaRPr>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88640"/>
                <a:ext cx="8856984" cy="6480720"/>
              </a:xfrm>
              <a:blipFill rotWithShape="1">
                <a:blip r:embed="rId4"/>
                <a:stretch>
                  <a:fillRect/>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003946301"/>
              </p:ext>
            </p:extLst>
          </p:nvPr>
        </p:nvGraphicFramePr>
        <p:xfrm>
          <a:off x="268039" y="3465513"/>
          <a:ext cx="8480425" cy="2338387"/>
        </p:xfrm>
        <a:graphic>
          <a:graphicData uri="http://schemas.openxmlformats.org/presentationml/2006/ole">
            <mc:AlternateContent xmlns:mc="http://schemas.openxmlformats.org/markup-compatibility/2006">
              <mc:Choice xmlns:v="urn:schemas-microsoft-com:vml" Requires="v">
                <p:oleObj spid="_x0000_s46215" name="Equation" r:id="rId5" imgW="3225600" imgH="888840" progId="Equation.DSMT4">
                  <p:embed/>
                </p:oleObj>
              </mc:Choice>
              <mc:Fallback>
                <p:oleObj name="Equation" r:id="rId5" imgW="3225600" imgH="888840" progId="Equation.DSMT4">
                  <p:embed/>
                  <p:pic>
                    <p:nvPicPr>
                      <p:cNvPr id="0" name=""/>
                      <p:cNvPicPr/>
                      <p:nvPr/>
                    </p:nvPicPr>
                    <p:blipFill>
                      <a:blip r:embed="rId6"/>
                      <a:stretch>
                        <a:fillRect/>
                      </a:stretch>
                    </p:blipFill>
                    <p:spPr>
                      <a:xfrm>
                        <a:off x="268039" y="3465513"/>
                        <a:ext cx="8480425" cy="2338387"/>
                      </a:xfrm>
                      <a:prstGeom prst="rect">
                        <a:avLst/>
                      </a:prstGeom>
                    </p:spPr>
                  </p:pic>
                </p:oleObj>
              </mc:Fallback>
            </mc:AlternateContent>
          </a:graphicData>
        </a:graphic>
      </p:graphicFrame>
      <p:sp>
        <p:nvSpPr>
          <p:cNvPr id="23" name="Oval 7"/>
          <p:cNvSpPr>
            <a:spLocks noChangeArrowheads="1"/>
          </p:cNvSpPr>
          <p:nvPr/>
        </p:nvSpPr>
        <p:spPr bwMode="auto">
          <a:xfrm>
            <a:off x="2768314" y="1736812"/>
            <a:ext cx="1551658" cy="1440160"/>
          </a:xfrm>
          <a:prstGeom prst="ellipse">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4" name="Oval 7"/>
          <p:cNvSpPr>
            <a:spLocks noChangeArrowheads="1"/>
          </p:cNvSpPr>
          <p:nvPr/>
        </p:nvSpPr>
        <p:spPr bwMode="auto">
          <a:xfrm>
            <a:off x="3920442" y="1736812"/>
            <a:ext cx="1551658" cy="1440160"/>
          </a:xfrm>
          <a:prstGeom prst="ellipse">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cxnSp>
        <p:nvCxnSpPr>
          <p:cNvPr id="25" name="直接箭头连接符 24"/>
          <p:cNvCxnSpPr>
            <a:endCxn id="24" idx="1"/>
          </p:cNvCxnSpPr>
          <p:nvPr/>
        </p:nvCxnSpPr>
        <p:spPr>
          <a:xfrm flipV="1">
            <a:off x="3544143" y="1947719"/>
            <a:ext cx="603534" cy="509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endCxn id="23" idx="7"/>
          </p:cNvCxnSpPr>
          <p:nvPr/>
        </p:nvCxnSpPr>
        <p:spPr>
          <a:xfrm flipH="1" flipV="1">
            <a:off x="4092737" y="1947719"/>
            <a:ext cx="603534" cy="509173"/>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flipH="1">
            <a:off x="3269846" y="2456892"/>
            <a:ext cx="274297" cy="72008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直接箭头连接符 28"/>
          <p:cNvCxnSpPr/>
          <p:nvPr/>
        </p:nvCxnSpPr>
        <p:spPr>
          <a:xfrm>
            <a:off x="4708863" y="2420888"/>
            <a:ext cx="187173" cy="72879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313020" y="2664205"/>
            <a:ext cx="332068"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p:sp>
        <p:nvSpPr>
          <p:cNvPr id="33" name="TextBox 32"/>
          <p:cNvSpPr txBox="1"/>
          <p:nvPr/>
        </p:nvSpPr>
        <p:spPr>
          <a:xfrm>
            <a:off x="4482940" y="2600909"/>
            <a:ext cx="378252" cy="584775"/>
          </a:xfrm>
          <a:prstGeom prst="rect">
            <a:avLst/>
          </a:prstGeom>
          <a:noFill/>
        </p:spPr>
        <p:txBody>
          <a:bodyPr wrap="square" rtlCol="0">
            <a:spAutoFit/>
          </a:bodyPr>
          <a:lstStyle/>
          <a:p>
            <a:r>
              <a:rPr lang="en-US" altLang="zh-CN" sz="3200" dirty="0">
                <a:solidFill>
                  <a:prstClr val="black"/>
                </a:solidFill>
              </a:rPr>
              <a:t>r</a:t>
            </a:r>
            <a:endParaRPr lang="zh-CN" altLang="en-US" sz="3200" dirty="0">
              <a:solidFill>
                <a:prstClr val="black"/>
              </a:solidFill>
            </a:endParaRPr>
          </a:p>
        </p:txBody>
      </p:sp>
      <mc:AlternateContent xmlns:mc="http://schemas.openxmlformats.org/markup-compatibility/2006" xmlns:a14="http://schemas.microsoft.com/office/drawing/2010/main">
        <mc:Choice Requires="a14">
          <p:sp>
            <p:nvSpPr>
              <p:cNvPr id="35" name="TextBox 34"/>
              <p:cNvSpPr txBox="1"/>
              <p:nvPr/>
            </p:nvSpPr>
            <p:spPr>
              <a:xfrm>
                <a:off x="3200363" y="1736812"/>
                <a:ext cx="3880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00363" y="1736812"/>
                <a:ext cx="388012" cy="58477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694318" y="1736814"/>
                <a:ext cx="4502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prstClr val="black"/>
                          </a:solidFill>
                          <a:latin typeface="Cambria Math"/>
                        </a:rPr>
                        <m:t>−</m:t>
                      </m:r>
                      <m:r>
                        <a:rPr lang="zh-CN" altLang="en-US" sz="3200" i="1">
                          <a:solidFill>
                            <a:prstClr val="black"/>
                          </a:solidFill>
                          <a:latin typeface="Cambria Math"/>
                        </a:rPr>
                        <m:t>𝜌</m:t>
                      </m:r>
                    </m:oMath>
                  </m:oMathPara>
                </a14:m>
                <a:endParaRPr lang="zh-CN" alt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94318" y="1736814"/>
                <a:ext cx="450260" cy="584775"/>
              </a:xfrm>
              <a:prstGeom prst="rect">
                <a:avLst/>
              </a:prstGeom>
              <a:blipFill rotWithShape="1">
                <a:blip r:embed="rId8"/>
                <a:stretch>
                  <a:fillRect r="-35135"/>
                </a:stretch>
              </a:blipFill>
            </p:spPr>
            <p:txBody>
              <a:bodyPr/>
              <a:lstStyle/>
              <a:p>
                <a:r>
                  <a:rPr lang="zh-CN" altLang="en-US">
                    <a:noFill/>
                  </a:rPr>
                  <a:t> </a:t>
                </a:r>
              </a:p>
            </p:txBody>
          </p:sp>
        </mc:Fallback>
      </mc:AlternateContent>
      <p:sp>
        <p:nvSpPr>
          <p:cNvPr id="37" name="TextBox 36"/>
          <p:cNvSpPr txBox="1"/>
          <p:nvPr/>
        </p:nvSpPr>
        <p:spPr>
          <a:xfrm>
            <a:off x="3352763" y="1889214"/>
            <a:ext cx="235612" cy="369332"/>
          </a:xfrm>
          <a:prstGeom prst="rect">
            <a:avLst/>
          </a:prstGeom>
          <a:noFill/>
        </p:spPr>
        <p:txBody>
          <a:bodyPr wrap="square" rtlCol="0">
            <a:spAutoFit/>
          </a:bodyPr>
          <a:lstStyle/>
          <a:p>
            <a:endParaRPr lang="zh-CN" altLang="en-US" dirty="0">
              <a:solidFill>
                <a:prstClr val="black"/>
              </a:solidFill>
            </a:endParaRPr>
          </a:p>
        </p:txBody>
      </p:sp>
      <p:sp>
        <p:nvSpPr>
          <p:cNvPr id="38" name="TextBox 37"/>
          <p:cNvSpPr txBox="1"/>
          <p:nvPr/>
        </p:nvSpPr>
        <p:spPr>
          <a:xfrm>
            <a:off x="3920442" y="1448780"/>
            <a:ext cx="474061" cy="584775"/>
          </a:xfrm>
          <a:prstGeom prst="rect">
            <a:avLst/>
          </a:prstGeom>
          <a:noFill/>
        </p:spPr>
        <p:txBody>
          <a:bodyPr wrap="square" rtlCol="0">
            <a:spAutoFit/>
          </a:bodyPr>
          <a:lstStyle/>
          <a:p>
            <a:r>
              <a:rPr lang="en-US" altLang="zh-CN" sz="3200" dirty="0">
                <a:solidFill>
                  <a:prstClr val="black"/>
                </a:solidFill>
              </a:rPr>
              <a:t>P</a:t>
            </a:r>
            <a:endParaRPr lang="zh-CN" altLang="en-US" sz="3200" dirty="0">
              <a:solidFill>
                <a:prstClr val="black"/>
              </a:solidFill>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344958930"/>
              </p:ext>
            </p:extLst>
          </p:nvPr>
        </p:nvGraphicFramePr>
        <p:xfrm>
          <a:off x="3224753" y="2266883"/>
          <a:ext cx="303660" cy="334026"/>
        </p:xfrm>
        <a:graphic>
          <a:graphicData uri="http://schemas.openxmlformats.org/presentationml/2006/ole">
            <mc:AlternateContent xmlns:mc="http://schemas.openxmlformats.org/markup-compatibility/2006">
              <mc:Choice xmlns:v="urn:schemas-microsoft-com:vml" Requires="v">
                <p:oleObj spid="_x0000_s46216" name="公式" r:id="rId9" imgW="126720" imgH="139680" progId="Equation.3">
                  <p:embed/>
                </p:oleObj>
              </mc:Choice>
              <mc:Fallback>
                <p:oleObj name="公式" r:id="rId9" imgW="126720" imgH="139680" progId="Equation.3">
                  <p:embed/>
                  <p:pic>
                    <p:nvPicPr>
                      <p:cNvPr id="0" name=""/>
                      <p:cNvPicPr/>
                      <p:nvPr/>
                    </p:nvPicPr>
                    <p:blipFill>
                      <a:blip r:embed="rId10"/>
                      <a:stretch>
                        <a:fillRect/>
                      </a:stretch>
                    </p:blipFill>
                    <p:spPr>
                      <a:xfrm>
                        <a:off x="3224753" y="2266883"/>
                        <a:ext cx="303660" cy="334026"/>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897311596"/>
              </p:ext>
            </p:extLst>
          </p:nvPr>
        </p:nvGraphicFramePr>
        <p:xfrm>
          <a:off x="4751757" y="2293640"/>
          <a:ext cx="392821" cy="458292"/>
        </p:xfrm>
        <a:graphic>
          <a:graphicData uri="http://schemas.openxmlformats.org/presentationml/2006/ole">
            <mc:AlternateContent xmlns:mc="http://schemas.openxmlformats.org/markup-compatibility/2006">
              <mc:Choice xmlns:v="urn:schemas-microsoft-com:vml" Requires="v">
                <p:oleObj spid="_x0000_s46217" name="公式" r:id="rId11" imgW="152280" imgH="177480" progId="Equation.3">
                  <p:embed/>
                </p:oleObj>
              </mc:Choice>
              <mc:Fallback>
                <p:oleObj name="公式" r:id="rId11" imgW="152280" imgH="177480" progId="Equation.3">
                  <p:embed/>
                  <p:pic>
                    <p:nvPicPr>
                      <p:cNvPr id="0" name=""/>
                      <p:cNvPicPr/>
                      <p:nvPr/>
                    </p:nvPicPr>
                    <p:blipFill>
                      <a:blip r:embed="rId12"/>
                      <a:stretch>
                        <a:fillRect/>
                      </a:stretch>
                    </p:blipFill>
                    <p:spPr>
                      <a:xfrm>
                        <a:off x="4751757" y="2293640"/>
                        <a:ext cx="392821" cy="458292"/>
                      </a:xfrm>
                      <a:prstGeom prst="rect">
                        <a:avLst/>
                      </a:prstGeom>
                    </p:spPr>
                  </p:pic>
                </p:oleObj>
              </mc:Fallback>
            </mc:AlternateContent>
          </a:graphicData>
        </a:graphic>
      </p:graphicFrame>
      <p:cxnSp>
        <p:nvCxnSpPr>
          <p:cNvPr id="43" name="直接连接符 42"/>
          <p:cNvCxnSpPr/>
          <p:nvPr/>
        </p:nvCxnSpPr>
        <p:spPr>
          <a:xfrm>
            <a:off x="3544143" y="2456892"/>
            <a:ext cx="115212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44" name="对象 43"/>
          <p:cNvGraphicFramePr>
            <a:graphicFrameLocks noChangeAspect="1"/>
          </p:cNvGraphicFramePr>
          <p:nvPr>
            <p:extLst>
              <p:ext uri="{D42A27DB-BD31-4B8C-83A1-F6EECF244321}">
                <p14:modId xmlns:p14="http://schemas.microsoft.com/office/powerpoint/2010/main" val="3969554410"/>
              </p:ext>
            </p:extLst>
          </p:nvPr>
        </p:nvGraphicFramePr>
        <p:xfrm>
          <a:off x="3955044" y="2420565"/>
          <a:ext cx="325438" cy="360363"/>
        </p:xfrm>
        <a:graphic>
          <a:graphicData uri="http://schemas.openxmlformats.org/presentationml/2006/ole">
            <mc:AlternateContent xmlns:mc="http://schemas.openxmlformats.org/markup-compatibility/2006">
              <mc:Choice xmlns:v="urn:schemas-microsoft-com:vml" Requires="v">
                <p:oleObj spid="_x0000_s46218" name="Equation" r:id="rId13" imgW="126720" imgH="139680" progId="Equation.DSMT4">
                  <p:embed/>
                </p:oleObj>
              </mc:Choice>
              <mc:Fallback>
                <p:oleObj name="Equation" r:id="rId13" imgW="126720" imgH="139680" progId="Equation.DSMT4">
                  <p:embed/>
                  <p:pic>
                    <p:nvPicPr>
                      <p:cNvPr id="0" name=""/>
                      <p:cNvPicPr>
                        <a:picLocks noChangeAspect="1" noChangeArrowheads="1"/>
                      </p:cNvPicPr>
                      <p:nvPr/>
                    </p:nvPicPr>
                    <p:blipFill>
                      <a:blip r:embed="rId14"/>
                      <a:srcRect/>
                      <a:stretch>
                        <a:fillRect/>
                      </a:stretch>
                    </p:blipFill>
                    <p:spPr bwMode="auto">
                      <a:xfrm>
                        <a:off x="3955044" y="2420565"/>
                        <a:ext cx="325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426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par>
                                <p:cTn id="35" presetID="22" presetClass="entr" presetSubtype="4" fill="hold" grpId="0" nodeType="withEffect" nodePh="1">
                                  <p:stCondLst>
                                    <p:cond delay="0"/>
                                  </p:stCondLst>
                                  <p:endCondLst>
                                    <p:cond evt="begin" delay="0">
                                      <p:tn val="35"/>
                                    </p:cond>
                                  </p:end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par>
                                <p:cTn id="41" presetID="22" presetClass="entr" presetSubtype="4"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par>
                                <p:cTn id="44" presetID="22" presetClass="entr" presetSubtype="4"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down)">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1" grpId="0"/>
      <p:bldP spid="33" grpId="0"/>
      <p:bldP spid="35" grpId="0"/>
      <p:bldP spid="36" grpId="0"/>
      <p:bldP spid="37"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764704"/>
            <a:ext cx="8208912" cy="5400600"/>
          </a:xfrm>
        </p:spPr>
        <p:txBody>
          <a:bodyPr>
            <a:noAutofit/>
          </a:bodyPr>
          <a:lstStyle/>
          <a:p>
            <a:pPr marL="0" indent="0">
              <a:spcBef>
                <a:spcPts val="0"/>
              </a:spcBef>
              <a:buNone/>
            </a:pPr>
            <a:r>
              <a:rPr lang="zh-CN" altLang="en-US" b="1" dirty="0" smtClean="0">
                <a:solidFill>
                  <a:srgbClr val="111CF7"/>
                </a:solidFill>
              </a:rPr>
              <a:t>关于利用高斯定理计算电场的说明：</a:t>
            </a:r>
            <a:endParaRPr lang="en-US" altLang="zh-CN" b="1" dirty="0" smtClean="0">
              <a:solidFill>
                <a:srgbClr val="111CF7"/>
              </a:solidFill>
            </a:endParaRPr>
          </a:p>
          <a:p>
            <a:pPr marL="0" indent="0">
              <a:spcBef>
                <a:spcPts val="0"/>
              </a:spcBef>
              <a:buNone/>
            </a:pPr>
            <a:r>
              <a:rPr lang="zh-CN" altLang="en-US" b="1" dirty="0" smtClean="0">
                <a:solidFill>
                  <a:srgbClr val="C00000"/>
                </a:solidFill>
              </a:rPr>
              <a:t>（</a:t>
            </a:r>
            <a:r>
              <a:rPr lang="en-US" altLang="zh-CN" b="1" dirty="0" smtClean="0">
                <a:solidFill>
                  <a:srgbClr val="C00000"/>
                </a:solidFill>
              </a:rPr>
              <a:t>1</a:t>
            </a:r>
            <a:r>
              <a:rPr lang="zh-CN" altLang="en-US" b="1" dirty="0" smtClean="0">
                <a:solidFill>
                  <a:srgbClr val="C00000"/>
                </a:solidFill>
              </a:rPr>
              <a:t>）能够运用高斯定理的几种情况：</a:t>
            </a:r>
            <a:endParaRPr lang="en-US" altLang="zh-CN" b="1" dirty="0" smtClean="0">
              <a:solidFill>
                <a:srgbClr val="C00000"/>
              </a:solidFill>
            </a:endParaRPr>
          </a:p>
          <a:p>
            <a:pPr marL="0" indent="0">
              <a:spcBef>
                <a:spcPts val="0"/>
              </a:spcBef>
              <a:buNone/>
            </a:pPr>
            <a:r>
              <a:rPr lang="en-US" altLang="zh-CN" dirty="0"/>
              <a:t> </a:t>
            </a:r>
            <a:r>
              <a:rPr lang="en-US" altLang="zh-CN" dirty="0" smtClean="0"/>
              <a:t>       1</a:t>
            </a:r>
            <a:r>
              <a:rPr lang="zh-CN" altLang="en-US" dirty="0" smtClean="0"/>
              <a:t>）球对称分布：点电荷、均匀带电球体、</a:t>
            </a:r>
            <a:endParaRPr lang="en-US" altLang="zh-CN" dirty="0" smtClean="0"/>
          </a:p>
          <a:p>
            <a:pPr marL="0" indent="0">
              <a:spcBef>
                <a:spcPts val="0"/>
              </a:spcBef>
              <a:buNone/>
            </a:pPr>
            <a:r>
              <a:rPr lang="en-US" altLang="zh-CN" dirty="0"/>
              <a:t> </a:t>
            </a:r>
            <a:r>
              <a:rPr lang="en-US" altLang="zh-CN" dirty="0" smtClean="0"/>
              <a:t>           </a:t>
            </a:r>
            <a:r>
              <a:rPr lang="zh-CN" altLang="en-US" dirty="0" smtClean="0"/>
              <a:t>   均匀</a:t>
            </a:r>
            <a:r>
              <a:rPr lang="zh-CN" altLang="en-US" dirty="0"/>
              <a:t>带电</a:t>
            </a:r>
            <a:r>
              <a:rPr lang="zh-CN" altLang="en-US" dirty="0" smtClean="0"/>
              <a:t>球面、</a:t>
            </a:r>
            <a:r>
              <a:rPr lang="zh-CN" altLang="en-US" dirty="0"/>
              <a:t>均匀带电</a:t>
            </a:r>
            <a:r>
              <a:rPr lang="zh-CN" altLang="en-US" dirty="0" smtClean="0"/>
              <a:t>球壳等；</a:t>
            </a:r>
            <a:endParaRPr lang="en-US" altLang="zh-CN" dirty="0" smtClean="0"/>
          </a:p>
          <a:p>
            <a:pPr marL="0" indent="0">
              <a:spcBef>
                <a:spcPts val="0"/>
              </a:spcBef>
              <a:buNone/>
            </a:pPr>
            <a:r>
              <a:rPr lang="en-US" altLang="zh-CN" dirty="0"/>
              <a:t> </a:t>
            </a:r>
            <a:r>
              <a:rPr lang="en-US" altLang="zh-CN" dirty="0" smtClean="0"/>
              <a:t>       2</a:t>
            </a:r>
            <a:r>
              <a:rPr lang="zh-CN" altLang="en-US" dirty="0" smtClean="0"/>
              <a:t>）轴对称分布：无限长带电细</a:t>
            </a:r>
            <a:r>
              <a:rPr lang="zh-CN" altLang="en-US" dirty="0"/>
              <a:t>直线</a:t>
            </a:r>
            <a:r>
              <a:rPr lang="zh-CN" altLang="en-US" dirty="0" smtClean="0"/>
              <a:t>、无</a:t>
            </a:r>
            <a:endParaRPr lang="en-US" altLang="zh-CN" dirty="0" smtClean="0"/>
          </a:p>
          <a:p>
            <a:pPr marL="0" indent="0">
              <a:spcBef>
                <a:spcPts val="0"/>
              </a:spcBef>
              <a:buNone/>
            </a:pPr>
            <a:r>
              <a:rPr lang="en-US" altLang="zh-CN" dirty="0"/>
              <a:t> </a:t>
            </a:r>
            <a:r>
              <a:rPr lang="en-US" altLang="zh-CN" dirty="0" smtClean="0"/>
              <a:t>              </a:t>
            </a:r>
            <a:r>
              <a:rPr lang="zh-CN" altLang="en-US" dirty="0" smtClean="0"/>
              <a:t>限长带电圆柱体、</a:t>
            </a:r>
            <a:r>
              <a:rPr lang="zh-CN" altLang="en-US" dirty="0"/>
              <a:t>无限长</a:t>
            </a:r>
            <a:r>
              <a:rPr lang="zh-CN" altLang="en-US" dirty="0" smtClean="0"/>
              <a:t>带电圆柱面</a:t>
            </a:r>
            <a:endParaRPr lang="en-US" altLang="zh-CN" dirty="0" smtClean="0"/>
          </a:p>
          <a:p>
            <a:pPr marL="0" indent="0">
              <a:spcBef>
                <a:spcPts val="0"/>
              </a:spcBef>
              <a:buNone/>
            </a:pPr>
            <a:r>
              <a:rPr lang="en-US" altLang="zh-CN" dirty="0"/>
              <a:t> </a:t>
            </a:r>
            <a:r>
              <a:rPr lang="en-US" altLang="zh-CN" dirty="0" smtClean="0"/>
              <a:t>              </a:t>
            </a:r>
            <a:r>
              <a:rPr lang="zh-CN" altLang="en-US" dirty="0" smtClean="0"/>
              <a:t>等；</a:t>
            </a:r>
            <a:endParaRPr lang="en-US" altLang="zh-CN" dirty="0" smtClean="0"/>
          </a:p>
          <a:p>
            <a:pPr marL="0" indent="0">
              <a:spcBef>
                <a:spcPts val="0"/>
              </a:spcBef>
              <a:buNone/>
            </a:pPr>
            <a:r>
              <a:rPr lang="en-US" altLang="zh-CN" dirty="0"/>
              <a:t> </a:t>
            </a:r>
            <a:r>
              <a:rPr lang="en-US" altLang="zh-CN" dirty="0" smtClean="0"/>
              <a:t>       3</a:t>
            </a:r>
            <a:r>
              <a:rPr lang="zh-CN" altLang="en-US" dirty="0" smtClean="0"/>
              <a:t>）面对称分布：无限大带电</a:t>
            </a:r>
            <a:r>
              <a:rPr lang="zh-CN" altLang="en-US" dirty="0"/>
              <a:t>平面、</a:t>
            </a:r>
            <a:r>
              <a:rPr lang="zh-CN" altLang="en-US" dirty="0" smtClean="0"/>
              <a:t>无限</a:t>
            </a:r>
            <a:endParaRPr lang="en-US" altLang="zh-CN" dirty="0" smtClean="0"/>
          </a:p>
          <a:p>
            <a:pPr marL="0" indent="0">
              <a:spcBef>
                <a:spcPts val="0"/>
              </a:spcBef>
              <a:buNone/>
            </a:pPr>
            <a:r>
              <a:rPr lang="en-US" altLang="zh-CN" dirty="0"/>
              <a:t> </a:t>
            </a:r>
            <a:r>
              <a:rPr lang="en-US" altLang="zh-CN" dirty="0" smtClean="0"/>
              <a:t>             </a:t>
            </a:r>
            <a:r>
              <a:rPr lang="zh-CN" altLang="en-US" dirty="0" smtClean="0"/>
              <a:t>大</a:t>
            </a:r>
            <a:r>
              <a:rPr lang="zh-CN" altLang="en-US" dirty="0"/>
              <a:t>带</a:t>
            </a:r>
            <a:r>
              <a:rPr lang="zh-CN" altLang="en-US" dirty="0" smtClean="0"/>
              <a:t>电平板等；</a:t>
            </a:r>
            <a:endParaRPr lang="en-US" altLang="zh-CN" dirty="0" smtClean="0"/>
          </a:p>
          <a:p>
            <a:pPr marL="0" indent="0">
              <a:spcBef>
                <a:spcPts val="0"/>
              </a:spcBef>
              <a:buNone/>
            </a:pPr>
            <a:r>
              <a:rPr lang="en-US" altLang="zh-CN" dirty="0"/>
              <a:t> </a:t>
            </a:r>
            <a:r>
              <a:rPr lang="en-US" altLang="zh-CN" dirty="0" smtClean="0"/>
              <a:t>       4</a:t>
            </a:r>
            <a:r>
              <a:rPr lang="zh-CN" altLang="en-US" dirty="0" smtClean="0"/>
              <a:t>）以上三种对称分布带电体的组合。</a:t>
            </a:r>
            <a:endParaRPr lang="zh-CN" altLang="en-US" dirty="0"/>
          </a:p>
        </p:txBody>
      </p:sp>
    </p:spTree>
    <p:extLst>
      <p:ext uri="{BB962C8B-B14F-4D97-AF65-F5344CB8AC3E}">
        <p14:creationId xmlns:p14="http://schemas.microsoft.com/office/powerpoint/2010/main" val="26351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down)">
                                      <p:cBhvr>
                                        <p:cTn id="23" dur="500"/>
                                        <p:tgtEl>
                                          <p:spTgt spid="3">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down)">
                                      <p:cBhvr>
                                        <p:cTn id="31" dur="500"/>
                                        <p:tgtEl>
                                          <p:spTgt spid="3">
                                            <p:txEl>
                                              <p:pRg st="7" end="7"/>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down)">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a:bodyPr>
              <a:lstStyle/>
              <a:p>
                <a:pPr marL="0" indent="0">
                  <a:spcBef>
                    <a:spcPts val="0"/>
                  </a:spcBef>
                  <a:buNone/>
                </a:pPr>
                <a:r>
                  <a:rPr lang="zh-CN" altLang="en-US" b="1" dirty="0" smtClean="0">
                    <a:solidFill>
                      <a:srgbClr val="C00000"/>
                    </a:solidFill>
                  </a:rPr>
                  <a:t>（</a:t>
                </a:r>
                <a:r>
                  <a:rPr lang="en-US" altLang="zh-CN" b="1" dirty="0">
                    <a:solidFill>
                      <a:srgbClr val="C00000"/>
                    </a:solidFill>
                  </a:rPr>
                  <a:t>2</a:t>
                </a:r>
                <a:r>
                  <a:rPr lang="zh-CN" altLang="en-US" b="1" dirty="0">
                    <a:solidFill>
                      <a:srgbClr val="C00000"/>
                    </a:solidFill>
                  </a:rPr>
                  <a:t>）应用高斯</a:t>
                </a:r>
                <a:r>
                  <a:rPr lang="zh-CN" altLang="en-US" b="1" dirty="0" smtClean="0">
                    <a:solidFill>
                      <a:srgbClr val="C00000"/>
                    </a:solidFill>
                  </a:rPr>
                  <a:t>定律解题</a:t>
                </a:r>
                <a:r>
                  <a:rPr lang="zh-CN" altLang="en-US" b="1" dirty="0">
                    <a:solidFill>
                      <a:srgbClr val="C00000"/>
                    </a:solidFill>
                  </a:rPr>
                  <a:t>的</a:t>
                </a:r>
                <a:r>
                  <a:rPr lang="zh-CN" altLang="en-US" b="1" dirty="0" smtClean="0">
                    <a:solidFill>
                      <a:srgbClr val="C00000"/>
                    </a:solidFill>
                  </a:rPr>
                  <a:t>步骤：</a:t>
                </a:r>
                <a:endParaRPr lang="en-US" altLang="zh-CN" b="1" dirty="0">
                  <a:solidFill>
                    <a:srgbClr val="C00000"/>
                  </a:solidFill>
                </a:endParaRPr>
              </a:p>
              <a:p>
                <a:pPr marL="0" indent="0">
                  <a:spcBef>
                    <a:spcPts val="0"/>
                  </a:spcBef>
                  <a:buNone/>
                </a:pPr>
                <a:r>
                  <a:rPr lang="en-US" altLang="zh-CN" dirty="0" smtClean="0"/>
                  <a:t>        1</a:t>
                </a:r>
                <a:r>
                  <a:rPr lang="zh-CN" altLang="en-US" dirty="0" smtClean="0"/>
                  <a:t>）分析电场的对称性。</a:t>
                </a:r>
                <a:endParaRPr lang="en-US" altLang="zh-CN" dirty="0" smtClean="0"/>
              </a:p>
              <a:p>
                <a:pPr marL="0" indent="0">
                  <a:spcBef>
                    <a:spcPts val="0"/>
                  </a:spcBef>
                  <a:buNone/>
                </a:pPr>
                <a:r>
                  <a:rPr lang="en-US" altLang="zh-CN" dirty="0"/>
                  <a:t> </a:t>
                </a:r>
                <a:r>
                  <a:rPr lang="en-US" altLang="zh-CN" dirty="0" smtClean="0"/>
                  <a:t>       2</a:t>
                </a:r>
                <a:r>
                  <a:rPr lang="zh-CN" altLang="en-US" dirty="0" smtClean="0"/>
                  <a:t>）选择高斯面：</a:t>
                </a:r>
                <a:endParaRPr lang="en-US" altLang="zh-CN" dirty="0" smtClean="0"/>
              </a:p>
              <a:p>
                <a:pPr marL="0" indent="0">
                  <a:spcBef>
                    <a:spcPts val="0"/>
                  </a:spcBef>
                  <a:buNone/>
                </a:pPr>
                <a:r>
                  <a:rPr lang="zh-CN" altLang="en-US" dirty="0" smtClean="0"/>
                  <a:t>             </a:t>
                </a:r>
                <a:r>
                  <a:rPr lang="en-US" altLang="zh-CN" dirty="0" smtClean="0"/>
                  <a:t>A. </a:t>
                </a:r>
                <a:r>
                  <a:rPr lang="zh-CN" altLang="en-US" dirty="0" smtClean="0"/>
                  <a:t>高斯</a:t>
                </a:r>
                <a:r>
                  <a:rPr lang="zh-CN" altLang="en-US" dirty="0"/>
                  <a:t>面必须通过待求电场的</a:t>
                </a:r>
                <a:r>
                  <a:rPr lang="zh-CN" altLang="en-US" dirty="0" smtClean="0"/>
                  <a:t>场点</a:t>
                </a:r>
                <a:r>
                  <a:rPr lang="zh-CN" altLang="en-US" dirty="0"/>
                  <a:t>；</a:t>
                </a:r>
                <a:endParaRPr lang="en-US" altLang="zh-CN" dirty="0"/>
              </a:p>
              <a:p>
                <a:pPr marL="0" indent="0">
                  <a:spcBef>
                    <a:spcPts val="0"/>
                  </a:spcBef>
                  <a:buNone/>
                </a:pPr>
                <a:r>
                  <a:rPr lang="en-US" altLang="zh-CN" dirty="0"/>
                  <a:t> </a:t>
                </a:r>
                <a:r>
                  <a:rPr lang="en-US" altLang="zh-CN" dirty="0" smtClean="0"/>
                  <a:t>            B. </a:t>
                </a:r>
                <a:r>
                  <a:rPr lang="zh-CN" altLang="en-US" dirty="0" smtClean="0"/>
                  <a:t>高斯面的每部分法线与电场矢量的</a:t>
                </a:r>
                <a:endParaRPr lang="en-US" altLang="zh-CN" dirty="0" smtClean="0"/>
              </a:p>
              <a:p>
                <a:pPr marL="0" indent="0">
                  <a:spcBef>
                    <a:spcPts val="0"/>
                  </a:spcBef>
                  <a:buNone/>
                </a:pPr>
                <a:r>
                  <a:rPr lang="zh-CN" altLang="en-US" dirty="0" smtClean="0"/>
                  <a:t>                  夹角已知值，例如夹角为</a:t>
                </a:r>
                <a:r>
                  <a:rPr lang="en-US" altLang="zh-CN" dirty="0" smtClean="0"/>
                  <a:t>0</a:t>
                </a:r>
                <a:r>
                  <a:rPr lang="zh-CN" altLang="en-US" dirty="0" smtClean="0"/>
                  <a:t>或</a:t>
                </a:r>
                <a14:m>
                  <m:oMath xmlns:m="http://schemas.openxmlformats.org/officeDocument/2006/math">
                    <m:f>
                      <m:fPr>
                        <m:ctrlPr>
                          <a:rPr lang="en-US" altLang="zh-CN" i="1" smtClean="0">
                            <a:latin typeface="Cambria Math"/>
                          </a:rPr>
                        </m:ctrlPr>
                      </m:fPr>
                      <m:num>
                        <m:r>
                          <a:rPr lang="zh-CN" altLang="en-US" i="1" smtClean="0">
                            <a:latin typeface="Cambria Math"/>
                          </a:rPr>
                          <m:t>𝜋</m:t>
                        </m:r>
                      </m:num>
                      <m:den>
                        <m:r>
                          <a:rPr lang="en-US" altLang="zh-CN" b="0" i="1" smtClean="0">
                            <a:latin typeface="Cambria Math"/>
                          </a:rPr>
                          <m:t>2</m:t>
                        </m:r>
                      </m:den>
                    </m:f>
                  </m:oMath>
                </a14:m>
                <a:r>
                  <a:rPr lang="zh-CN" altLang="en-US" dirty="0" smtClean="0"/>
                  <a:t>或确</a:t>
                </a:r>
                <a:endParaRPr lang="en-US" altLang="zh-CN" dirty="0" smtClean="0"/>
              </a:p>
              <a:p>
                <a:pPr marL="0" indent="0">
                  <a:spcBef>
                    <a:spcPts val="0"/>
                  </a:spcBef>
                  <a:buNone/>
                </a:pPr>
                <a:r>
                  <a:rPr lang="en-US" altLang="zh-CN" dirty="0"/>
                  <a:t> </a:t>
                </a:r>
                <a:r>
                  <a:rPr lang="en-US" altLang="zh-CN" dirty="0" smtClean="0"/>
                  <a:t>                 </a:t>
                </a:r>
                <a:r>
                  <a:rPr lang="zh-CN" altLang="en-US" dirty="0" smtClean="0"/>
                  <a:t>定的角度</a:t>
                </a:r>
                <a14:m>
                  <m:oMath xmlns:m="http://schemas.openxmlformats.org/officeDocument/2006/math">
                    <m:r>
                      <a:rPr lang="zh-CN" altLang="en-US" i="1" smtClean="0">
                        <a:latin typeface="Cambria Math"/>
                      </a:rPr>
                      <m:t>𝛼</m:t>
                    </m:r>
                    <m:r>
                      <a:rPr lang="zh-CN" altLang="en-US" b="0" i="1" smtClean="0">
                        <a:latin typeface="Cambria Math"/>
                      </a:rPr>
                      <m:t>；</m:t>
                    </m:r>
                  </m:oMath>
                </a14:m>
                <a:endParaRPr lang="en-US" altLang="zh-CN" dirty="0" smtClean="0"/>
              </a:p>
              <a:p>
                <a:pPr marL="0" indent="0">
                  <a:spcBef>
                    <a:spcPts val="0"/>
                  </a:spcBef>
                  <a:buNone/>
                </a:pPr>
                <a:r>
                  <a:rPr lang="en-US" altLang="zh-CN" dirty="0"/>
                  <a:t>	</a:t>
                </a:r>
                <a:r>
                  <a:rPr lang="en-US" altLang="zh-CN" dirty="0" smtClean="0"/>
                  <a:t>   C. </a:t>
                </a:r>
                <a:r>
                  <a:rPr lang="zh-CN" altLang="en-US" dirty="0" smtClean="0"/>
                  <a:t>在高斯面的全部或各部分，电场数 </a:t>
                </a:r>
                <a:endParaRPr lang="en-US" altLang="zh-CN" dirty="0" smtClean="0"/>
              </a:p>
              <a:p>
                <a:pPr marL="0" indent="0">
                  <a:spcBef>
                    <a:spcPts val="0"/>
                  </a:spcBef>
                  <a:buNone/>
                </a:pPr>
                <a:r>
                  <a:rPr lang="en-US" altLang="zh-CN" dirty="0"/>
                  <a:t> </a:t>
                </a:r>
                <a:r>
                  <a:rPr lang="en-US" altLang="zh-CN" dirty="0" smtClean="0"/>
                  <a:t>                </a:t>
                </a:r>
                <a:r>
                  <a:rPr lang="zh-CN" altLang="en-US" dirty="0" smtClean="0"/>
                  <a:t>值不变；</a:t>
                </a:r>
                <a:endParaRPr lang="en-US" altLang="zh-CN" dirty="0" smtClean="0"/>
              </a:p>
              <a:p>
                <a:pPr marL="0" indent="0">
                  <a:spcBef>
                    <a:spcPts val="0"/>
                  </a:spcBef>
                  <a:buNone/>
                </a:pPr>
                <a:r>
                  <a:rPr lang="en-US" altLang="zh-CN" dirty="0"/>
                  <a:t>	</a:t>
                </a:r>
                <a:r>
                  <a:rPr lang="en-US" altLang="zh-CN" dirty="0" smtClean="0"/>
                  <a:t>   D.</a:t>
                </a:r>
                <a:r>
                  <a:rPr lang="zh-CN" altLang="en-US" dirty="0"/>
                  <a:t> </a:t>
                </a:r>
                <a:r>
                  <a:rPr lang="zh-CN" altLang="en-US" dirty="0" smtClean="0"/>
                  <a:t>尽量简单，以使计算简便。</a:t>
                </a:r>
                <a:endParaRPr lang="en-US" altLang="zh-CN" dirty="0" smtClean="0"/>
              </a:p>
              <a:p>
                <a:pPr marL="0" indent="0">
                  <a:spcBef>
                    <a:spcPts val="0"/>
                  </a:spcBef>
                  <a:buNone/>
                </a:pPr>
                <a:r>
                  <a:rPr lang="zh-CN" altLang="en-US" dirty="0"/>
                  <a:t> </a:t>
                </a:r>
                <a:r>
                  <a:rPr lang="zh-CN" altLang="en-US" dirty="0" smtClean="0"/>
                  <a:t>      </a:t>
                </a:r>
                <a:r>
                  <a:rPr lang="en-US" altLang="zh-CN" dirty="0" smtClean="0"/>
                  <a:t>3</a:t>
                </a:r>
                <a:r>
                  <a:rPr lang="zh-CN" altLang="en-US" dirty="0" smtClean="0"/>
                  <a:t>）利用高斯定理求解。</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87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00"/>
                                        <p:tgtEl>
                                          <p:spTgt spid="3">
                                            <p:txEl>
                                              <p:pRg st="7" end="7"/>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down)">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down)">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down)">
                                      <p:cBhvr>
                                        <p:cTn id="4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764704"/>
            <a:ext cx="8208912" cy="5400600"/>
          </a:xfrm>
        </p:spPr>
        <p:txBody>
          <a:bodyPr>
            <a:noAutofit/>
          </a:bodyPr>
          <a:lstStyle/>
          <a:p>
            <a:pPr marL="0" indent="0">
              <a:spcBef>
                <a:spcPts val="0"/>
              </a:spcBef>
              <a:spcAft>
                <a:spcPts val="600"/>
              </a:spcAft>
              <a:buNone/>
            </a:pPr>
            <a:r>
              <a:rPr lang="zh-CN" altLang="en-US" sz="3600" b="1" dirty="0" smtClean="0">
                <a:solidFill>
                  <a:srgbClr val="111CF7"/>
                </a:solidFill>
              </a:rPr>
              <a:t>已知电荷分布，求电场分布的方法：</a:t>
            </a:r>
            <a:endParaRPr lang="en-US" altLang="zh-CN" sz="3600" b="1" dirty="0" smtClean="0">
              <a:solidFill>
                <a:srgbClr val="111CF7"/>
              </a:solidFill>
            </a:endParaRPr>
          </a:p>
          <a:p>
            <a:pPr marL="0" indent="0">
              <a:spcBef>
                <a:spcPts val="0"/>
              </a:spcBef>
              <a:spcAft>
                <a:spcPts val="600"/>
              </a:spcAft>
              <a:buNone/>
            </a:pPr>
            <a:r>
              <a:rPr lang="zh-CN" altLang="en-US" b="1" dirty="0" smtClean="0">
                <a:solidFill>
                  <a:srgbClr val="C00000"/>
                </a:solidFill>
              </a:rPr>
              <a:t>（</a:t>
            </a:r>
            <a:r>
              <a:rPr lang="en-US" altLang="zh-CN" b="1" dirty="0" smtClean="0">
                <a:solidFill>
                  <a:srgbClr val="C00000"/>
                </a:solidFill>
              </a:rPr>
              <a:t>1</a:t>
            </a:r>
            <a:r>
              <a:rPr lang="zh-CN" altLang="en-US" b="1" dirty="0" smtClean="0">
                <a:solidFill>
                  <a:srgbClr val="C00000"/>
                </a:solidFill>
              </a:rPr>
              <a:t>）点电荷电场公式，电场叠加原理；</a:t>
            </a:r>
            <a:endParaRPr lang="en-US" altLang="zh-CN" b="1" dirty="0" smtClean="0">
              <a:solidFill>
                <a:srgbClr val="C00000"/>
              </a:solidFill>
            </a:endParaRPr>
          </a:p>
          <a:p>
            <a:pPr marL="0" indent="0">
              <a:spcBef>
                <a:spcPts val="0"/>
              </a:spcBef>
              <a:spcAft>
                <a:spcPts val="600"/>
              </a:spcAft>
              <a:buNone/>
            </a:pPr>
            <a:r>
              <a:rPr lang="zh-CN" altLang="en-US" b="1" dirty="0" smtClean="0">
                <a:solidFill>
                  <a:srgbClr val="C00000"/>
                </a:solidFill>
              </a:rPr>
              <a:t>（</a:t>
            </a:r>
            <a:r>
              <a:rPr lang="en-US" altLang="zh-CN" b="1" dirty="0" smtClean="0">
                <a:solidFill>
                  <a:srgbClr val="C00000"/>
                </a:solidFill>
              </a:rPr>
              <a:t>2</a:t>
            </a:r>
            <a:r>
              <a:rPr lang="zh-CN" altLang="en-US" b="1" dirty="0" smtClean="0">
                <a:solidFill>
                  <a:srgbClr val="C00000"/>
                </a:solidFill>
              </a:rPr>
              <a:t>）高斯定理，有时需要结合电场叠加原理。</a:t>
            </a:r>
            <a:endParaRPr lang="en-US" altLang="zh-CN" b="1" dirty="0" smtClean="0">
              <a:solidFill>
                <a:srgbClr val="C00000"/>
              </a:solidFill>
            </a:endParaRPr>
          </a:p>
          <a:p>
            <a:pPr marL="0" indent="0">
              <a:spcBef>
                <a:spcPts val="0"/>
              </a:spcBef>
              <a:spcAft>
                <a:spcPts val="600"/>
              </a:spcAft>
              <a:buNone/>
            </a:pPr>
            <a:endParaRPr lang="en-US" altLang="zh-CN" b="1" dirty="0" smtClean="0">
              <a:solidFill>
                <a:srgbClr val="C00000"/>
              </a:solidFill>
            </a:endParaRPr>
          </a:p>
        </p:txBody>
      </p:sp>
    </p:spTree>
    <p:extLst>
      <p:ext uri="{BB962C8B-B14F-4D97-AF65-F5344CB8AC3E}">
        <p14:creationId xmlns:p14="http://schemas.microsoft.com/office/powerpoint/2010/main" val="2314730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作业</a:t>
            </a:r>
          </a:p>
        </p:txBody>
      </p:sp>
      <p:sp>
        <p:nvSpPr>
          <p:cNvPr id="3" name="内容占位符 2"/>
          <p:cNvSpPr>
            <a:spLocks noGrp="1"/>
          </p:cNvSpPr>
          <p:nvPr>
            <p:ph idx="1"/>
          </p:nvPr>
        </p:nvSpPr>
        <p:spPr/>
        <p:txBody>
          <a:bodyPr>
            <a:normAutofit/>
          </a:bodyPr>
          <a:lstStyle/>
          <a:p>
            <a:r>
              <a:rPr lang="en-US" altLang="zh-CN" sz="2800" dirty="0" smtClean="0">
                <a:solidFill>
                  <a:srgbClr val="FF0000"/>
                </a:solidFill>
              </a:rPr>
              <a:t>P350    T8.5     T8.6;</a:t>
            </a:r>
          </a:p>
          <a:p>
            <a:r>
              <a:rPr lang="en-US" altLang="zh-CN" sz="2800" dirty="0" smtClean="0">
                <a:solidFill>
                  <a:srgbClr val="FF0000"/>
                </a:solidFill>
              </a:rPr>
              <a:t>P351   T8.10   T8.14     T8.16     T8.20</a:t>
            </a:r>
            <a:r>
              <a:rPr lang="zh-CN" altLang="en-US" sz="2800" dirty="0" smtClean="0">
                <a:solidFill>
                  <a:srgbClr val="FF0000"/>
                </a:solidFill>
              </a:rPr>
              <a:t>；</a:t>
            </a:r>
            <a:endParaRPr lang="en-US" altLang="zh-CN" sz="2800" dirty="0" smtClean="0">
              <a:solidFill>
                <a:srgbClr val="FF0000"/>
              </a:solidFill>
            </a:endParaRPr>
          </a:p>
          <a:p>
            <a:r>
              <a:rPr lang="zh-CN" altLang="en-US" sz="2800" dirty="0" smtClean="0">
                <a:solidFill>
                  <a:srgbClr val="FF0000"/>
                </a:solidFill>
              </a:rPr>
              <a:t>补充</a:t>
            </a:r>
            <a:r>
              <a:rPr lang="zh-CN" altLang="en-US" sz="2800" dirty="0">
                <a:solidFill>
                  <a:srgbClr val="FF0000"/>
                </a:solidFill>
              </a:rPr>
              <a:t>：</a:t>
            </a:r>
            <a:br>
              <a:rPr lang="zh-CN" altLang="en-US" sz="2800" dirty="0">
                <a:solidFill>
                  <a:srgbClr val="FF0000"/>
                </a:solidFill>
              </a:rPr>
            </a:br>
            <a:r>
              <a:rPr lang="zh-CN" altLang="en-US" sz="2800" dirty="0">
                <a:solidFill>
                  <a:srgbClr val="FF0000"/>
                </a:solidFill>
              </a:rPr>
              <a:t>半径为</a:t>
            </a:r>
            <a:r>
              <a:rPr lang="en-US" altLang="zh-CN" sz="2800" dirty="0">
                <a:solidFill>
                  <a:srgbClr val="FF0000"/>
                </a:solidFill>
              </a:rPr>
              <a:t>R</a:t>
            </a:r>
            <a:r>
              <a:rPr lang="zh-CN" altLang="en-US" sz="2800" dirty="0">
                <a:solidFill>
                  <a:srgbClr val="FF0000"/>
                </a:solidFill>
              </a:rPr>
              <a:t>的带电圆环，电荷线密度为</a:t>
            </a:r>
            <a:r>
              <a:rPr lang="en-US" altLang="zh-CN" sz="2800" dirty="0" smtClean="0">
                <a:solidFill>
                  <a:srgbClr val="FF0000"/>
                </a:solidFill>
              </a:rPr>
              <a:t>λ=λ</a:t>
            </a:r>
            <a:r>
              <a:rPr lang="en-US" altLang="zh-CN" sz="2800" baseline="-25000" dirty="0" smtClean="0">
                <a:solidFill>
                  <a:srgbClr val="FF0000"/>
                </a:solidFill>
              </a:rPr>
              <a:t>0</a:t>
            </a:r>
            <a:r>
              <a:rPr lang="en-US" altLang="zh-CN" sz="2800" dirty="0" smtClean="0">
                <a:solidFill>
                  <a:srgbClr val="FF0000"/>
                </a:solidFill>
              </a:rPr>
              <a:t>cosθ</a:t>
            </a:r>
            <a:r>
              <a:rPr lang="zh-CN" altLang="en-US" sz="2800" dirty="0" smtClean="0">
                <a:solidFill>
                  <a:srgbClr val="FF0000"/>
                </a:solidFill>
              </a:rPr>
              <a:t>，式</a:t>
            </a:r>
            <a:r>
              <a:rPr lang="zh-CN" altLang="en-US" sz="2800" dirty="0">
                <a:solidFill>
                  <a:srgbClr val="FF0000"/>
                </a:solidFill>
              </a:rPr>
              <a:t>中</a:t>
            </a:r>
            <a:r>
              <a:rPr lang="en-US" altLang="zh-CN" sz="2800" dirty="0">
                <a:solidFill>
                  <a:srgbClr val="FF0000"/>
                </a:solidFill>
              </a:rPr>
              <a:t>λ</a:t>
            </a:r>
            <a:r>
              <a:rPr lang="en-US" altLang="zh-CN" sz="2800" baseline="-25000" dirty="0">
                <a:solidFill>
                  <a:srgbClr val="FF0000"/>
                </a:solidFill>
              </a:rPr>
              <a:t>0</a:t>
            </a:r>
            <a:r>
              <a:rPr lang="zh-CN" altLang="en-US" sz="2800" dirty="0">
                <a:solidFill>
                  <a:srgbClr val="FF0000"/>
                </a:solidFill>
              </a:rPr>
              <a:t>为常数，</a:t>
            </a:r>
            <a:r>
              <a:rPr lang="en-US" altLang="zh-CN" sz="2800" dirty="0">
                <a:solidFill>
                  <a:srgbClr val="FF0000"/>
                </a:solidFill>
              </a:rPr>
              <a:t>θ</a:t>
            </a:r>
            <a:r>
              <a:rPr lang="zh-CN" altLang="en-US" sz="2800" dirty="0">
                <a:solidFill>
                  <a:srgbClr val="FF0000"/>
                </a:solidFill>
              </a:rPr>
              <a:t>为半径</a:t>
            </a:r>
            <a:r>
              <a:rPr lang="en-US" altLang="zh-CN" sz="2800" dirty="0">
                <a:solidFill>
                  <a:srgbClr val="FF0000"/>
                </a:solidFill>
              </a:rPr>
              <a:t>R</a:t>
            </a:r>
            <a:r>
              <a:rPr lang="zh-CN" altLang="en-US" sz="2800" dirty="0">
                <a:solidFill>
                  <a:srgbClr val="FF0000"/>
                </a:solidFill>
              </a:rPr>
              <a:t>与</a:t>
            </a:r>
            <a:r>
              <a:rPr lang="en-US" altLang="zh-CN" sz="2800" dirty="0">
                <a:solidFill>
                  <a:srgbClr val="FF0000"/>
                </a:solidFill>
              </a:rPr>
              <a:t>X</a:t>
            </a:r>
            <a:r>
              <a:rPr lang="zh-CN" altLang="en-US" sz="2800" dirty="0">
                <a:solidFill>
                  <a:srgbClr val="FF0000"/>
                </a:solidFill>
              </a:rPr>
              <a:t>轴（沿直径）的夹角，求环心处的电场强度矢量。</a:t>
            </a:r>
          </a:p>
        </p:txBody>
      </p:sp>
    </p:spTree>
    <p:extLst>
      <p:ext uri="{BB962C8B-B14F-4D97-AF65-F5344CB8AC3E}">
        <p14:creationId xmlns:p14="http://schemas.microsoft.com/office/powerpoint/2010/main" val="327670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76"/>
          <p:cNvSpPr txBox="1">
            <a:spLocks noGrp="1" noChangeArrowheads="1"/>
          </p:cNvSpPr>
          <p:nvPr>
            <p:ph idx="1"/>
          </p:nvPr>
        </p:nvSpPr>
        <p:spPr bwMode="auto">
          <a:xfrm>
            <a:off x="250825" y="765175"/>
            <a:ext cx="871366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buNone/>
            </a:pPr>
            <a:r>
              <a:rPr lang="zh-CN" altLang="en-US" sz="8000" b="1" dirty="0" smtClean="0">
                <a:solidFill>
                  <a:srgbClr val="C00000"/>
                </a:solidFill>
                <a:latin typeface="+mn-ea"/>
              </a:rPr>
              <a:t>     </a:t>
            </a:r>
            <a:r>
              <a:rPr lang="en-US" altLang="zh-CN" sz="8000" b="1" dirty="0" smtClean="0">
                <a:solidFill>
                  <a:srgbClr val="C00000"/>
                </a:solidFill>
                <a:latin typeface="+mn-ea"/>
              </a:rPr>
              <a:t>	</a:t>
            </a:r>
          </a:p>
          <a:p>
            <a:pPr marL="0" indent="0" algn="ctr">
              <a:buNone/>
            </a:pPr>
            <a:r>
              <a:rPr lang="en-US" altLang="zh-CN" sz="8000" b="1" dirty="0">
                <a:solidFill>
                  <a:srgbClr val="C00000"/>
                </a:solidFill>
                <a:latin typeface="+mn-ea"/>
              </a:rPr>
              <a:t> </a:t>
            </a:r>
            <a:r>
              <a:rPr lang="zh-CN" altLang="en-US" sz="8000" b="1" dirty="0" smtClean="0">
                <a:solidFill>
                  <a:srgbClr val="C00000"/>
                </a:solidFill>
                <a:latin typeface="+mn-ea"/>
              </a:rPr>
              <a:t>第一章</a:t>
            </a:r>
            <a:endParaRPr lang="en-US" altLang="zh-CN" sz="8000" b="1" dirty="0" smtClean="0">
              <a:solidFill>
                <a:srgbClr val="C00000"/>
              </a:solidFill>
              <a:latin typeface="+mn-ea"/>
            </a:endParaRPr>
          </a:p>
          <a:p>
            <a:pPr marL="0" indent="0">
              <a:buNone/>
            </a:pPr>
            <a:r>
              <a:rPr lang="zh-CN" altLang="en-US" sz="8000" b="1" dirty="0" smtClean="0">
                <a:solidFill>
                  <a:srgbClr val="C00000"/>
                </a:solidFill>
                <a:latin typeface="+mn-ea"/>
              </a:rPr>
              <a:t> 真空中的静电场</a:t>
            </a:r>
            <a:endParaRPr lang="zh-CN" altLang="en-US" sz="8000" dirty="0">
              <a:solidFill>
                <a:srgbClr val="C00000"/>
              </a:solidFill>
              <a:latin typeface="+mn-ea"/>
            </a:endParaRPr>
          </a:p>
        </p:txBody>
      </p:sp>
    </p:spTree>
    <p:extLst>
      <p:ext uri="{BB962C8B-B14F-4D97-AF65-F5344CB8AC3E}">
        <p14:creationId xmlns:p14="http://schemas.microsoft.com/office/powerpoint/2010/main" val="2568960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0" y="620688"/>
            <a:ext cx="9144000" cy="6120680"/>
          </a:xfrm>
        </p:spPr>
        <p:txBody>
          <a:bodyPr/>
          <a:lstStyle/>
          <a:p>
            <a:pPr marL="0" indent="0">
              <a:buNone/>
            </a:pPr>
            <a:r>
              <a:rPr lang="zh-CN" altLang="en-US" sz="3600" dirty="0" smtClean="0"/>
              <a:t>静电场：</a:t>
            </a:r>
            <a:endParaRPr lang="en-US" altLang="zh-CN" sz="3600" dirty="0" smtClean="0"/>
          </a:p>
          <a:p>
            <a:pPr marL="0" indent="0">
              <a:buNone/>
            </a:pPr>
            <a:r>
              <a:rPr lang="en-US" altLang="zh-CN" dirty="0"/>
              <a:t>	</a:t>
            </a:r>
            <a:r>
              <a:rPr lang="zh-CN" altLang="en-US" dirty="0" smtClean="0">
                <a:latin typeface="+mn-ea"/>
              </a:rPr>
              <a:t>相对于观测者是静止的，数量不随时间变化的电荷在自身周围空间中产生的电场。</a:t>
            </a:r>
            <a:endParaRPr lang="en-US" altLang="zh-CN" dirty="0" smtClean="0">
              <a:latin typeface="+mn-ea"/>
            </a:endParaRPr>
          </a:p>
          <a:p>
            <a:pPr marL="0" indent="0">
              <a:buNone/>
            </a:pPr>
            <a:endParaRPr lang="en-US" altLang="zh-CN" dirty="0"/>
          </a:p>
          <a:p>
            <a:pPr marL="0" indent="0">
              <a:buNone/>
            </a:pPr>
            <a:r>
              <a:rPr lang="zh-CN" altLang="en-US" dirty="0" smtClean="0">
                <a:latin typeface="+mn-ea"/>
              </a:rPr>
              <a:t>真空：</a:t>
            </a:r>
            <a:endParaRPr lang="en-US" altLang="zh-CN" dirty="0" smtClean="0">
              <a:latin typeface="+mn-ea"/>
            </a:endParaRPr>
          </a:p>
          <a:p>
            <a:pPr marL="0" indent="0">
              <a:buNone/>
            </a:pPr>
            <a:r>
              <a:rPr lang="en-US" altLang="zh-CN" dirty="0">
                <a:latin typeface="+mn-ea"/>
              </a:rPr>
              <a:t>	</a:t>
            </a:r>
            <a:r>
              <a:rPr lang="zh-CN" altLang="en-US" dirty="0" smtClean="0">
                <a:latin typeface="+mn-ea"/>
              </a:rPr>
              <a:t>除了静止的电荷及静电场以外，无其他物质的空间，并非一无所有。</a:t>
            </a:r>
            <a:endParaRPr lang="zh-CN" altLang="en-US" dirty="0">
              <a:latin typeface="+mn-ea"/>
            </a:endParaRPr>
          </a:p>
        </p:txBody>
      </p:sp>
    </p:spTree>
    <p:extLst>
      <p:ext uri="{BB962C8B-B14F-4D97-AF65-F5344CB8AC3E}">
        <p14:creationId xmlns:p14="http://schemas.microsoft.com/office/powerpoint/2010/main" val="41310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1"/>
          <p:cNvSpPr txBox="1">
            <a:spLocks noGrp="1" noChangeArrowheads="1"/>
          </p:cNvSpPr>
          <p:nvPr>
            <p:ph type="title"/>
          </p:nvPr>
        </p:nvSpPr>
        <p:spPr bwMode="auto">
          <a:xfrm>
            <a:off x="498376" y="404664"/>
            <a:ext cx="814724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b="1" i="0" u="none" strike="noStrike" kern="0" cap="none" spc="0" normalizeH="0" baseline="0" noProof="0" dirty="0" smtClean="0">
                <a:ln>
                  <a:noFill/>
                </a:ln>
                <a:solidFill>
                  <a:schemeClr val="tx1">
                    <a:lumMod val="95000"/>
                    <a:lumOff val="5000"/>
                  </a:schemeClr>
                </a:solidFill>
                <a:effectLst/>
                <a:uLnTx/>
                <a:uFillTx/>
              </a:rPr>
              <a:t>本章目录</a:t>
            </a:r>
          </a:p>
        </p:txBody>
      </p:sp>
      <p:sp>
        <p:nvSpPr>
          <p:cNvPr id="5" name="Text Box 14"/>
          <p:cNvSpPr txBox="1">
            <a:spLocks noGrp="1" noChangeArrowheads="1"/>
          </p:cNvSpPr>
          <p:nvPr>
            <p:ph idx="1"/>
          </p:nvPr>
        </p:nvSpPr>
        <p:spPr bwMode="auto">
          <a:xfrm>
            <a:off x="179388" y="1340768"/>
            <a:ext cx="82090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3600" b="1" i="0" u="none" strike="noStrike" kern="0" cap="none" spc="0" normalizeH="0" baseline="0" noProof="0" dirty="0" smtClean="0">
                <a:ln>
                  <a:noFill/>
                </a:ln>
                <a:solidFill>
                  <a:schemeClr val="tx1">
                    <a:lumMod val="95000"/>
                    <a:lumOff val="5000"/>
                  </a:schemeClr>
                </a:solidFill>
                <a:effectLst/>
                <a:uLnTx/>
                <a:uFillTx/>
                <a:latin typeface="+mn-ea"/>
              </a:rPr>
              <a:t>§1.1 </a:t>
            </a:r>
            <a:r>
              <a:rPr kumimoji="0" lang="zh-CN" altLang="en-US" sz="3600" b="1" i="0" u="none" strike="noStrike" kern="0" cap="none" spc="0" normalizeH="0" baseline="0" noProof="0" dirty="0" smtClean="0">
                <a:ln>
                  <a:noFill/>
                </a:ln>
                <a:solidFill>
                  <a:schemeClr val="tx1">
                    <a:lumMod val="95000"/>
                    <a:lumOff val="5000"/>
                  </a:schemeClr>
                </a:solidFill>
                <a:effectLst/>
                <a:uLnTx/>
                <a:uFillTx/>
                <a:latin typeface="+mn-ea"/>
              </a:rPr>
              <a:t>库仑定律</a:t>
            </a:r>
          </a:p>
        </p:txBody>
      </p:sp>
      <p:sp>
        <p:nvSpPr>
          <p:cNvPr id="6" name="Text Box 15"/>
          <p:cNvSpPr txBox="1">
            <a:spLocks noChangeArrowheads="1"/>
          </p:cNvSpPr>
          <p:nvPr/>
        </p:nvSpPr>
        <p:spPr bwMode="auto">
          <a:xfrm>
            <a:off x="179512" y="1916833"/>
            <a:ext cx="83529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3600" b="1" i="0" u="none" strike="noStrike" kern="0" cap="none" spc="0" normalizeH="0" baseline="0" noProof="0" dirty="0" smtClean="0">
                <a:ln>
                  <a:noFill/>
                </a:ln>
                <a:solidFill>
                  <a:schemeClr val="tx1">
                    <a:lumMod val="95000"/>
                    <a:lumOff val="5000"/>
                  </a:schemeClr>
                </a:solidFill>
                <a:effectLst/>
                <a:uLnTx/>
                <a:uFillTx/>
                <a:latin typeface="+mn-ea"/>
              </a:rPr>
              <a:t>§1.2 </a:t>
            </a:r>
            <a:r>
              <a:rPr lang="zh-CN" altLang="en-US" sz="3600" b="1" kern="0" dirty="0" smtClean="0">
                <a:solidFill>
                  <a:schemeClr val="tx1">
                    <a:lumMod val="95000"/>
                    <a:lumOff val="5000"/>
                  </a:schemeClr>
                </a:solidFill>
                <a:latin typeface="+mn-ea"/>
              </a:rPr>
              <a:t>高斯定理</a:t>
            </a:r>
            <a:endParaRPr kumimoji="0" lang="zh-CN" altLang="en-US" sz="3600" b="1" i="0" u="none" strike="noStrike" kern="0" cap="none" spc="0" normalizeH="0" baseline="0" noProof="0" dirty="0" smtClean="0">
              <a:ln>
                <a:noFill/>
              </a:ln>
              <a:solidFill>
                <a:schemeClr val="tx1">
                  <a:lumMod val="95000"/>
                  <a:lumOff val="5000"/>
                </a:schemeClr>
              </a:solidFill>
              <a:effectLst/>
              <a:uLnTx/>
              <a:uFillTx/>
              <a:latin typeface="+mn-ea"/>
            </a:endParaRPr>
          </a:p>
        </p:txBody>
      </p:sp>
      <p:sp>
        <p:nvSpPr>
          <p:cNvPr id="9" name="Text Box 16"/>
          <p:cNvSpPr txBox="1">
            <a:spLocks noChangeArrowheads="1"/>
          </p:cNvSpPr>
          <p:nvPr/>
        </p:nvSpPr>
        <p:spPr bwMode="auto">
          <a:xfrm>
            <a:off x="164341" y="2584124"/>
            <a:ext cx="8208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3600" b="1" i="0" u="none" strike="noStrike" kern="0" cap="none" spc="0" normalizeH="0" baseline="0" noProof="0" dirty="0" smtClean="0">
                <a:ln>
                  <a:noFill/>
                </a:ln>
                <a:solidFill>
                  <a:schemeClr val="tx1">
                    <a:lumMod val="95000"/>
                    <a:lumOff val="5000"/>
                  </a:schemeClr>
                </a:solidFill>
                <a:effectLst/>
                <a:uLnTx/>
                <a:uFillTx/>
              </a:rPr>
              <a:t>§</a:t>
            </a:r>
            <a:r>
              <a:rPr lang="en-US" altLang="zh-CN" sz="3600" b="1" kern="0" dirty="0" smtClean="0">
                <a:solidFill>
                  <a:schemeClr val="tx1">
                    <a:lumMod val="95000"/>
                    <a:lumOff val="5000"/>
                  </a:schemeClr>
                </a:solidFill>
                <a:latin typeface="+mn-ea"/>
              </a:rPr>
              <a:t>1</a:t>
            </a:r>
            <a:r>
              <a:rPr kumimoji="0" lang="en-US" altLang="zh-CN" sz="3600" b="1" u="none" strike="noStrike" kern="0" cap="none" spc="0" normalizeH="0" baseline="0" noProof="0" dirty="0" smtClean="0">
                <a:ln>
                  <a:noFill/>
                </a:ln>
                <a:solidFill>
                  <a:schemeClr val="tx1">
                    <a:lumMod val="95000"/>
                    <a:lumOff val="5000"/>
                  </a:schemeClr>
                </a:solidFill>
                <a:effectLst/>
                <a:uLnTx/>
                <a:uFillTx/>
                <a:latin typeface="+mn-ea"/>
              </a:rPr>
              <a:t>.3</a:t>
            </a:r>
            <a:r>
              <a:rPr kumimoji="0" lang="en-US" altLang="zh-CN" sz="3600" b="1" i="0" u="none" strike="noStrike" kern="0" cap="none" spc="0" normalizeH="0" baseline="0" noProof="0" dirty="0" smtClean="0">
                <a:ln>
                  <a:noFill/>
                </a:ln>
                <a:solidFill>
                  <a:schemeClr val="tx1">
                    <a:lumMod val="95000"/>
                    <a:lumOff val="5000"/>
                  </a:schemeClr>
                </a:solidFill>
                <a:effectLst/>
                <a:uLnTx/>
                <a:uFillTx/>
                <a:latin typeface="+mn-ea"/>
              </a:rPr>
              <a:t> </a:t>
            </a:r>
            <a:r>
              <a:rPr lang="zh-CN" altLang="en-US" sz="3600" b="1" kern="0" dirty="0" smtClean="0">
                <a:solidFill>
                  <a:schemeClr val="tx1">
                    <a:lumMod val="95000"/>
                    <a:lumOff val="5000"/>
                  </a:schemeClr>
                </a:solidFill>
                <a:latin typeface="+mn-ea"/>
              </a:rPr>
              <a:t>环路定理</a:t>
            </a:r>
            <a:endParaRPr kumimoji="0" lang="zh-CN" altLang="en-US" sz="3600" b="1" i="0" u="none" strike="noStrike" kern="0" cap="none" spc="0" normalizeH="0" baseline="0" noProof="0" dirty="0" smtClean="0">
              <a:ln>
                <a:noFill/>
              </a:ln>
              <a:solidFill>
                <a:schemeClr val="tx1">
                  <a:lumMod val="95000"/>
                  <a:lumOff val="5000"/>
                </a:schemeClr>
              </a:solidFill>
              <a:effectLst/>
              <a:uLnTx/>
              <a:uFillTx/>
              <a:latin typeface="+mn-ea"/>
            </a:endParaRPr>
          </a:p>
        </p:txBody>
      </p:sp>
    </p:spTree>
    <p:extLst>
      <p:ext uri="{BB962C8B-B14F-4D97-AF65-F5344CB8AC3E}">
        <p14:creationId xmlns:p14="http://schemas.microsoft.com/office/powerpoint/2010/main" val="187697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rgbClr val="FF3300"/>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400" b="0" i="0" u="none" strike="noStrike" cap="none" normalizeH="0" baseline="0" smtClean="0">
            <a:ln>
              <a:noFill/>
            </a:ln>
            <a:solidFill>
              <a:srgbClr val="FF3300"/>
            </a:solidFill>
            <a:effectLst/>
            <a:latin typeface="Times New Roman" pitchFamily="18" charset="0"/>
            <a:ea typeface="宋体"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4364</TotalTime>
  <Words>3881</Words>
  <Application>Microsoft Office PowerPoint</Application>
  <PresentationFormat>全屏显示(4:3)</PresentationFormat>
  <Paragraphs>397</Paragraphs>
  <Slides>64</Slides>
  <Notes>2</Notes>
  <HiddenSlides>0</HiddenSlides>
  <MMClips>0</MMClips>
  <ScaleCrop>false</ScaleCrop>
  <HeadingPairs>
    <vt:vector size="6" baseType="variant">
      <vt:variant>
        <vt:lpstr>主题</vt:lpstr>
      </vt:variant>
      <vt:variant>
        <vt:i4>4</vt:i4>
      </vt:variant>
      <vt:variant>
        <vt:lpstr>嵌入 OLE 服务器</vt:lpstr>
      </vt:variant>
      <vt:variant>
        <vt:i4>3</vt:i4>
      </vt:variant>
      <vt:variant>
        <vt:lpstr>幻灯片标题</vt:lpstr>
      </vt:variant>
      <vt:variant>
        <vt:i4>64</vt:i4>
      </vt:variant>
    </vt:vector>
  </HeadingPairs>
  <TitlesOfParts>
    <vt:vector size="71" baseType="lpstr">
      <vt:lpstr>Office 主题​​</vt:lpstr>
      <vt:lpstr>默认设计模板</vt:lpstr>
      <vt:lpstr>1_Office 主题​​</vt:lpstr>
      <vt:lpstr>2_Office 主题​​</vt:lpstr>
      <vt:lpstr>公式</vt:lpstr>
      <vt:lpstr>Equation</vt:lpstr>
      <vt:lpstr>公</vt:lpstr>
      <vt:lpstr>电 磁 学</vt:lpstr>
      <vt:lpstr>绪论</vt:lpstr>
      <vt:lpstr>PowerPoint 演示文稿</vt:lpstr>
      <vt:lpstr>PowerPoint 演示文稿</vt:lpstr>
      <vt:lpstr>PowerPoint 演示文稿</vt:lpstr>
      <vt:lpstr>PowerPoint 演示文稿</vt:lpstr>
      <vt:lpstr>PowerPoint 演示文稿</vt:lpstr>
      <vt:lpstr>PowerPoint 演示文稿</vt:lpstr>
      <vt:lpstr>本章目录</vt:lpstr>
      <vt:lpstr>§1.1 库仑定律</vt:lpstr>
      <vt:lpstr>一、电荷概念</vt:lpstr>
      <vt:lpstr>PowerPoint 演示文稿</vt:lpstr>
      <vt:lpstr>PowerPoint 演示文稿</vt:lpstr>
      <vt:lpstr>PowerPoint 演示文稿</vt:lpstr>
      <vt:lpstr>PowerPoint 演示文稿</vt:lpstr>
      <vt:lpstr>PowerPoint 演示文稿</vt:lpstr>
      <vt:lpstr>二、库仑定律</vt:lpstr>
      <vt:lpstr>PowerPoint 演示文稿</vt:lpstr>
      <vt:lpstr>PowerPoint 演示文稿</vt:lpstr>
      <vt:lpstr>PowerPoint 演示文稿</vt:lpstr>
      <vt:lpstr>三、静电力叠加原理</vt:lpstr>
      <vt:lpstr>PowerPoint 演示文稿</vt:lpstr>
      <vt:lpstr>四、解题方法</vt:lpstr>
      <vt:lpstr>PowerPoint 演示文稿</vt:lpstr>
      <vt:lpstr>PowerPoint 演示文稿</vt:lpstr>
      <vt:lpstr>§1.2 高斯定律</vt:lpstr>
      <vt:lpstr>一、电场概念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关于电通量的说明：</vt:lpstr>
      <vt:lpstr>PowerPoint 演示文稿</vt:lpstr>
      <vt:lpstr>二、电场叠加原理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三、高斯定理</vt:lpstr>
      <vt:lpstr>PowerPoint 演示文稿</vt:lpstr>
      <vt:lpstr>PowerPoint 演示文稿</vt:lpstr>
      <vt:lpstr>高斯定律的应用：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 磁 学</dc:title>
  <dc:creator>ywx</dc:creator>
  <cp:lastModifiedBy>DELL</cp:lastModifiedBy>
  <cp:revision>336</cp:revision>
  <dcterms:created xsi:type="dcterms:W3CDTF">2012-09-15T11:05:26Z</dcterms:created>
  <dcterms:modified xsi:type="dcterms:W3CDTF">2016-03-31T03:43:09Z</dcterms:modified>
</cp:coreProperties>
</file>